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59" r:id="rId3"/>
    <p:sldId id="260" r:id="rId4"/>
    <p:sldId id="262" r:id="rId5"/>
    <p:sldId id="263" r:id="rId6"/>
    <p:sldId id="264" r:id="rId7"/>
    <p:sldId id="265" r:id="rId8"/>
    <p:sldId id="266" r:id="rId9"/>
    <p:sldId id="267" r:id="rId10"/>
    <p:sldId id="392" r:id="rId11"/>
    <p:sldId id="268" r:id="rId12"/>
    <p:sldId id="389" r:id="rId13"/>
    <p:sldId id="390" r:id="rId14"/>
    <p:sldId id="391" r:id="rId15"/>
    <p:sldId id="393"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e Remmel" initials="K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83227" autoAdjust="0"/>
  </p:normalViewPr>
  <p:slideViewPr>
    <p:cSldViewPr snapToGrid="0" snapToObjects="1">
      <p:cViewPr varScale="1">
        <p:scale>
          <a:sx n="119" d="100"/>
          <a:sy n="119" d="100"/>
        </p:scale>
        <p:origin x="784"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108E6C-3B3B-034F-A3E7-7A34CD435FE2}" type="datetimeFigureOut">
              <a:rPr lang="en-US" smtClean="0"/>
              <a:t>7/12/18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A0C65-4CB6-BB4C-A629-CA19E87991C3}" type="slidenum">
              <a:rPr lang="en-US" smtClean="0"/>
              <a:t>‹#›</a:t>
            </a:fld>
            <a:endParaRPr lang="en-US"/>
          </a:p>
        </p:txBody>
      </p:sp>
    </p:spTree>
    <p:extLst>
      <p:ext uri="{BB962C8B-B14F-4D97-AF65-F5344CB8AC3E}">
        <p14:creationId xmlns:p14="http://schemas.microsoft.com/office/powerpoint/2010/main" val="17277050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A0C65-4CB6-BB4C-A629-CA19E87991C3}" type="slidenum">
              <a:rPr lang="en-US" smtClean="0"/>
              <a:t>1</a:t>
            </a:fld>
            <a:endParaRPr lang="en-US"/>
          </a:p>
        </p:txBody>
      </p:sp>
    </p:spTree>
    <p:extLst>
      <p:ext uri="{BB962C8B-B14F-4D97-AF65-F5344CB8AC3E}">
        <p14:creationId xmlns:p14="http://schemas.microsoft.com/office/powerpoint/2010/main" val="339120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a:t>Nixle is a commercial vendor/software. It sends messages to telephone (voice), text and email data registered into the program by individuals. It has a list-driven feature in addition to selecting audiences by geographic area</a:t>
            </a:r>
          </a:p>
          <a:p>
            <a:endParaRPr lang="en-US" dirty="0"/>
          </a:p>
        </p:txBody>
      </p:sp>
      <p:sp>
        <p:nvSpPr>
          <p:cNvPr id="4" name="Slide Number Placeholder 3"/>
          <p:cNvSpPr>
            <a:spLocks noGrp="1"/>
          </p:cNvSpPr>
          <p:nvPr>
            <p:ph type="sldNum" sz="quarter" idx="10"/>
          </p:nvPr>
        </p:nvSpPr>
        <p:spPr/>
        <p:txBody>
          <a:bodyPr/>
          <a:lstStyle/>
          <a:p>
            <a:fld id="{420A0C65-4CB6-BB4C-A629-CA19E87991C3}" type="slidenum">
              <a:rPr lang="en-US" smtClean="0"/>
              <a:t>9</a:t>
            </a:fld>
            <a:endParaRPr lang="en-US"/>
          </a:p>
        </p:txBody>
      </p:sp>
    </p:spTree>
    <p:extLst>
      <p:ext uri="{BB962C8B-B14F-4D97-AF65-F5344CB8AC3E}">
        <p14:creationId xmlns:p14="http://schemas.microsoft.com/office/powerpoint/2010/main" val="364386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FF0000"/>
                </a:solidFill>
              </a:rPr>
              <a:t>Emergency Notification-alerting the public to emergencies and disasters, and to notify them of available services, is a component of emergency management that is covered by ADA.</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FF0000"/>
                </a:solidFill>
              </a:rPr>
              <a:t>People who</a:t>
            </a:r>
            <a:r>
              <a:rPr lang="en-US" baseline="0" dirty="0">
                <a:solidFill>
                  <a:srgbClr val="FF0000"/>
                </a:solidFill>
              </a:rPr>
              <a:t> are </a:t>
            </a:r>
            <a:r>
              <a:rPr lang="en-US" dirty="0">
                <a:solidFill>
                  <a:srgbClr val="FF0000"/>
                </a:solidFill>
              </a:rPr>
              <a:t>deaf or hard of hearing will not hear radio, television, sirens or other audio alerts. They may have telephones fitted with special technical aids. People who are blind or visually impaired will be unable to see screens, flashing lights or other visual cues.</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20A0C65-4CB6-BB4C-A629-CA19E87991C3}" type="slidenum">
              <a:rPr lang="en-US" smtClean="0"/>
              <a:t>13</a:t>
            </a:fld>
            <a:endParaRPr lang="en-US"/>
          </a:p>
        </p:txBody>
      </p:sp>
    </p:spTree>
    <p:extLst>
      <p:ext uri="{BB962C8B-B14F-4D97-AF65-F5344CB8AC3E}">
        <p14:creationId xmlns:p14="http://schemas.microsoft.com/office/powerpoint/2010/main" val="2342653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792" y="841772"/>
            <a:ext cx="5485209" cy="1790700"/>
          </a:xfrm>
        </p:spPr>
        <p:txBody>
          <a:bodyPr anchor="b"/>
          <a:lstStyle>
            <a:lvl1pPr algn="ctr">
              <a:defRPr sz="60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2515792" y="2701528"/>
            <a:ext cx="5485209"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79759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A17F3-CAF5-5B4E-98E2-B0D63643AB67}" type="datetimeFigureOut">
              <a:rPr lang="en-US" smtClean="0"/>
              <a:t>7/12/18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297304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A17F3-CAF5-5B4E-98E2-B0D63643AB67}"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931366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A17F3-CAF5-5B4E-98E2-B0D63643AB67}"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65389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2863957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213951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447" y="1282305"/>
            <a:ext cx="5990140" cy="2139553"/>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12019" y="3442099"/>
            <a:ext cx="5998569"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143104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792" y="841772"/>
            <a:ext cx="5485209" cy="1790700"/>
          </a:xfrm>
        </p:spPr>
        <p:txBody>
          <a:bodyPr anchor="b"/>
          <a:lstStyle>
            <a:lvl1pPr algn="ctr">
              <a:defRPr sz="60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2515792" y="2701528"/>
            <a:ext cx="5485209"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79759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792" y="841772"/>
            <a:ext cx="5485209" cy="1790700"/>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515792" y="2701528"/>
            <a:ext cx="5485209" cy="124182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79759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0707" y="273845"/>
            <a:ext cx="6674644" cy="994172"/>
          </a:xfrm>
        </p:spPr>
        <p:txBody>
          <a:bodyPr/>
          <a:lstStyle>
            <a:lvl1pPr>
              <a:defRPr>
                <a:solidFill>
                  <a:srgbClr val="808080"/>
                </a:solidFill>
              </a:defRPr>
            </a:lvl1pPr>
          </a:lstStyle>
          <a:p>
            <a:r>
              <a:rPr lang="en-US"/>
              <a:t>Click to edit Master title style</a:t>
            </a:r>
            <a:endParaRPr lang="en-US" dirty="0"/>
          </a:p>
        </p:txBody>
      </p:sp>
      <p:sp>
        <p:nvSpPr>
          <p:cNvPr id="3" name="Content Placeholder 2"/>
          <p:cNvSpPr>
            <a:spLocks noGrp="1"/>
          </p:cNvSpPr>
          <p:nvPr>
            <p:ph idx="1"/>
          </p:nvPr>
        </p:nvSpPr>
        <p:spPr>
          <a:xfrm>
            <a:off x="1840707" y="1369219"/>
            <a:ext cx="6674644"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235863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0707" y="273845"/>
            <a:ext cx="6674644" cy="994172"/>
          </a:xfrm>
        </p:spPr>
        <p:txBody>
          <a:bodyPr/>
          <a:lstStyle>
            <a:lvl1pPr>
              <a:defRPr>
                <a:solidFill>
                  <a:srgbClr val="808080"/>
                </a:solidFill>
              </a:defRPr>
            </a:lvl1pPr>
          </a:lstStyle>
          <a:p>
            <a:r>
              <a:rPr lang="en-US"/>
              <a:t>Click to edit Master title style</a:t>
            </a:r>
            <a:endParaRPr lang="en-US" dirty="0"/>
          </a:p>
        </p:txBody>
      </p:sp>
      <p:sp>
        <p:nvSpPr>
          <p:cNvPr id="3" name="Content Placeholder 2"/>
          <p:cNvSpPr>
            <a:spLocks noGrp="1"/>
          </p:cNvSpPr>
          <p:nvPr>
            <p:ph idx="1"/>
          </p:nvPr>
        </p:nvSpPr>
        <p:spPr>
          <a:xfrm>
            <a:off x="1840707" y="1369219"/>
            <a:ext cx="6674644"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A17F3-CAF5-5B4E-98E2-B0D63643AB67}" type="datetimeFigureOut">
              <a:rPr lang="en-US" smtClean="0"/>
              <a:t>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235863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0706" y="273845"/>
            <a:ext cx="6674644" cy="994172"/>
          </a:xfrm>
        </p:spPr>
        <p:txBody>
          <a:bodyPr/>
          <a:lstStyle>
            <a:lvl1pPr>
              <a:defRPr>
                <a:solidFill>
                  <a:srgbClr val="80808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840705" y="1369219"/>
            <a:ext cx="3301346"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60066" y="1369219"/>
            <a:ext cx="3255284"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A17F3-CAF5-5B4E-98E2-B0D63643AB67}"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74492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0706" y="273845"/>
            <a:ext cx="6674644" cy="994172"/>
          </a:xfrm>
        </p:spPr>
        <p:txBody>
          <a:bodyPr/>
          <a:lstStyle>
            <a:lvl1pPr>
              <a:defRPr>
                <a:solidFill>
                  <a:srgbClr val="80808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840705" y="1369219"/>
            <a:ext cx="3301346" cy="3263504"/>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60066" y="1369219"/>
            <a:ext cx="3255284" cy="3263504"/>
          </a:xfr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A17F3-CAF5-5B4E-98E2-B0D63643AB67}" type="datetimeFigureOut">
              <a:rPr lang="en-US" smtClean="0"/>
              <a:t>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74492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A17F3-CAF5-5B4E-98E2-B0D63643AB67}" type="datetimeFigureOut">
              <a:rPr lang="en-US" smtClean="0"/>
              <a:t>7/12/18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357132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A17F3-CAF5-5B4E-98E2-B0D63643AB67}" type="datetimeFigureOut">
              <a:rPr lang="en-US" smtClean="0"/>
              <a:t>7/12/18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23AE8-3361-3D40-9189-8945E253EB4F}" type="slidenum">
              <a:rPr lang="en-US" smtClean="0"/>
              <a:t>‹#›</a:t>
            </a:fld>
            <a:endParaRPr lang="en-US"/>
          </a:p>
        </p:txBody>
      </p:sp>
    </p:spTree>
    <p:extLst>
      <p:ext uri="{BB962C8B-B14F-4D97-AF65-F5344CB8AC3E}">
        <p14:creationId xmlns:p14="http://schemas.microsoft.com/office/powerpoint/2010/main" val="18247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1A17F3-CAF5-5B4E-98E2-B0D63643AB67}" type="datetimeFigureOut">
              <a:rPr lang="en-US" smtClean="0"/>
              <a:t>7/12/18</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6523AE8-3361-3D40-9189-8945E253EB4F}" type="slidenum">
              <a:rPr lang="en-US" smtClean="0"/>
              <a:t>‹#›</a:t>
            </a:fld>
            <a:endParaRPr lang="en-US"/>
          </a:p>
        </p:txBody>
      </p:sp>
    </p:spTree>
    <p:extLst>
      <p:ext uri="{BB962C8B-B14F-4D97-AF65-F5344CB8AC3E}">
        <p14:creationId xmlns:p14="http://schemas.microsoft.com/office/powerpoint/2010/main" val="1441247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Roboto Condensed"/>
          <a:ea typeface="+mj-ea"/>
          <a:cs typeface="Roboto Condensed"/>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Roboto Condensed"/>
          <a:ea typeface="+mn-ea"/>
          <a:cs typeface="Roboto Condense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Roboto Condensed"/>
          <a:ea typeface="+mn-ea"/>
          <a:cs typeface="Roboto Condensed"/>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Roboto Condensed"/>
          <a:ea typeface="+mn-ea"/>
          <a:cs typeface="Roboto Condensed"/>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Roboto Condensed"/>
          <a:ea typeface="+mn-ea"/>
          <a:cs typeface="Roboto Condensed"/>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Roboto Condensed"/>
          <a:ea typeface="+mn-ea"/>
          <a:cs typeface="Roboto Condense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mailto:kelle@kellekrollgroup.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00" dirty="0"/>
            </a:br>
            <a:r>
              <a:rPr lang="en-US" sz="3600" dirty="0"/>
              <a:t>Napa Valley COAD</a:t>
            </a:r>
          </a:p>
        </p:txBody>
      </p:sp>
      <p:sp>
        <p:nvSpPr>
          <p:cNvPr id="5" name="Content Placeholder 4"/>
          <p:cNvSpPr>
            <a:spLocks noGrp="1"/>
          </p:cNvSpPr>
          <p:nvPr>
            <p:ph idx="1"/>
          </p:nvPr>
        </p:nvSpPr>
        <p:spPr/>
        <p:txBody>
          <a:bodyPr/>
          <a:lstStyle/>
          <a:p>
            <a:pPr marL="0" indent="0">
              <a:buNone/>
            </a:pPr>
            <a:endParaRPr lang="en-US" dirty="0"/>
          </a:p>
          <a:p>
            <a:pPr marL="0" indent="0">
              <a:buNone/>
            </a:pPr>
            <a:r>
              <a:rPr lang="en-US" sz="3200" dirty="0"/>
              <a:t>Crisis Communications Workshop</a:t>
            </a:r>
          </a:p>
          <a:p>
            <a:pPr marL="0" indent="0">
              <a:buNone/>
            </a:pPr>
            <a:endParaRPr lang="en-US" sz="2400" dirty="0">
              <a:solidFill>
                <a:srgbClr val="808080"/>
              </a:solidFill>
              <a:ea typeface="+mj-ea"/>
            </a:endParaRPr>
          </a:p>
          <a:p>
            <a:pPr marL="0" indent="0">
              <a:buNone/>
            </a:pPr>
            <a:r>
              <a:rPr lang="en-US" sz="2000" dirty="0">
                <a:solidFill>
                  <a:srgbClr val="808080"/>
                </a:solidFill>
                <a:ea typeface="+mj-ea"/>
              </a:rPr>
              <a:t>July 10, 2018</a:t>
            </a:r>
          </a:p>
        </p:txBody>
      </p:sp>
      <p:pic>
        <p:nvPicPr>
          <p:cNvPr id="6" name="Picture 5" descr="KKG logo bright g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52" y="3923612"/>
            <a:ext cx="764832" cy="907037"/>
          </a:xfrm>
          <a:prstGeom prst="rect">
            <a:avLst/>
          </a:prstGeom>
        </p:spPr>
      </p:pic>
    </p:spTree>
    <p:extLst>
      <p:ext uri="{BB962C8B-B14F-4D97-AF65-F5344CB8AC3E}">
        <p14:creationId xmlns:p14="http://schemas.microsoft.com/office/powerpoint/2010/main" val="86470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IPAWS: Gateway to EAS and WEA</a:t>
            </a:r>
          </a:p>
        </p:txBody>
      </p:sp>
      <p:sp>
        <p:nvSpPr>
          <p:cNvPr id="3" name="Content Placeholder 2"/>
          <p:cNvSpPr>
            <a:spLocks noGrp="1"/>
          </p:cNvSpPr>
          <p:nvPr>
            <p:ph idx="1"/>
          </p:nvPr>
        </p:nvSpPr>
        <p:spPr>
          <a:xfrm>
            <a:off x="3056897" y="1369219"/>
            <a:ext cx="5458453" cy="3263504"/>
          </a:xfrm>
        </p:spPr>
        <p:txBody>
          <a:bodyPr>
            <a:normAutofit fontScale="55000" lnSpcReduction="20000"/>
          </a:bodyPr>
          <a:lstStyle/>
          <a:p>
            <a:pPr marL="0" indent="0">
              <a:buNone/>
            </a:pPr>
            <a:r>
              <a:rPr lang="en-US" b="1" dirty="0"/>
              <a:t>The Emergency Alert System </a:t>
            </a:r>
            <a:r>
              <a:rPr lang="en-US" dirty="0"/>
              <a:t>(EAS)</a:t>
            </a:r>
          </a:p>
          <a:p>
            <a:pPr>
              <a:lnSpc>
                <a:spcPct val="100000"/>
              </a:lnSpc>
            </a:pPr>
            <a:r>
              <a:rPr lang="en-US" dirty="0"/>
              <a:t>National public warning system that requires broadcasters, cable TV systems, wireless cable systems, satellite radio service and broadcast providers to provide the communications capability</a:t>
            </a:r>
            <a:endParaRPr lang="en-US" b="1" dirty="0"/>
          </a:p>
          <a:p>
            <a:pPr>
              <a:lnSpc>
                <a:spcPct val="100000"/>
              </a:lnSpc>
            </a:pPr>
            <a:r>
              <a:rPr lang="en-US" dirty="0"/>
              <a:t>EAS enables County agencies to interrupt broadcasts with an emergency message up to two minutes in length</a:t>
            </a:r>
            <a:br>
              <a:rPr lang="en-US" dirty="0"/>
            </a:br>
            <a:endParaRPr lang="en-US" dirty="0"/>
          </a:p>
          <a:p>
            <a:pPr marL="0" indent="0">
              <a:buNone/>
            </a:pPr>
            <a:r>
              <a:rPr lang="en-US" b="1" dirty="0"/>
              <a:t>Wireless Emergency Alerts </a:t>
            </a:r>
            <a:r>
              <a:rPr lang="en-US" dirty="0"/>
              <a:t>(WEA) </a:t>
            </a:r>
          </a:p>
          <a:p>
            <a:r>
              <a:rPr lang="en-US" dirty="0"/>
              <a:t>Can send brief text to all operating </a:t>
            </a:r>
            <a:br>
              <a:rPr lang="en-US" dirty="0"/>
            </a:br>
            <a:r>
              <a:rPr lang="en-US" dirty="0"/>
              <a:t>cellphones in a specified area</a:t>
            </a:r>
          </a:p>
          <a:p>
            <a:r>
              <a:rPr lang="en-US" dirty="0"/>
              <a:t>Available to cities as well as counties</a:t>
            </a:r>
          </a:p>
          <a:p>
            <a:r>
              <a:rPr lang="en-US" dirty="0"/>
              <a:t>An opt-out system </a:t>
            </a:r>
            <a:r>
              <a:rPr lang="mr-IN" dirty="0"/>
              <a:t>–</a:t>
            </a:r>
            <a:r>
              <a:rPr lang="en-US" dirty="0"/>
              <a:t> at time of phone purchase, WEA is activated, owners can choose to disable it for local alerts</a:t>
            </a:r>
          </a:p>
          <a:p>
            <a:endParaRPr lang="en-US" dirty="0"/>
          </a:p>
        </p:txBody>
      </p:sp>
      <p:pic>
        <p:nvPicPr>
          <p:cNvPr id="4" name="Picture 3" descr="e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33" y="1537051"/>
            <a:ext cx="1980070" cy="1062038"/>
          </a:xfrm>
          <a:prstGeom prst="rect">
            <a:avLst/>
          </a:prstGeom>
          <a:ln>
            <a:noFill/>
          </a:ln>
          <a:effectLst>
            <a:outerShdw blurRad="292100" dist="139700" dir="2700000" algn="tl" rotWithShape="0">
              <a:srgbClr val="333333">
                <a:alpha val="65000"/>
              </a:srgbClr>
            </a:outerShdw>
          </a:effectLst>
        </p:spPr>
      </p:pic>
      <p:pic>
        <p:nvPicPr>
          <p:cNvPr id="5" name="Picture 4" descr="w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17" y="3299176"/>
            <a:ext cx="2160419" cy="966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476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707" y="688489"/>
            <a:ext cx="6674644" cy="753036"/>
          </a:xfrm>
        </p:spPr>
        <p:txBody>
          <a:bodyPr>
            <a:noAutofit/>
          </a:bodyPr>
          <a:lstStyle/>
          <a:p>
            <a:r>
              <a:rPr lang="en-US" sz="2800" dirty="0"/>
              <a:t>Additional Communication Systems, Methods, Tools</a:t>
            </a:r>
          </a:p>
        </p:txBody>
      </p:sp>
      <p:sp>
        <p:nvSpPr>
          <p:cNvPr id="3" name="Content Placeholder 2"/>
          <p:cNvSpPr>
            <a:spLocks noGrp="1"/>
          </p:cNvSpPr>
          <p:nvPr>
            <p:ph idx="1"/>
          </p:nvPr>
        </p:nvSpPr>
        <p:spPr>
          <a:xfrm>
            <a:off x="1840707" y="1710465"/>
            <a:ext cx="6674644" cy="2922257"/>
          </a:xfrm>
        </p:spPr>
        <p:txBody>
          <a:bodyPr>
            <a:normAutofit/>
          </a:bodyPr>
          <a:lstStyle/>
          <a:p>
            <a:r>
              <a:rPr lang="en-US" sz="1800" dirty="0"/>
              <a:t>Website Updates</a:t>
            </a:r>
          </a:p>
          <a:p>
            <a:r>
              <a:rPr lang="en-US" sz="1800" dirty="0"/>
              <a:t>Facebook Page</a:t>
            </a:r>
          </a:p>
          <a:p>
            <a:r>
              <a:rPr lang="en-US" sz="1800" dirty="0"/>
              <a:t>COAD Distribution List</a:t>
            </a:r>
          </a:p>
          <a:p>
            <a:r>
              <a:rPr lang="en-US" sz="1800" dirty="0"/>
              <a:t>In person Meetings</a:t>
            </a:r>
          </a:p>
          <a:p>
            <a:r>
              <a:rPr lang="en-US" sz="1800" dirty="0"/>
              <a:t>Google Resource Directory</a:t>
            </a:r>
          </a:p>
          <a:p>
            <a:r>
              <a:rPr lang="en-US" sz="1800" dirty="0"/>
              <a:t>What else?</a:t>
            </a:r>
          </a:p>
          <a:p>
            <a:pPr marL="0" indent="0">
              <a:buNone/>
            </a:pPr>
            <a:endParaRPr lang="en-US" sz="1800" dirty="0"/>
          </a:p>
          <a:p>
            <a:endParaRPr lang="en-US" sz="1800" dirty="0"/>
          </a:p>
        </p:txBody>
      </p:sp>
      <p:pic>
        <p:nvPicPr>
          <p:cNvPr id="4" name="Picture 3"/>
          <p:cNvPicPr>
            <a:picLocks noChangeAspect="1"/>
          </p:cNvPicPr>
          <p:nvPr/>
        </p:nvPicPr>
        <p:blipFill>
          <a:blip r:embed="rId2"/>
          <a:stretch>
            <a:fillRect/>
          </a:stretch>
        </p:blipFill>
        <p:spPr>
          <a:xfrm>
            <a:off x="5278118" y="1627007"/>
            <a:ext cx="3237233" cy="2792203"/>
          </a:xfrm>
          <a:prstGeom prst="rect">
            <a:avLst/>
          </a:prstGeom>
        </p:spPr>
      </p:pic>
    </p:spTree>
    <p:extLst>
      <p:ext uri="{BB962C8B-B14F-4D97-AF65-F5344CB8AC3E}">
        <p14:creationId xmlns:p14="http://schemas.microsoft.com/office/powerpoint/2010/main" val="322377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Inclusivity</a:t>
            </a:r>
          </a:p>
        </p:txBody>
      </p:sp>
      <p:sp>
        <p:nvSpPr>
          <p:cNvPr id="3" name="Content Placeholder 2"/>
          <p:cNvSpPr>
            <a:spLocks noGrp="1"/>
          </p:cNvSpPr>
          <p:nvPr>
            <p:ph idx="1"/>
          </p:nvPr>
        </p:nvSpPr>
        <p:spPr>
          <a:xfrm>
            <a:off x="552756" y="1526673"/>
            <a:ext cx="6674644" cy="3263504"/>
          </a:xfrm>
        </p:spPr>
        <p:txBody>
          <a:bodyPr>
            <a:normAutofit/>
          </a:bodyPr>
          <a:lstStyle/>
          <a:p>
            <a:pPr>
              <a:lnSpc>
                <a:spcPct val="100000"/>
              </a:lnSpc>
            </a:pPr>
            <a:r>
              <a:rPr lang="en-US" sz="1800" dirty="0">
                <a:latin typeface="Roboto Condensed Regular"/>
                <a:cs typeface="Roboto Condensed Regular"/>
              </a:rPr>
              <a:t>Inclusivity of all persons with disabilities and others with access and functional needs (AFN) is a must. </a:t>
            </a:r>
          </a:p>
          <a:p>
            <a:pPr>
              <a:lnSpc>
                <a:spcPct val="100000"/>
              </a:lnSpc>
            </a:pPr>
            <a:endParaRPr lang="en-US" sz="1800" dirty="0"/>
          </a:p>
        </p:txBody>
      </p:sp>
      <p:pic>
        <p:nvPicPr>
          <p:cNvPr id="4" name="Picture 1"/>
          <p:cNvPicPr>
            <a:picLocks noChangeAspect="1"/>
          </p:cNvPicPr>
          <p:nvPr/>
        </p:nvPicPr>
        <p:blipFill rotWithShape="1">
          <a:blip r:embed="rId2" cstate="email">
            <a:extLst>
              <a:ext uri="{28A0092B-C50C-407E-A947-70E740481C1C}">
                <a14:useLocalDpi xmlns:a14="http://schemas.microsoft.com/office/drawing/2010/main"/>
              </a:ext>
            </a:extLst>
          </a:blip>
          <a:srcRect l="148" r="6627"/>
          <a:stretch/>
        </p:blipFill>
        <p:spPr bwMode="auto">
          <a:xfrm>
            <a:off x="1840707" y="2277767"/>
            <a:ext cx="5313228" cy="168252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36563" y="4134725"/>
            <a:ext cx="8116887" cy="1077218"/>
          </a:xfrm>
          <a:prstGeom prst="rect">
            <a:avLst/>
          </a:prstGeom>
          <a:noFill/>
        </p:spPr>
        <p:txBody>
          <a:bodyPr>
            <a:spAutoFit/>
          </a:bodyPr>
          <a:lstStyle/>
          <a:p>
            <a:pPr marL="285750" indent="-285750" eaLnBrk="1" hangingPunct="1">
              <a:buFont typeface="Arial"/>
              <a:buChar char="•"/>
              <a:defRPr/>
            </a:pPr>
            <a:r>
              <a:rPr lang="en-US" sz="1600" dirty="0">
                <a:solidFill>
                  <a:srgbClr val="5F5F5F"/>
                </a:solidFill>
                <a:latin typeface="Roboto Condensed Regular"/>
                <a:cs typeface="Roboto Condensed Regular"/>
              </a:rPr>
              <a:t>AFN populations are defined as those whose members may require special assistance and services from the non-profit and local government agencies and emergency management system before, during, and after an incident, including communication in a language other then English, or even by personal contact.</a:t>
            </a:r>
          </a:p>
        </p:txBody>
      </p:sp>
    </p:spTree>
    <p:extLst>
      <p:ext uri="{BB962C8B-B14F-4D97-AF65-F5344CB8AC3E}">
        <p14:creationId xmlns:p14="http://schemas.microsoft.com/office/powerpoint/2010/main" val="225877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Reaching AFN and Vulnerable Populations</a:t>
            </a:r>
          </a:p>
        </p:txBody>
      </p:sp>
      <p:sp>
        <p:nvSpPr>
          <p:cNvPr id="3" name="Content Placeholder 2"/>
          <p:cNvSpPr>
            <a:spLocks noGrp="1"/>
          </p:cNvSpPr>
          <p:nvPr>
            <p:ph idx="1"/>
          </p:nvPr>
        </p:nvSpPr>
        <p:spPr>
          <a:xfrm>
            <a:off x="1651793" y="1957049"/>
            <a:ext cx="6674644" cy="3263504"/>
          </a:xfrm>
        </p:spPr>
        <p:txBody>
          <a:bodyPr>
            <a:normAutofit/>
          </a:bodyPr>
          <a:lstStyle/>
          <a:p>
            <a:r>
              <a:rPr lang="en-US" sz="1800" dirty="0"/>
              <a:t>Vulnerable populations: </a:t>
            </a:r>
          </a:p>
          <a:p>
            <a:pPr lvl="1"/>
            <a:r>
              <a:rPr lang="en-US" sz="1600" dirty="0"/>
              <a:t>Those who require face to face contact for notification, (i.e. homeless encampment, medically compromised) due to limited or no access to traditional communication means. </a:t>
            </a:r>
          </a:p>
          <a:p>
            <a:r>
              <a:rPr lang="en-US" sz="1800" dirty="0"/>
              <a:t>Approved accessibility tools include: </a:t>
            </a:r>
          </a:p>
          <a:p>
            <a:pPr lvl="1"/>
            <a:r>
              <a:rPr lang="en-US" sz="1600" dirty="0"/>
              <a:t>Closed captioning</a:t>
            </a:r>
          </a:p>
          <a:p>
            <a:pPr lvl="1"/>
            <a:r>
              <a:rPr lang="en-US" sz="1600" dirty="0"/>
              <a:t>TTY devices to type / receive text messages</a:t>
            </a:r>
          </a:p>
          <a:p>
            <a:pPr lvl="1"/>
            <a:r>
              <a:rPr lang="en-US" sz="1600" dirty="0"/>
              <a:t>Enhanced audio / audio video relay services</a:t>
            </a:r>
          </a:p>
          <a:p>
            <a:r>
              <a:rPr lang="en-US" sz="1800" dirty="0"/>
              <a:t>Identify and contract with local resources for auxiliary aids and interpreter services</a:t>
            </a:r>
          </a:p>
          <a:p>
            <a:endParaRPr lang="en-US" sz="1800" dirty="0"/>
          </a:p>
        </p:txBody>
      </p:sp>
      <p:sp>
        <p:nvSpPr>
          <p:cNvPr id="7" name="TextBox 6"/>
          <p:cNvSpPr txBox="1"/>
          <p:nvPr/>
        </p:nvSpPr>
        <p:spPr>
          <a:xfrm>
            <a:off x="936625" y="1319788"/>
            <a:ext cx="7461250" cy="584776"/>
          </a:xfrm>
          <a:prstGeom prst="rect">
            <a:avLst/>
          </a:prstGeom>
          <a:solidFill>
            <a:schemeClr val="bg1">
              <a:lumMod val="75000"/>
            </a:schemeClr>
          </a:solidFill>
        </p:spPr>
        <p:txBody>
          <a:bodyPr wrap="square" rtlCol="0">
            <a:spAutoFit/>
          </a:bodyPr>
          <a:lstStyle/>
          <a:p>
            <a:pPr marL="0" indent="0" algn="ctr">
              <a:buNone/>
            </a:pPr>
            <a:r>
              <a:rPr lang="en-US" sz="1600" i="1" dirty="0">
                <a:solidFill>
                  <a:srgbClr val="002060"/>
                </a:solidFill>
                <a:latin typeface="Calibri"/>
                <a:cs typeface="Calibri"/>
              </a:rPr>
              <a:t>Title II of the Americans with Disabilities Act requires all emergency management programs, services, and activities accessible to everyone, including those with disabilities</a:t>
            </a:r>
          </a:p>
        </p:txBody>
      </p:sp>
    </p:spTree>
    <p:extLst>
      <p:ext uri="{BB962C8B-B14F-4D97-AF65-F5344CB8AC3E}">
        <p14:creationId xmlns:p14="http://schemas.microsoft.com/office/powerpoint/2010/main" val="403902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Multi-lingual Communications</a:t>
            </a:r>
          </a:p>
        </p:txBody>
      </p:sp>
      <p:sp>
        <p:nvSpPr>
          <p:cNvPr id="4" name="Content Placeholder 1">
            <a:extLst>
              <a:ext uri="{FF2B5EF4-FFF2-40B4-BE49-F238E27FC236}">
                <a16:creationId xmlns:a16="http://schemas.microsoft.com/office/drawing/2014/main" id="{6FA67D8A-73B4-4805-86C2-351FADAAC94F}"/>
              </a:ext>
            </a:extLst>
          </p:cNvPr>
          <p:cNvSpPr>
            <a:spLocks noGrp="1"/>
          </p:cNvSpPr>
          <p:nvPr>
            <p:ph sz="half" idx="1"/>
          </p:nvPr>
        </p:nvSpPr>
        <p:spPr>
          <a:xfrm>
            <a:off x="478634" y="1291428"/>
            <a:ext cx="8235018" cy="3820583"/>
          </a:xfrm>
        </p:spPr>
        <p:txBody>
          <a:bodyPr>
            <a:normAutofit/>
          </a:bodyPr>
          <a:lstStyle/>
          <a:p>
            <a:r>
              <a:rPr lang="en-US" sz="1600" dirty="0"/>
              <a:t>Who are we talking with?</a:t>
            </a:r>
          </a:p>
          <a:p>
            <a:pPr lvl="1"/>
            <a:r>
              <a:rPr lang="en-US" sz="1400" dirty="0"/>
              <a:t>English</a:t>
            </a:r>
          </a:p>
          <a:p>
            <a:pPr lvl="1"/>
            <a:r>
              <a:rPr lang="en-US" sz="1400" dirty="0"/>
              <a:t>Spanish</a:t>
            </a:r>
          </a:p>
          <a:p>
            <a:pPr lvl="1"/>
            <a:r>
              <a:rPr lang="en-US" sz="1400" dirty="0"/>
              <a:t>Other</a:t>
            </a:r>
          </a:p>
          <a:p>
            <a:r>
              <a:rPr lang="en-US" sz="1600" dirty="0"/>
              <a:t>In what formats?</a:t>
            </a:r>
          </a:p>
          <a:p>
            <a:pPr lvl="1"/>
            <a:r>
              <a:rPr lang="en-US" sz="1400" dirty="0"/>
              <a:t>Listening and interpreting</a:t>
            </a:r>
          </a:p>
          <a:p>
            <a:pPr lvl="1"/>
            <a:r>
              <a:rPr lang="en-US" sz="1400" dirty="0"/>
              <a:t>Written and spoken</a:t>
            </a:r>
          </a:p>
          <a:p>
            <a:r>
              <a:rPr lang="en-US" sz="1600" dirty="0"/>
              <a:t>How to provide this capability?</a:t>
            </a:r>
          </a:p>
          <a:p>
            <a:pPr lvl="1"/>
            <a:r>
              <a:rPr lang="en-US" sz="1400" dirty="0"/>
              <a:t>Recruit/Assign and train staff on how to provide these resources </a:t>
            </a:r>
          </a:p>
          <a:p>
            <a:pPr lvl="1"/>
            <a:r>
              <a:rPr lang="en-US" sz="1400" dirty="0"/>
              <a:t>The need to listen and interpret information from audience sources (social media, call center, in person, etc.) </a:t>
            </a:r>
          </a:p>
          <a:p>
            <a:pPr lvl="1"/>
            <a:r>
              <a:rPr lang="en-US" sz="1400" dirty="0"/>
              <a:t>Develop  messages and share (News media, social media, on camera, radio, etc.)</a:t>
            </a:r>
          </a:p>
          <a:p>
            <a:pPr lvl="1"/>
            <a:r>
              <a:rPr lang="en-US" sz="1400" dirty="0"/>
              <a:t>Provide pictorial</a:t>
            </a:r>
            <a:r>
              <a:rPr lang="en-US" sz="1400" dirty="0">
                <a:solidFill>
                  <a:schemeClr val="accent2"/>
                </a:solidFill>
              </a:rPr>
              <a:t> </a:t>
            </a:r>
            <a:r>
              <a:rPr lang="en-US" sz="1400" dirty="0"/>
              <a:t>Instructions rather than words</a:t>
            </a:r>
          </a:p>
        </p:txBody>
      </p:sp>
      <p:pic>
        <p:nvPicPr>
          <p:cNvPr id="5" name="Picture 4"/>
          <p:cNvPicPr>
            <a:picLocks noChangeAspect="1"/>
          </p:cNvPicPr>
          <p:nvPr/>
        </p:nvPicPr>
        <p:blipFill>
          <a:blip r:embed="rId2"/>
          <a:stretch>
            <a:fillRect/>
          </a:stretch>
        </p:blipFill>
        <p:spPr>
          <a:xfrm>
            <a:off x="3635341" y="1291427"/>
            <a:ext cx="4141651" cy="1877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535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3C96-4C73-844C-A811-BA6BE0BC6E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E75703-187E-7345-A281-BF50C4FB20B6}"/>
              </a:ext>
            </a:extLst>
          </p:cNvPr>
          <p:cNvSpPr>
            <a:spLocks noGrp="1"/>
          </p:cNvSpPr>
          <p:nvPr>
            <p:ph idx="1"/>
          </p:nvPr>
        </p:nvSpPr>
        <p:spPr/>
        <p:txBody>
          <a:bodyPr/>
          <a:lstStyle/>
          <a:p>
            <a:pPr marL="0" indent="0">
              <a:buNone/>
            </a:pPr>
            <a:endParaRPr lang="en-US" dirty="0"/>
          </a:p>
          <a:p>
            <a:pPr marL="0" indent="0" algn="ctr">
              <a:buNone/>
            </a:pPr>
            <a:r>
              <a:rPr lang="en-US" dirty="0"/>
              <a:t>Thank You!</a:t>
            </a:r>
          </a:p>
          <a:p>
            <a:pPr marL="0" indent="0" algn="ctr">
              <a:buNone/>
            </a:pPr>
            <a:r>
              <a:rPr lang="en-US" dirty="0"/>
              <a:t>Kelle Kroll</a:t>
            </a:r>
          </a:p>
          <a:p>
            <a:pPr marL="0" indent="0" algn="ctr">
              <a:buNone/>
            </a:pPr>
            <a:endParaRPr lang="en-US" dirty="0"/>
          </a:p>
          <a:p>
            <a:pPr marL="0" indent="0" algn="ctr">
              <a:buNone/>
            </a:pPr>
            <a:r>
              <a:rPr lang="en-US" dirty="0">
                <a:hlinkClick r:id="rId2"/>
              </a:rPr>
              <a:t>kelle@kellekrollgroup.com</a:t>
            </a:r>
            <a:endParaRPr lang="en-US" dirty="0"/>
          </a:p>
          <a:p>
            <a:pPr marL="0" indent="0" algn="ctr">
              <a:buNone/>
            </a:pPr>
            <a:r>
              <a:rPr lang="en-US" dirty="0" err="1"/>
              <a:t>www.kellekrollgroup.com</a:t>
            </a:r>
            <a:endParaRPr lang="en-US" dirty="0"/>
          </a:p>
        </p:txBody>
      </p:sp>
    </p:spTree>
    <p:extLst>
      <p:ext uri="{BB962C8B-B14F-4D97-AF65-F5344CB8AC3E}">
        <p14:creationId xmlns:p14="http://schemas.microsoft.com/office/powerpoint/2010/main" val="614053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Workshop Agenda</a:t>
            </a:r>
          </a:p>
        </p:txBody>
      </p:sp>
      <p:sp>
        <p:nvSpPr>
          <p:cNvPr id="3" name="Content Placeholder 2"/>
          <p:cNvSpPr>
            <a:spLocks noGrp="1"/>
          </p:cNvSpPr>
          <p:nvPr>
            <p:ph idx="1"/>
          </p:nvPr>
        </p:nvSpPr>
        <p:spPr>
          <a:xfrm>
            <a:off x="2472491" y="1369219"/>
            <a:ext cx="6042860" cy="2620822"/>
          </a:xfrm>
        </p:spPr>
        <p:txBody>
          <a:bodyPr>
            <a:normAutofit/>
          </a:bodyPr>
          <a:lstStyle/>
          <a:p>
            <a:r>
              <a:rPr lang="en-US" sz="2000" dirty="0"/>
              <a:t>Purpose of the Workshop: To Explore the Elements of  a Crisis Communications Plan</a:t>
            </a:r>
          </a:p>
          <a:p>
            <a:r>
              <a:rPr lang="en-US" sz="2000" dirty="0"/>
              <a:t>Crisis Communications Activities &amp; Functions</a:t>
            </a:r>
          </a:p>
          <a:p>
            <a:r>
              <a:rPr lang="en-US" sz="2000" dirty="0"/>
              <a:t>Communication Systems, Methods and Tools</a:t>
            </a:r>
          </a:p>
          <a:p>
            <a:r>
              <a:rPr lang="en-US" sz="2000" dirty="0"/>
              <a:t>Developing Multi-lingual and ADA Capabilities</a:t>
            </a:r>
          </a:p>
          <a:p>
            <a:r>
              <a:rPr lang="en-US" sz="2000" dirty="0"/>
              <a:t>Coordination with Local Government</a:t>
            </a:r>
          </a:p>
        </p:txBody>
      </p:sp>
      <p:pic>
        <p:nvPicPr>
          <p:cNvPr id="6" name="Picture 5"/>
          <p:cNvPicPr>
            <a:picLocks noChangeAspect="1"/>
          </p:cNvPicPr>
          <p:nvPr/>
        </p:nvPicPr>
        <p:blipFill>
          <a:blip r:embed="rId4"/>
          <a:stretch>
            <a:fillRect/>
          </a:stretch>
        </p:blipFill>
        <p:spPr>
          <a:xfrm>
            <a:off x="441243" y="1652214"/>
            <a:ext cx="1863984" cy="1048491"/>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366295" y="3034612"/>
            <a:ext cx="2013864" cy="1507881"/>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024618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52968" y="298209"/>
            <a:ext cx="7035948" cy="4691937"/>
          </a:xfrm>
          <a:prstGeom prst="rect">
            <a:avLst/>
          </a:prstGeom>
        </p:spPr>
      </p:pic>
      <p:sp>
        <p:nvSpPr>
          <p:cNvPr id="2" name="Title 1"/>
          <p:cNvSpPr>
            <a:spLocks noGrp="1"/>
          </p:cNvSpPr>
          <p:nvPr>
            <p:ph type="title"/>
          </p:nvPr>
        </p:nvSpPr>
        <p:spPr>
          <a:xfrm>
            <a:off x="2358758" y="566048"/>
            <a:ext cx="6674644" cy="994172"/>
          </a:xfrm>
        </p:spPr>
        <p:txBody>
          <a:bodyPr>
            <a:normAutofit/>
          </a:bodyPr>
          <a:lstStyle/>
          <a:p>
            <a:r>
              <a:rPr lang="en-US" sz="4000" dirty="0">
                <a:solidFill>
                  <a:schemeClr val="bg1"/>
                </a:solidFill>
              </a:rPr>
              <a:t>2018 Fires</a:t>
            </a:r>
          </a:p>
        </p:txBody>
      </p:sp>
      <p:pic>
        <p:nvPicPr>
          <p:cNvPr id="7" name="Picture 6"/>
          <p:cNvPicPr>
            <a:picLocks noChangeAspect="1"/>
          </p:cNvPicPr>
          <p:nvPr/>
        </p:nvPicPr>
        <p:blipFill rotWithShape="1">
          <a:blip r:embed="rId3"/>
          <a:srcRect l="11426" t="18030"/>
          <a:stretch/>
        </p:blipFill>
        <p:spPr>
          <a:xfrm>
            <a:off x="2054992" y="1729956"/>
            <a:ext cx="3278760" cy="2275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873882" y="3422845"/>
            <a:ext cx="3915034" cy="114281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lvl="1" algn="ctr">
              <a:spcAft>
                <a:spcPts val="300"/>
              </a:spcAft>
              <a:buNone/>
            </a:pPr>
            <a:r>
              <a:rPr lang="en-US" sz="2400" dirty="0">
                <a:solidFill>
                  <a:srgbClr val="5F5F5F"/>
                </a:solidFill>
                <a:latin typeface="Roboto Condensed Regular"/>
                <a:cs typeface="Roboto Condensed Regular"/>
              </a:rPr>
              <a:t>What worked well and what could be improved related to Crisis Communications? </a:t>
            </a:r>
          </a:p>
        </p:txBody>
      </p:sp>
    </p:spTree>
    <p:extLst>
      <p:ext uri="{BB962C8B-B14F-4D97-AF65-F5344CB8AC3E}">
        <p14:creationId xmlns:p14="http://schemas.microsoft.com/office/powerpoint/2010/main" val="72830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707" y="92414"/>
            <a:ext cx="6674644" cy="994172"/>
          </a:xfrm>
        </p:spPr>
        <p:txBody>
          <a:bodyPr>
            <a:normAutofit/>
          </a:bodyPr>
          <a:lstStyle/>
          <a:p>
            <a:r>
              <a:rPr lang="en-US" sz="3200" dirty="0"/>
              <a:t>Response Timeline</a:t>
            </a:r>
          </a:p>
        </p:txBody>
      </p:sp>
      <p:pic>
        <p:nvPicPr>
          <p:cNvPr id="20" name="Picture 19" descr="https://i2.wp.com/denhamstrong.com/wp-content/uploads/2017/06/NDRF-Recovery-Timeline.png?w=621&amp;ssl=1"/>
          <p:cNvPicPr/>
          <p:nvPr/>
        </p:nvPicPr>
        <p:blipFill>
          <a:blip r:embed="rId2">
            <a:extLst>
              <a:ext uri="{28A0092B-C50C-407E-A947-70E740481C1C}">
                <a14:useLocalDpi xmlns:a14="http://schemas.microsoft.com/office/drawing/2010/main"/>
              </a:ext>
            </a:extLst>
          </a:blip>
          <a:srcRect/>
          <a:stretch>
            <a:fillRect/>
          </a:stretch>
        </p:blipFill>
        <p:spPr bwMode="auto">
          <a:xfrm>
            <a:off x="467964" y="867226"/>
            <a:ext cx="8243887" cy="3365238"/>
          </a:xfrm>
          <a:prstGeom prst="rect">
            <a:avLst/>
          </a:prstGeom>
          <a:noFill/>
          <a:ln>
            <a:noFill/>
          </a:ln>
        </p:spPr>
      </p:pic>
      <p:grpSp>
        <p:nvGrpSpPr>
          <p:cNvPr id="21" name="Group 20"/>
          <p:cNvGrpSpPr/>
          <p:nvPr/>
        </p:nvGrpSpPr>
        <p:grpSpPr>
          <a:xfrm>
            <a:off x="1284539" y="4324168"/>
            <a:ext cx="1633781" cy="857040"/>
            <a:chOff x="1284539" y="4781969"/>
            <a:chExt cx="1633781" cy="942744"/>
          </a:xfrm>
        </p:grpSpPr>
        <p:sp>
          <p:nvSpPr>
            <p:cNvPr id="22" name="TextBox 21"/>
            <p:cNvSpPr txBox="1"/>
            <p:nvPr/>
          </p:nvSpPr>
          <p:spPr>
            <a:xfrm>
              <a:off x="1284539" y="5013749"/>
              <a:ext cx="1633781" cy="710964"/>
            </a:xfrm>
            <a:prstGeom prst="rect">
              <a:avLst/>
            </a:prstGeom>
            <a:noFill/>
          </p:spPr>
          <p:txBody>
            <a:bodyPr wrap="none" rtlCol="0">
              <a:spAutoFit/>
            </a:bodyPr>
            <a:lstStyle/>
            <a:p>
              <a:pPr algn="ctr" eaLnBrk="1" hangingPunct="1"/>
              <a:r>
                <a:rPr lang="en-US" b="1" dirty="0">
                  <a:solidFill>
                    <a:srgbClr val="5F5F5F"/>
                  </a:solidFill>
                  <a:latin typeface="Roboto Condensed Regular"/>
                  <a:cs typeface="Roboto Condensed Regular"/>
                </a:rPr>
                <a:t>Initial Response</a:t>
              </a:r>
            </a:p>
            <a:p>
              <a:pPr algn="ctr" eaLnBrk="1" hangingPunct="1"/>
              <a:r>
                <a:rPr lang="en-US" b="1" dirty="0">
                  <a:solidFill>
                    <a:srgbClr val="FF0000"/>
                  </a:solidFill>
                  <a:latin typeface="Roboto Condensed Regular"/>
                  <a:cs typeface="Roboto Condensed Regular"/>
                </a:rPr>
                <a:t>First 72 hours</a:t>
              </a:r>
            </a:p>
          </p:txBody>
        </p:sp>
        <p:sp>
          <p:nvSpPr>
            <p:cNvPr id="23" name="Up Arrow 22"/>
            <p:cNvSpPr/>
            <p:nvPr/>
          </p:nvSpPr>
          <p:spPr>
            <a:xfrm>
              <a:off x="2054494" y="4781969"/>
              <a:ext cx="131491" cy="263292"/>
            </a:xfrm>
            <a:prstGeom prst="upArrow">
              <a:avLst/>
            </a:prstGeom>
            <a:solidFill>
              <a:srgbClr val="F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prstClr val="white"/>
                </a:solidFill>
              </a:endParaRPr>
            </a:p>
          </p:txBody>
        </p:sp>
      </p:grpSp>
      <p:grpSp>
        <p:nvGrpSpPr>
          <p:cNvPr id="24" name="Group 23"/>
          <p:cNvGrpSpPr/>
          <p:nvPr/>
        </p:nvGrpSpPr>
        <p:grpSpPr>
          <a:xfrm>
            <a:off x="2494150" y="3706272"/>
            <a:ext cx="2032227" cy="906541"/>
            <a:chOff x="2494150" y="4197421"/>
            <a:chExt cx="2032227" cy="997196"/>
          </a:xfrm>
        </p:grpSpPr>
        <p:sp>
          <p:nvSpPr>
            <p:cNvPr id="25" name="TextBox 24"/>
            <p:cNvSpPr txBox="1"/>
            <p:nvPr/>
          </p:nvSpPr>
          <p:spPr>
            <a:xfrm>
              <a:off x="2494150" y="4483653"/>
              <a:ext cx="2032227" cy="710964"/>
            </a:xfrm>
            <a:prstGeom prst="rect">
              <a:avLst/>
            </a:prstGeom>
            <a:noFill/>
          </p:spPr>
          <p:txBody>
            <a:bodyPr wrap="none" rtlCol="0">
              <a:spAutoFit/>
            </a:bodyPr>
            <a:lstStyle/>
            <a:p>
              <a:pPr algn="ctr" eaLnBrk="1" hangingPunct="1"/>
              <a:r>
                <a:rPr lang="en-US" b="1" dirty="0">
                  <a:solidFill>
                    <a:srgbClr val="5F5F5F"/>
                  </a:solidFill>
                  <a:latin typeface="Roboto Condensed Regular"/>
                  <a:cs typeface="Roboto Condensed Regular"/>
                </a:rPr>
                <a:t>Continued Response</a:t>
              </a:r>
            </a:p>
            <a:p>
              <a:pPr algn="ctr" eaLnBrk="1" hangingPunct="1"/>
              <a:r>
                <a:rPr lang="en-US" b="1" dirty="0">
                  <a:solidFill>
                    <a:srgbClr val="FF0000"/>
                  </a:solidFill>
                  <a:latin typeface="Roboto Condensed Regular"/>
                  <a:cs typeface="Roboto Condensed Regular"/>
                </a:rPr>
                <a:t>72 hours – 2 weeks</a:t>
              </a:r>
            </a:p>
          </p:txBody>
        </p:sp>
        <p:sp>
          <p:nvSpPr>
            <p:cNvPr id="26" name="Up Arrow 25"/>
            <p:cNvSpPr/>
            <p:nvPr/>
          </p:nvSpPr>
          <p:spPr>
            <a:xfrm>
              <a:off x="3263187" y="4197421"/>
              <a:ext cx="131491" cy="263292"/>
            </a:xfrm>
            <a:prstGeom prst="upArrow">
              <a:avLst/>
            </a:prstGeom>
            <a:solidFill>
              <a:srgbClr val="F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prstClr val="white"/>
                </a:solidFill>
              </a:endParaRPr>
            </a:p>
          </p:txBody>
        </p:sp>
      </p:grpSp>
      <p:grpSp>
        <p:nvGrpSpPr>
          <p:cNvPr id="27" name="Group 26"/>
          <p:cNvGrpSpPr/>
          <p:nvPr/>
        </p:nvGrpSpPr>
        <p:grpSpPr>
          <a:xfrm>
            <a:off x="4221935" y="3554236"/>
            <a:ext cx="2074043" cy="1630260"/>
            <a:chOff x="4279069" y="4502037"/>
            <a:chExt cx="2074043" cy="1793285"/>
          </a:xfrm>
        </p:grpSpPr>
        <p:sp>
          <p:nvSpPr>
            <p:cNvPr id="28" name="TextBox 27"/>
            <p:cNvSpPr txBox="1"/>
            <p:nvPr/>
          </p:nvSpPr>
          <p:spPr>
            <a:xfrm>
              <a:off x="4279069" y="5584358"/>
              <a:ext cx="2074043" cy="710964"/>
            </a:xfrm>
            <a:prstGeom prst="rect">
              <a:avLst/>
            </a:prstGeom>
            <a:noFill/>
          </p:spPr>
          <p:txBody>
            <a:bodyPr wrap="none" rtlCol="0">
              <a:spAutoFit/>
            </a:bodyPr>
            <a:lstStyle/>
            <a:p>
              <a:pPr algn="ctr" eaLnBrk="1" hangingPunct="1"/>
              <a:r>
                <a:rPr lang="en-US" b="1" dirty="0">
                  <a:solidFill>
                    <a:srgbClr val="5F5F5F"/>
                  </a:solidFill>
                  <a:latin typeface="Roboto Condensed Regular"/>
                  <a:cs typeface="Roboto Condensed Regular"/>
                </a:rPr>
                <a:t>Short-term Recovery</a:t>
              </a:r>
            </a:p>
            <a:p>
              <a:pPr algn="ctr" eaLnBrk="1" hangingPunct="1"/>
              <a:r>
                <a:rPr lang="en-US" b="1" dirty="0">
                  <a:solidFill>
                    <a:srgbClr val="FF0000"/>
                  </a:solidFill>
                  <a:latin typeface="Roboto Condensed Regular"/>
                  <a:cs typeface="Roboto Condensed Regular"/>
                </a:rPr>
                <a:t>2 weeks – 2 months</a:t>
              </a:r>
            </a:p>
          </p:txBody>
        </p:sp>
        <p:sp>
          <p:nvSpPr>
            <p:cNvPr id="29" name="Up Arrow 28"/>
            <p:cNvSpPr/>
            <p:nvPr/>
          </p:nvSpPr>
          <p:spPr>
            <a:xfrm flipH="1">
              <a:off x="5127029" y="4502037"/>
              <a:ext cx="131928" cy="1076444"/>
            </a:xfrm>
            <a:prstGeom prst="upArrow">
              <a:avLst/>
            </a:prstGeom>
            <a:solidFill>
              <a:srgbClr val="F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prstClr val="white"/>
                </a:solidFill>
              </a:endParaRPr>
            </a:p>
          </p:txBody>
        </p:sp>
      </p:grpSp>
      <p:grpSp>
        <p:nvGrpSpPr>
          <p:cNvPr id="30" name="Group 29"/>
          <p:cNvGrpSpPr/>
          <p:nvPr/>
        </p:nvGrpSpPr>
        <p:grpSpPr>
          <a:xfrm>
            <a:off x="6086404" y="3553487"/>
            <a:ext cx="2022308" cy="962579"/>
            <a:chOff x="6086404" y="4323469"/>
            <a:chExt cx="2022308" cy="1058837"/>
          </a:xfrm>
        </p:grpSpPr>
        <p:sp>
          <p:nvSpPr>
            <p:cNvPr id="31" name="TextBox 30"/>
            <p:cNvSpPr txBox="1"/>
            <p:nvPr/>
          </p:nvSpPr>
          <p:spPr>
            <a:xfrm>
              <a:off x="6086404" y="4671342"/>
              <a:ext cx="2022308" cy="710964"/>
            </a:xfrm>
            <a:prstGeom prst="rect">
              <a:avLst/>
            </a:prstGeom>
            <a:noFill/>
          </p:spPr>
          <p:txBody>
            <a:bodyPr wrap="none" rtlCol="0">
              <a:spAutoFit/>
            </a:bodyPr>
            <a:lstStyle/>
            <a:p>
              <a:pPr algn="ctr" eaLnBrk="1" hangingPunct="1"/>
              <a:r>
                <a:rPr lang="en-US" b="1" dirty="0">
                  <a:solidFill>
                    <a:srgbClr val="5F5F5F"/>
                  </a:solidFill>
                  <a:latin typeface="Roboto Condensed Regular"/>
                  <a:cs typeface="Roboto Condensed Regular"/>
                </a:rPr>
                <a:t>Long-term Recovery</a:t>
              </a:r>
            </a:p>
            <a:p>
              <a:pPr algn="ctr" eaLnBrk="1" hangingPunct="1"/>
              <a:r>
                <a:rPr lang="en-US" b="1" dirty="0">
                  <a:solidFill>
                    <a:srgbClr val="FF0000"/>
                  </a:solidFill>
                  <a:latin typeface="Roboto Condensed Regular"/>
                  <a:cs typeface="Roboto Condensed Regular"/>
                </a:rPr>
                <a:t>2 months – years</a:t>
              </a:r>
            </a:p>
          </p:txBody>
        </p:sp>
        <p:sp>
          <p:nvSpPr>
            <p:cNvPr id="32" name="Up Arrow 31"/>
            <p:cNvSpPr/>
            <p:nvPr/>
          </p:nvSpPr>
          <p:spPr>
            <a:xfrm>
              <a:off x="6919127" y="4323469"/>
              <a:ext cx="131491" cy="263292"/>
            </a:xfrm>
            <a:prstGeom prst="upArrow">
              <a:avLst/>
            </a:prstGeom>
            <a:solidFill>
              <a:srgbClr val="F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prstClr val="white"/>
                </a:solidFill>
              </a:endParaRPr>
            </a:p>
          </p:txBody>
        </p:sp>
      </p:grpSp>
    </p:spTree>
    <p:extLst>
      <p:ext uri="{BB962C8B-B14F-4D97-AF65-F5344CB8AC3E}">
        <p14:creationId xmlns:p14="http://schemas.microsoft.com/office/powerpoint/2010/main" val="149266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Crisis Communication Activities</a:t>
            </a:r>
          </a:p>
        </p:txBody>
      </p:sp>
      <p:sp>
        <p:nvSpPr>
          <p:cNvPr id="3" name="Content Placeholder 2"/>
          <p:cNvSpPr>
            <a:spLocks noGrp="1"/>
          </p:cNvSpPr>
          <p:nvPr>
            <p:ph idx="1"/>
          </p:nvPr>
        </p:nvSpPr>
        <p:spPr>
          <a:xfrm>
            <a:off x="207852" y="1353961"/>
            <a:ext cx="7297366" cy="3573486"/>
          </a:xfrm>
        </p:spPr>
        <p:txBody>
          <a:bodyPr>
            <a:normAutofit fontScale="55000" lnSpcReduction="20000"/>
          </a:bodyPr>
          <a:lstStyle/>
          <a:p>
            <a:pPr marL="0" indent="0">
              <a:buNone/>
            </a:pPr>
            <a:r>
              <a:rPr lang="en-US" b="1" dirty="0"/>
              <a:t>Day to Day Functions:</a:t>
            </a:r>
          </a:p>
          <a:p>
            <a:pPr marL="0" indent="0">
              <a:buNone/>
            </a:pPr>
            <a:endParaRPr lang="en-US" sz="1800" b="1" dirty="0"/>
          </a:p>
          <a:p>
            <a:pPr>
              <a:lnSpc>
                <a:spcPct val="110000"/>
              </a:lnSpc>
            </a:pPr>
            <a:r>
              <a:rPr lang="en-US" dirty="0"/>
              <a:t>Coordinate non-emergency information to share with your clients, including </a:t>
            </a:r>
            <a:br>
              <a:rPr lang="en-US" dirty="0"/>
            </a:br>
            <a:r>
              <a:rPr lang="en-US" dirty="0"/>
              <a:t>information such as:</a:t>
            </a:r>
          </a:p>
          <a:p>
            <a:pPr lvl="1"/>
            <a:r>
              <a:rPr lang="en-US" dirty="0"/>
              <a:t>Planned events</a:t>
            </a:r>
          </a:p>
          <a:p>
            <a:pPr lvl="1"/>
            <a:r>
              <a:rPr lang="en-US" dirty="0"/>
              <a:t>Special opportunities</a:t>
            </a:r>
          </a:p>
          <a:p>
            <a:pPr lvl="1"/>
            <a:r>
              <a:rPr lang="en-US" dirty="0"/>
              <a:t>New and existing services</a:t>
            </a:r>
          </a:p>
          <a:p>
            <a:pPr lvl="1"/>
            <a:r>
              <a:rPr lang="en-US" dirty="0"/>
              <a:t>Resources</a:t>
            </a:r>
          </a:p>
          <a:p>
            <a:pPr lvl="1"/>
            <a:r>
              <a:rPr lang="en-US" dirty="0"/>
              <a:t>Job fairs</a:t>
            </a:r>
          </a:p>
          <a:p>
            <a:pPr lvl="1"/>
            <a:r>
              <a:rPr lang="en-US" dirty="0"/>
              <a:t>Volunteer opportunities</a:t>
            </a:r>
          </a:p>
          <a:p>
            <a:pPr lvl="1"/>
            <a:r>
              <a:rPr lang="en-US" dirty="0"/>
              <a:t>Hours of operation for services </a:t>
            </a:r>
          </a:p>
          <a:p>
            <a:pPr lvl="1"/>
            <a:r>
              <a:rPr lang="en-US" dirty="0"/>
              <a:t>Other important daily information</a:t>
            </a:r>
          </a:p>
          <a:p>
            <a:pPr>
              <a:lnSpc>
                <a:spcPct val="110000"/>
              </a:lnSpc>
            </a:pPr>
            <a:r>
              <a:rPr lang="en-US" dirty="0"/>
              <a:t>Maintain a state of readiness to support alert &amp; warnings </a:t>
            </a:r>
            <a:br>
              <a:rPr lang="en-US" dirty="0"/>
            </a:br>
            <a:r>
              <a:rPr lang="en-US" dirty="0"/>
              <a:t>in the event of a no-notice emergency (i.e. earthquake)</a:t>
            </a:r>
            <a:br>
              <a:rPr lang="en-US" dirty="0"/>
            </a:br>
            <a:r>
              <a:rPr lang="en-US" dirty="0"/>
              <a:t>by developing protocols and conducting exercises </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rot="21382366">
            <a:off x="5745752" y="2200347"/>
            <a:ext cx="3156948" cy="2204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618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Crisis Communication Activities</a:t>
            </a:r>
          </a:p>
        </p:txBody>
      </p:sp>
      <p:sp>
        <p:nvSpPr>
          <p:cNvPr id="3" name="Content Placeholder 2"/>
          <p:cNvSpPr>
            <a:spLocks noGrp="1"/>
          </p:cNvSpPr>
          <p:nvPr>
            <p:ph idx="1"/>
          </p:nvPr>
        </p:nvSpPr>
        <p:spPr>
          <a:xfrm>
            <a:off x="439237" y="1382435"/>
            <a:ext cx="6787050" cy="3545012"/>
          </a:xfrm>
        </p:spPr>
        <p:txBody>
          <a:bodyPr>
            <a:normAutofit fontScale="40000" lnSpcReduction="20000"/>
          </a:bodyPr>
          <a:lstStyle/>
          <a:p>
            <a:pPr marL="0" indent="0">
              <a:buNone/>
            </a:pPr>
            <a:r>
              <a:rPr lang="en-US" sz="4500" b="1" dirty="0"/>
              <a:t> Emergency Coordination Activities:</a:t>
            </a:r>
          </a:p>
          <a:p>
            <a:pPr marL="0" indent="0">
              <a:buNone/>
            </a:pPr>
            <a:endParaRPr lang="en-US" b="1" dirty="0"/>
          </a:p>
          <a:p>
            <a:pPr>
              <a:lnSpc>
                <a:spcPct val="80000"/>
              </a:lnSpc>
            </a:pPr>
            <a:r>
              <a:rPr lang="en-US" sz="3500" dirty="0"/>
              <a:t>Gather and Share Situational Awareness</a:t>
            </a:r>
          </a:p>
          <a:p>
            <a:pPr>
              <a:lnSpc>
                <a:spcPct val="80000"/>
              </a:lnSpc>
            </a:pPr>
            <a:r>
              <a:rPr lang="en-US" sz="3500" dirty="0"/>
              <a:t>Coordinate messaging of services with partner agencies</a:t>
            </a:r>
          </a:p>
          <a:p>
            <a:pPr>
              <a:lnSpc>
                <a:spcPct val="80000"/>
              </a:lnSpc>
            </a:pPr>
            <a:r>
              <a:rPr lang="en-US" sz="3500" dirty="0"/>
              <a:t>Media Management as it pertains to your agency</a:t>
            </a:r>
          </a:p>
          <a:p>
            <a:pPr>
              <a:lnSpc>
                <a:spcPct val="80000"/>
              </a:lnSpc>
            </a:pPr>
            <a:r>
              <a:rPr lang="en-US" sz="3500" dirty="0"/>
              <a:t>Participate in Community Meetings</a:t>
            </a:r>
          </a:p>
          <a:p>
            <a:pPr>
              <a:lnSpc>
                <a:spcPct val="80000"/>
              </a:lnSpc>
            </a:pPr>
            <a:r>
              <a:rPr lang="en-US" sz="3500" dirty="0"/>
              <a:t>Media/Social Media Monitoring</a:t>
            </a:r>
          </a:p>
          <a:p>
            <a:pPr>
              <a:lnSpc>
                <a:spcPct val="80000"/>
              </a:lnSpc>
            </a:pPr>
            <a:r>
              <a:rPr lang="en-US" sz="3500" dirty="0"/>
              <a:t>Message Development</a:t>
            </a:r>
          </a:p>
          <a:p>
            <a:pPr>
              <a:lnSpc>
                <a:spcPct val="80000"/>
              </a:lnSpc>
            </a:pPr>
            <a:r>
              <a:rPr lang="en-US" sz="3500" dirty="0"/>
              <a:t>Message Distribution</a:t>
            </a:r>
          </a:p>
          <a:p>
            <a:pPr>
              <a:lnSpc>
                <a:spcPct val="80000"/>
              </a:lnSpc>
            </a:pPr>
            <a:r>
              <a:rPr lang="en-US" sz="3500" dirty="0"/>
              <a:t>Mutual Assistance</a:t>
            </a:r>
          </a:p>
          <a:p>
            <a:pPr>
              <a:lnSpc>
                <a:spcPct val="80000"/>
              </a:lnSpc>
            </a:pPr>
            <a:r>
              <a:rPr lang="en-US" sz="3500" dirty="0"/>
              <a:t>Collect and share “stories”</a:t>
            </a:r>
          </a:p>
          <a:p>
            <a:pPr>
              <a:lnSpc>
                <a:spcPct val="80000"/>
              </a:lnSpc>
            </a:pPr>
            <a:r>
              <a:rPr lang="en-US" sz="3500" dirty="0"/>
              <a:t>Coordinate with the County PIO</a:t>
            </a:r>
          </a:p>
          <a:p>
            <a:pPr>
              <a:lnSpc>
                <a:spcPct val="80000"/>
              </a:lnSpc>
            </a:pPr>
            <a:r>
              <a:rPr lang="en-US" sz="3500" dirty="0"/>
              <a:t>Determine if your agency would need a “call center”</a:t>
            </a:r>
          </a:p>
        </p:txBody>
      </p:sp>
      <p:pic>
        <p:nvPicPr>
          <p:cNvPr id="4" name="Picture 3"/>
          <p:cNvPicPr>
            <a:picLocks noChangeAspect="1"/>
          </p:cNvPicPr>
          <p:nvPr/>
        </p:nvPicPr>
        <p:blipFill>
          <a:blip r:embed="rId2"/>
          <a:stretch>
            <a:fillRect/>
          </a:stretch>
        </p:blipFill>
        <p:spPr>
          <a:xfrm rot="206992">
            <a:off x="5245189" y="1473622"/>
            <a:ext cx="3100703" cy="232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846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Crisis Communications Functions</a:t>
            </a:r>
          </a:p>
        </p:txBody>
      </p:sp>
      <p:sp>
        <p:nvSpPr>
          <p:cNvPr id="3" name="Content Placeholder 2"/>
          <p:cNvSpPr>
            <a:spLocks noGrp="1"/>
          </p:cNvSpPr>
          <p:nvPr>
            <p:ph idx="1"/>
          </p:nvPr>
        </p:nvSpPr>
        <p:spPr>
          <a:xfrm>
            <a:off x="4325526" y="1369219"/>
            <a:ext cx="4189824" cy="3263504"/>
          </a:xfrm>
        </p:spPr>
        <p:txBody>
          <a:bodyPr>
            <a:normAutofit/>
          </a:bodyPr>
          <a:lstStyle/>
          <a:p>
            <a:pPr marL="63500" lvl="0"/>
            <a:r>
              <a:rPr lang="en-US" sz="1600" b="1" dirty="0"/>
              <a:t>Information Analysis </a:t>
            </a:r>
          </a:p>
          <a:p>
            <a:pPr marL="63500" lvl="0" algn="ctr"/>
            <a:endParaRPr lang="en-US" sz="1000" b="1" dirty="0"/>
          </a:p>
          <a:p>
            <a:pPr marL="460375" lvl="1" indent="-293688">
              <a:lnSpc>
                <a:spcPct val="100000"/>
              </a:lnSpc>
              <a:buFont typeface="Arial"/>
              <a:buChar char="•"/>
              <a:tabLst>
                <a:tab pos="1089025" algn="l"/>
              </a:tabLst>
            </a:pPr>
            <a:r>
              <a:rPr lang="en-US" sz="1200" dirty="0"/>
              <a:t>Receive validated information from local government and emergency service providers </a:t>
            </a:r>
          </a:p>
          <a:p>
            <a:pPr marL="460375" lvl="1" indent="-293688">
              <a:lnSpc>
                <a:spcPct val="100000"/>
              </a:lnSpc>
              <a:buFont typeface="Arial"/>
              <a:buChar char="•"/>
              <a:tabLst>
                <a:tab pos="1089025" algn="l"/>
              </a:tabLst>
            </a:pPr>
            <a:r>
              <a:rPr lang="en-US" sz="1200" dirty="0"/>
              <a:t>Compile services being provided that may help your clients (LAC, Shelters, POD locations)</a:t>
            </a:r>
          </a:p>
          <a:p>
            <a:pPr marL="460375" lvl="1" indent="-293688">
              <a:lnSpc>
                <a:spcPct val="100000"/>
              </a:lnSpc>
              <a:buFont typeface="Arial"/>
              <a:buChar char="•"/>
              <a:tabLst>
                <a:tab pos="1089025" algn="l"/>
              </a:tabLst>
            </a:pPr>
            <a:r>
              <a:rPr lang="en-US" sz="1200" dirty="0"/>
              <a:t>Provide information for Community Meetings</a:t>
            </a:r>
          </a:p>
          <a:p>
            <a:pPr marL="460375" lvl="1" indent="-293688">
              <a:lnSpc>
                <a:spcPct val="100000"/>
              </a:lnSpc>
              <a:buFont typeface="Arial"/>
              <a:buChar char="•"/>
              <a:tabLst>
                <a:tab pos="1089025" algn="l"/>
              </a:tabLst>
            </a:pPr>
            <a:r>
              <a:rPr lang="en-US" sz="1200" dirty="0"/>
              <a:t>Internal Communications with staff</a:t>
            </a:r>
          </a:p>
          <a:p>
            <a:pPr marL="460375" lvl="1" indent="-293688">
              <a:lnSpc>
                <a:spcPct val="100000"/>
              </a:lnSpc>
              <a:buFont typeface="Arial"/>
              <a:buChar char="•"/>
              <a:tabLst>
                <a:tab pos="1089025" algn="l"/>
              </a:tabLst>
            </a:pPr>
            <a:r>
              <a:rPr lang="en-US" sz="1200" dirty="0"/>
              <a:t>Establish an Emergency Public Information Line and staff it with employees to respond to public request for information if needed</a:t>
            </a:r>
          </a:p>
          <a:p>
            <a:pPr marL="460375" lvl="1" indent="-293688">
              <a:lnSpc>
                <a:spcPct val="100000"/>
              </a:lnSpc>
              <a:buFont typeface="Arial"/>
              <a:buChar char="•"/>
              <a:tabLst>
                <a:tab pos="1089025" algn="l"/>
              </a:tabLst>
            </a:pPr>
            <a:r>
              <a:rPr lang="en-US" sz="1200" dirty="0"/>
              <a:t>Ensure multilingual capabilities for a Call Center or line dedicated to disaster response</a:t>
            </a:r>
          </a:p>
          <a:p>
            <a:pPr>
              <a:lnSpc>
                <a:spcPct val="100000"/>
              </a:lnSpc>
              <a:tabLst>
                <a:tab pos="1089025" algn="l"/>
              </a:tabLst>
            </a:pPr>
            <a:endParaRPr lang="en-US" dirty="0"/>
          </a:p>
        </p:txBody>
      </p:sp>
      <p:pic>
        <p:nvPicPr>
          <p:cNvPr id="5" name="Picture 4"/>
          <p:cNvPicPr>
            <a:picLocks noChangeAspect="1"/>
          </p:cNvPicPr>
          <p:nvPr/>
        </p:nvPicPr>
        <p:blipFill>
          <a:blip r:embed="rId2"/>
          <a:stretch>
            <a:fillRect/>
          </a:stretch>
        </p:blipFill>
        <p:spPr>
          <a:xfrm rot="21356876">
            <a:off x="296462" y="1832746"/>
            <a:ext cx="4070392" cy="2289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0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Crisis Communications Functions</a:t>
            </a:r>
          </a:p>
        </p:txBody>
      </p:sp>
      <p:sp>
        <p:nvSpPr>
          <p:cNvPr id="6" name="Rectangle 5"/>
          <p:cNvSpPr/>
          <p:nvPr/>
        </p:nvSpPr>
        <p:spPr>
          <a:xfrm>
            <a:off x="896950" y="1628519"/>
            <a:ext cx="2295144" cy="27432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rgbClr val="5F5F5F"/>
                </a:solidFill>
                <a:latin typeface="Roboto Condensed Regular"/>
                <a:cs typeface="Roboto Condensed Regular"/>
              </a:rPr>
              <a:t>Messaging </a:t>
            </a:r>
          </a:p>
          <a:p>
            <a:pPr lvl="0" algn="ctr"/>
            <a:endParaRPr lang="en-US" sz="1000" b="1" dirty="0">
              <a:solidFill>
                <a:srgbClr val="5F5F5F"/>
              </a:solidFill>
              <a:latin typeface="Roboto Condensed Regular"/>
              <a:cs typeface="Roboto Condensed Regular"/>
            </a:endParaRPr>
          </a:p>
          <a:p>
            <a:pPr marL="171450" lvl="1" indent="-171450">
              <a:spcAft>
                <a:spcPts val="600"/>
              </a:spcAft>
              <a:buFont typeface="Arial"/>
              <a:buChar char="•"/>
            </a:pPr>
            <a:r>
              <a:rPr lang="en-US" sz="1200" dirty="0">
                <a:solidFill>
                  <a:srgbClr val="5F5F5F"/>
                </a:solidFill>
                <a:latin typeface="Roboto Condensed Regular"/>
                <a:cs typeface="Roboto Condensed Regular"/>
              </a:rPr>
              <a:t>Write and customize messages</a:t>
            </a:r>
          </a:p>
          <a:p>
            <a:pPr marL="171450" lvl="1" indent="-171450">
              <a:spcAft>
                <a:spcPts val="600"/>
              </a:spcAft>
              <a:buFont typeface="Arial"/>
              <a:buChar char="•"/>
            </a:pPr>
            <a:r>
              <a:rPr lang="en-US" sz="1200" dirty="0">
                <a:solidFill>
                  <a:srgbClr val="5F5F5F"/>
                </a:solidFill>
                <a:latin typeface="Roboto Condensed Regular"/>
                <a:cs typeface="Roboto Condensed Regular"/>
              </a:rPr>
              <a:t>Have messages approved</a:t>
            </a:r>
          </a:p>
          <a:p>
            <a:pPr marL="171450" lvl="1" indent="-171450">
              <a:spcAft>
                <a:spcPts val="600"/>
              </a:spcAft>
              <a:buFont typeface="Arial"/>
              <a:buChar char="•"/>
            </a:pPr>
            <a:r>
              <a:rPr lang="en-US" sz="1200" dirty="0">
                <a:solidFill>
                  <a:srgbClr val="5F5F5F"/>
                </a:solidFill>
                <a:latin typeface="Roboto Condensed Regular"/>
                <a:cs typeface="Roboto Condensed Regular"/>
              </a:rPr>
              <a:t>Need technical writing experts</a:t>
            </a:r>
          </a:p>
          <a:p>
            <a:pPr marL="171450" lvl="1" indent="-171450">
              <a:spcAft>
                <a:spcPts val="600"/>
              </a:spcAft>
              <a:buFont typeface="Arial"/>
              <a:buChar char="•"/>
            </a:pPr>
            <a:r>
              <a:rPr lang="en-US" sz="1200" dirty="0">
                <a:solidFill>
                  <a:srgbClr val="5F5F5F"/>
                </a:solidFill>
                <a:latin typeface="Roboto Condensed Regular"/>
                <a:cs typeface="Roboto Condensed Regular"/>
              </a:rPr>
              <a:t>Update your website website with information and resources</a:t>
            </a:r>
          </a:p>
          <a:p>
            <a:pPr marL="171450" lvl="1" indent="-171450">
              <a:spcAft>
                <a:spcPts val="600"/>
              </a:spcAft>
              <a:buFont typeface="Arial"/>
              <a:buChar char="•"/>
            </a:pPr>
            <a:r>
              <a:rPr lang="en-US" sz="1200" dirty="0">
                <a:solidFill>
                  <a:srgbClr val="5F5F5F"/>
                </a:solidFill>
                <a:latin typeface="Roboto Condensed Regular"/>
                <a:cs typeface="Roboto Condensed Regular"/>
              </a:rPr>
              <a:t>Create disaster-specific websites if needed, such as a recovery website</a:t>
            </a:r>
          </a:p>
        </p:txBody>
      </p:sp>
      <p:sp>
        <p:nvSpPr>
          <p:cNvPr id="7" name="Rectangle 6"/>
          <p:cNvSpPr/>
          <p:nvPr/>
        </p:nvSpPr>
        <p:spPr>
          <a:xfrm>
            <a:off x="3443347" y="1628371"/>
            <a:ext cx="2291296" cy="27432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lvl="1" algn="ctr"/>
            <a:endParaRPr lang="en-US" sz="1600" b="1" dirty="0">
              <a:solidFill>
                <a:srgbClr val="5F5F5F"/>
              </a:solidFill>
              <a:latin typeface="Roboto Condensed Bold"/>
              <a:cs typeface="Roboto Condensed Bold"/>
            </a:endParaRPr>
          </a:p>
          <a:p>
            <a:pPr marL="0" lvl="1" algn="ctr"/>
            <a:r>
              <a:rPr lang="en-US" sz="1600" b="1" dirty="0">
                <a:solidFill>
                  <a:srgbClr val="5F5F5F"/>
                </a:solidFill>
                <a:latin typeface="Roboto Condensed Bold"/>
                <a:cs typeface="Roboto Condensed Bold"/>
              </a:rPr>
              <a:t>Media </a:t>
            </a:r>
          </a:p>
          <a:p>
            <a:pPr marL="0" lvl="1" algn="ctr">
              <a:spcAft>
                <a:spcPts val="800"/>
              </a:spcAft>
            </a:pPr>
            <a:endParaRPr lang="en-US" sz="600" b="1" dirty="0">
              <a:solidFill>
                <a:srgbClr val="5F5F5F"/>
              </a:solidFill>
              <a:latin typeface="Roboto Condensed Bold"/>
              <a:cs typeface="Roboto Condensed Bold"/>
            </a:endParaRPr>
          </a:p>
          <a:p>
            <a:pPr marL="171450" lvl="1" indent="-171450">
              <a:spcAft>
                <a:spcPts val="800"/>
              </a:spcAft>
              <a:buFont typeface="Arial"/>
              <a:buChar char="•"/>
            </a:pPr>
            <a:r>
              <a:rPr lang="en-US" sz="1200" dirty="0">
                <a:solidFill>
                  <a:srgbClr val="5F5F5F"/>
                </a:solidFill>
                <a:latin typeface="Roboto Condensed Bold"/>
                <a:cs typeface="Roboto Condensed Bold"/>
              </a:rPr>
              <a:t>Deliver messages via multiple media outlets</a:t>
            </a:r>
          </a:p>
          <a:p>
            <a:pPr marL="171450" lvl="1" indent="-171450">
              <a:spcAft>
                <a:spcPts val="800"/>
              </a:spcAft>
              <a:buFont typeface="Arial"/>
              <a:buChar char="•"/>
            </a:pPr>
            <a:r>
              <a:rPr lang="en-US" sz="1200" dirty="0">
                <a:solidFill>
                  <a:srgbClr val="5F5F5F"/>
                </a:solidFill>
                <a:latin typeface="Roboto Condensed Bold"/>
                <a:cs typeface="Roboto Condensed Bold"/>
              </a:rPr>
              <a:t>Provide information for Community Meetings</a:t>
            </a:r>
          </a:p>
          <a:p>
            <a:pPr marL="171450" lvl="1" indent="-171450">
              <a:spcAft>
                <a:spcPts val="800"/>
              </a:spcAft>
              <a:buFont typeface="Arial"/>
              <a:buChar char="•"/>
            </a:pPr>
            <a:r>
              <a:rPr lang="en-US" sz="1200" dirty="0">
                <a:solidFill>
                  <a:srgbClr val="5F5F5F"/>
                </a:solidFill>
                <a:latin typeface="Roboto Condensed Bold"/>
                <a:cs typeface="Roboto Condensed Bold"/>
              </a:rPr>
              <a:t>Monitor Social Media</a:t>
            </a:r>
          </a:p>
          <a:p>
            <a:pPr marL="171450" lvl="1" indent="-171450">
              <a:spcAft>
                <a:spcPts val="800"/>
              </a:spcAft>
              <a:buFont typeface="Arial"/>
              <a:buChar char="•"/>
            </a:pPr>
            <a:r>
              <a:rPr lang="en-US" sz="1200" dirty="0">
                <a:solidFill>
                  <a:srgbClr val="5F5F5F"/>
                </a:solidFill>
                <a:latin typeface="Roboto Condensed Bold"/>
                <a:cs typeface="Roboto Condensed Bold"/>
              </a:rPr>
              <a:t>Disseminate social media </a:t>
            </a:r>
          </a:p>
          <a:p>
            <a:pPr marL="171450" lvl="1" indent="-171450">
              <a:spcAft>
                <a:spcPts val="800"/>
              </a:spcAft>
              <a:buFont typeface="Arial"/>
              <a:buChar char="•"/>
            </a:pPr>
            <a:r>
              <a:rPr lang="en-US" sz="1200" dirty="0">
                <a:solidFill>
                  <a:srgbClr val="5F5F5F"/>
                </a:solidFill>
                <a:latin typeface="Roboto Condensed Bold"/>
                <a:cs typeface="Roboto Condensed Bold"/>
              </a:rPr>
              <a:t>Bilingual staff who are media trained is critical</a:t>
            </a:r>
          </a:p>
          <a:p>
            <a:pPr marL="171450" lvl="1" indent="-171450">
              <a:spcAft>
                <a:spcPts val="800"/>
              </a:spcAft>
              <a:buFont typeface="Arial"/>
              <a:buChar char="•"/>
            </a:pPr>
            <a:endParaRPr lang="en-US" sz="1200" dirty="0">
              <a:solidFill>
                <a:srgbClr val="5F5F5F"/>
              </a:solidFill>
              <a:latin typeface="Roboto Condensed Bold"/>
              <a:cs typeface="Roboto Condensed Bold"/>
            </a:endParaRPr>
          </a:p>
          <a:p>
            <a:pPr lvl="0" algn="ctr"/>
            <a:endParaRPr lang="en-US" sz="1000" dirty="0">
              <a:solidFill>
                <a:srgbClr val="5F5F5F"/>
              </a:solidFill>
              <a:latin typeface="Roboto Condensed Bold"/>
              <a:cs typeface="Roboto Condensed Bold"/>
            </a:endParaRPr>
          </a:p>
        </p:txBody>
      </p:sp>
      <p:sp>
        <p:nvSpPr>
          <p:cNvPr id="8" name="Rectangle 7"/>
          <p:cNvSpPr/>
          <p:nvPr/>
        </p:nvSpPr>
        <p:spPr>
          <a:xfrm>
            <a:off x="5985672" y="1628371"/>
            <a:ext cx="2295144" cy="27432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600" b="1" dirty="0">
                <a:solidFill>
                  <a:srgbClr val="5F5F5F"/>
                </a:solidFill>
                <a:latin typeface="Roboto Condensed Bold"/>
                <a:cs typeface="Roboto Condensed Bold"/>
              </a:rPr>
              <a:t>Technology </a:t>
            </a:r>
          </a:p>
          <a:p>
            <a:pPr marL="0" lvl="1" algn="ctr"/>
            <a:endParaRPr lang="en-US" sz="600" b="1" dirty="0">
              <a:solidFill>
                <a:srgbClr val="5F5F5F"/>
              </a:solidFill>
              <a:latin typeface="Roboto Condensed Bold"/>
              <a:cs typeface="Roboto Condensed Bold"/>
            </a:endParaRPr>
          </a:p>
          <a:p>
            <a:pPr marL="222250" lvl="1" indent="-171450">
              <a:spcAft>
                <a:spcPts val="600"/>
              </a:spcAft>
              <a:buFont typeface="Arial"/>
              <a:buChar char="•"/>
            </a:pPr>
            <a:r>
              <a:rPr lang="en-US" sz="1200" dirty="0">
                <a:solidFill>
                  <a:srgbClr val="5F5F5F"/>
                </a:solidFill>
                <a:latin typeface="Roboto Condensed Bold"/>
                <a:cs typeface="Roboto Condensed Bold"/>
              </a:rPr>
              <a:t>Specialize in crafting succinct messages for Alert and Warning</a:t>
            </a:r>
          </a:p>
          <a:p>
            <a:pPr marL="222250" lvl="1" indent="-171450">
              <a:spcAft>
                <a:spcPts val="600"/>
              </a:spcAft>
              <a:buFont typeface="Arial"/>
              <a:buChar char="•"/>
            </a:pPr>
            <a:r>
              <a:rPr lang="en-US" sz="1200" dirty="0">
                <a:solidFill>
                  <a:srgbClr val="5F5F5F"/>
                </a:solidFill>
                <a:latin typeface="Roboto Condensed Bold"/>
                <a:cs typeface="Roboto Condensed Bold"/>
              </a:rPr>
              <a:t>Bilingual staff critical</a:t>
            </a:r>
          </a:p>
          <a:p>
            <a:pPr lvl="0" algn="ctr">
              <a:spcAft>
                <a:spcPts val="600"/>
              </a:spcAft>
            </a:pPr>
            <a:endParaRPr lang="en-US" sz="1200" dirty="0">
              <a:solidFill>
                <a:srgbClr val="5F5F5F"/>
              </a:solidFill>
              <a:latin typeface="Roboto Condensed Bold"/>
              <a:cs typeface="Roboto Condensed Bold"/>
            </a:endParaRPr>
          </a:p>
        </p:txBody>
      </p:sp>
    </p:spTree>
    <p:extLst>
      <p:ext uri="{BB962C8B-B14F-4D97-AF65-F5344CB8AC3E}">
        <p14:creationId xmlns:p14="http://schemas.microsoft.com/office/powerpoint/2010/main" val="1065430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Communication Systems, Methods, Tools</a:t>
            </a:r>
          </a:p>
        </p:txBody>
      </p:sp>
      <p:sp>
        <p:nvSpPr>
          <p:cNvPr id="3" name="Content Placeholder 2"/>
          <p:cNvSpPr>
            <a:spLocks noGrp="1"/>
          </p:cNvSpPr>
          <p:nvPr>
            <p:ph idx="1"/>
          </p:nvPr>
        </p:nvSpPr>
        <p:spPr>
          <a:xfrm>
            <a:off x="2259106" y="1369219"/>
            <a:ext cx="6256245" cy="3263504"/>
          </a:xfrm>
        </p:spPr>
        <p:txBody>
          <a:bodyPr>
            <a:noAutofit/>
          </a:bodyPr>
          <a:lstStyle/>
          <a:p>
            <a:pPr marL="0" lvl="1" indent="0">
              <a:lnSpc>
                <a:spcPct val="100000"/>
              </a:lnSpc>
              <a:buNone/>
            </a:pPr>
            <a:r>
              <a:rPr lang="en-US" sz="1600" dirty="0">
                <a:solidFill>
                  <a:schemeClr val="accent1">
                    <a:lumMod val="50000"/>
                  </a:schemeClr>
                </a:solidFill>
              </a:rPr>
              <a:t>Nixle is a Community Information Service that allows government agencies to send messages to local residents via phone, email and web</a:t>
            </a:r>
          </a:p>
          <a:p>
            <a:pPr lvl="1">
              <a:lnSpc>
                <a:spcPct val="100000"/>
              </a:lnSpc>
            </a:pPr>
            <a:r>
              <a:rPr lang="en-US" sz="1600" b="1" dirty="0"/>
              <a:t>Opt-in System </a:t>
            </a:r>
            <a:r>
              <a:rPr lang="en-US" sz="1800" dirty="0"/>
              <a:t>- </a:t>
            </a:r>
            <a:r>
              <a:rPr lang="en-US" sz="1400" dirty="0"/>
              <a:t>Individuals HAVE TO sign up for the system </a:t>
            </a:r>
            <a:br>
              <a:rPr lang="en-US" sz="1400" dirty="0"/>
            </a:br>
            <a:r>
              <a:rPr lang="en-US" sz="1400" dirty="0"/>
              <a:t>in order to receive notifications</a:t>
            </a:r>
          </a:p>
          <a:p>
            <a:pPr marL="0" indent="0">
              <a:lnSpc>
                <a:spcPct val="100000"/>
              </a:lnSpc>
              <a:buNone/>
            </a:pPr>
            <a:r>
              <a:rPr lang="en-US" sz="1600" dirty="0"/>
              <a:t>Integrated Public Alert &amp; Warning System (IPAWS), operated by FEMA is the gateway to activation of the two national public warning systems, such as: the Emergency Alert System and WEA.</a:t>
            </a:r>
          </a:p>
          <a:p>
            <a:pPr>
              <a:lnSpc>
                <a:spcPct val="100000"/>
              </a:lnSpc>
            </a:pPr>
            <a:r>
              <a:rPr lang="en-US" sz="1600" b="1" dirty="0"/>
              <a:t>Opt-out System </a:t>
            </a:r>
            <a:r>
              <a:rPr lang="en-US" sz="1400" dirty="0"/>
              <a:t>- </a:t>
            </a:r>
            <a:r>
              <a:rPr lang="en-US" sz="1600" dirty="0"/>
              <a:t>y</a:t>
            </a:r>
            <a:r>
              <a:rPr lang="en-US" sz="1400" dirty="0"/>
              <a:t>ou will automatically receive alerts, for example, an Amber Alert and can Opt-out when purchasing a cell phone.</a:t>
            </a:r>
          </a:p>
          <a:p>
            <a:pPr>
              <a:lnSpc>
                <a:spcPct val="100000"/>
              </a:lnSpc>
            </a:pPr>
            <a:endParaRPr lang="en-US" sz="1800" dirty="0"/>
          </a:p>
        </p:txBody>
      </p:sp>
      <p:pic>
        <p:nvPicPr>
          <p:cNvPr id="4" name="Picture 3"/>
          <p:cNvPicPr>
            <a:picLocks noChangeAspect="1"/>
          </p:cNvPicPr>
          <p:nvPr/>
        </p:nvPicPr>
        <p:blipFill>
          <a:blip r:embed="rId3"/>
          <a:stretch>
            <a:fillRect/>
          </a:stretch>
        </p:blipFill>
        <p:spPr>
          <a:xfrm>
            <a:off x="6560055" y="5318124"/>
            <a:ext cx="1710820" cy="95948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12455" y="5470524"/>
            <a:ext cx="1710820" cy="95948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rot="21341084">
            <a:off x="158534" y="3281717"/>
            <a:ext cx="1710820" cy="959485"/>
          </a:xfrm>
          <a:prstGeom prst="rect">
            <a:avLst/>
          </a:prstGeom>
          <a:ln>
            <a:noFill/>
          </a:ln>
          <a:effectLst>
            <a:outerShdw blurRad="292100" dist="139700" dir="2700000" algn="tl" rotWithShape="0">
              <a:srgbClr val="333333">
                <a:alpha val="65000"/>
              </a:srgbClr>
            </a:outerShdw>
          </a:effectLst>
        </p:spPr>
      </p:pic>
      <p:pic>
        <p:nvPicPr>
          <p:cNvPr id="7" name="Picture 6" descr="nix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1639">
            <a:off x="233129" y="1439331"/>
            <a:ext cx="1734400" cy="797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5440557"/>
      </p:ext>
    </p:extLst>
  </p:cSld>
  <p:clrMapOvr>
    <a:masterClrMapping/>
  </p:clrMapOvr>
</p:sld>
</file>

<file path=ppt/theme/theme1.xml><?xml version="1.0" encoding="utf-8"?>
<a:theme xmlns:a="http://schemas.openxmlformats.org/drawingml/2006/main" name="Napa COAD PP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1237</TotalTime>
  <Words>829</Words>
  <Application>Microsoft Macintosh PowerPoint</Application>
  <PresentationFormat>On-screen Show (16:9)</PresentationFormat>
  <Paragraphs>135</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Roboto Condensed</vt:lpstr>
      <vt:lpstr>Roboto Condensed Bold</vt:lpstr>
      <vt:lpstr>Roboto Condensed Regular</vt:lpstr>
      <vt:lpstr>Napa COAD PPT</vt:lpstr>
      <vt:lpstr> Napa Valley COAD</vt:lpstr>
      <vt:lpstr>Workshop Agenda</vt:lpstr>
      <vt:lpstr>2018 Fires</vt:lpstr>
      <vt:lpstr>Response Timeline</vt:lpstr>
      <vt:lpstr>Crisis Communication Activities</vt:lpstr>
      <vt:lpstr>Crisis Communication Activities</vt:lpstr>
      <vt:lpstr>Crisis Communications Functions</vt:lpstr>
      <vt:lpstr>Crisis Communications Functions</vt:lpstr>
      <vt:lpstr>Communication Systems, Methods, Tools</vt:lpstr>
      <vt:lpstr>IPAWS: Gateway to EAS and WEA</vt:lpstr>
      <vt:lpstr>Additional Communication Systems, Methods, Tools</vt:lpstr>
      <vt:lpstr>Inclusivity</vt:lpstr>
      <vt:lpstr>Reaching AFN and Vulnerable Populations</vt:lpstr>
      <vt:lpstr>Multi-lingual Communications</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Napa Valley COAD</dc:title>
  <dc:creator>Margee Bond</dc:creator>
  <cp:lastModifiedBy>Kelle Remmel</cp:lastModifiedBy>
  <cp:revision>24</cp:revision>
  <dcterms:created xsi:type="dcterms:W3CDTF">2018-07-08T23:41:32Z</dcterms:created>
  <dcterms:modified xsi:type="dcterms:W3CDTF">2018-07-12T22:55:51Z</dcterms:modified>
</cp:coreProperties>
</file>