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6" r:id="rId2"/>
    <p:sldId id="303" r:id="rId3"/>
    <p:sldId id="262" r:id="rId4"/>
    <p:sldId id="275" r:id="rId5"/>
    <p:sldId id="288" r:id="rId6"/>
    <p:sldId id="287" r:id="rId7"/>
    <p:sldId id="273" r:id="rId8"/>
    <p:sldId id="290" r:id="rId9"/>
    <p:sldId id="298" r:id="rId10"/>
    <p:sldId id="299" r:id="rId11"/>
    <p:sldId id="300" r:id="rId12"/>
    <p:sldId id="302" r:id="rId13"/>
    <p:sldId id="272" r:id="rId14"/>
    <p:sldId id="269" r:id="rId15"/>
    <p:sldId id="274" r:id="rId16"/>
    <p:sldId id="268" r:id="rId17"/>
    <p:sldId id="270" r:id="rId18"/>
    <p:sldId id="271" r:id="rId19"/>
    <p:sldId id="277" r:id="rId20"/>
    <p:sldId id="284"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523"/>
    <a:srgbClr val="262F13"/>
    <a:srgbClr val="34411B"/>
    <a:srgbClr val="2B3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2" autoAdjust="0"/>
    <p:restoredTop sz="94675" autoAdjust="0"/>
  </p:normalViewPr>
  <p:slideViewPr>
    <p:cSldViewPr>
      <p:cViewPr>
        <p:scale>
          <a:sx n="90" d="100"/>
          <a:sy n="90" d="100"/>
        </p:scale>
        <p:origin x="-1764"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BE35BB-EF60-46C2-9B19-7E52B083E416}" type="doc">
      <dgm:prSet loTypeId="urn:microsoft.com/office/officeart/2005/8/layout/chevron2" loCatId="process" qsTypeId="urn:microsoft.com/office/officeart/2005/8/quickstyle/simple5" qsCatId="simple" csTypeId="urn:microsoft.com/office/officeart/2005/8/colors/accent6_1" csCatId="accent6" phldr="1"/>
      <dgm:spPr/>
      <dgm:t>
        <a:bodyPr/>
        <a:lstStyle/>
        <a:p>
          <a:endParaRPr lang="en-US"/>
        </a:p>
      </dgm:t>
    </dgm:pt>
    <dgm:pt modelId="{428DBC98-6FC9-4072-AA2A-BBB3A37A4DFE}">
      <dgm:prSet phldrT="[Text]" custT="1"/>
      <dgm:spPr/>
      <dgm:t>
        <a:bodyPr/>
        <a:lstStyle/>
        <a:p>
          <a:pPr>
            <a:lnSpc>
              <a:spcPct val="190000"/>
            </a:lnSpc>
            <a:spcAft>
              <a:spcPts val="1344"/>
            </a:spcAft>
          </a:pPr>
          <a:r>
            <a:rPr lang="en-US" sz="3600" b="1" dirty="0" smtClean="0"/>
            <a:t>C</a:t>
          </a:r>
          <a:endParaRPr lang="en-US" sz="1800" b="1" dirty="0"/>
        </a:p>
      </dgm:t>
    </dgm:pt>
    <dgm:pt modelId="{9D87081C-2641-421B-B87E-55DF59DC9DB0}" type="parTrans" cxnId="{76399EA8-C454-4F5C-BD53-B55DC44A1BF5}">
      <dgm:prSet/>
      <dgm:spPr/>
      <dgm:t>
        <a:bodyPr/>
        <a:lstStyle/>
        <a:p>
          <a:endParaRPr lang="en-US"/>
        </a:p>
      </dgm:t>
    </dgm:pt>
    <dgm:pt modelId="{70FE2BE8-23B9-4CA9-83A3-510782D4F085}" type="sibTrans" cxnId="{76399EA8-C454-4F5C-BD53-B55DC44A1BF5}">
      <dgm:prSet/>
      <dgm:spPr/>
      <dgm:t>
        <a:bodyPr/>
        <a:lstStyle/>
        <a:p>
          <a:endParaRPr lang="en-US"/>
        </a:p>
      </dgm:t>
    </dgm:pt>
    <dgm:pt modelId="{0EC62EFF-B78C-4BEB-85D8-BB121D40055C}">
      <dgm:prSet phldrT="[Text]" custT="1"/>
      <dgm:spPr/>
      <dgm:t>
        <a:bodyPr/>
        <a:lstStyle/>
        <a:p>
          <a:r>
            <a:rPr lang="en-US" sz="2800" b="1" dirty="0" smtClean="0"/>
            <a:t>Communication</a:t>
          </a:r>
          <a:endParaRPr lang="en-US" sz="2800" b="1" dirty="0"/>
        </a:p>
      </dgm:t>
    </dgm:pt>
    <dgm:pt modelId="{6DAF3452-638D-4E05-B075-65B00888680F}" type="parTrans" cxnId="{B94A75B7-EFB6-495E-B693-C26D76012A7B}">
      <dgm:prSet/>
      <dgm:spPr/>
      <dgm:t>
        <a:bodyPr/>
        <a:lstStyle/>
        <a:p>
          <a:endParaRPr lang="en-US"/>
        </a:p>
      </dgm:t>
    </dgm:pt>
    <dgm:pt modelId="{A6EC7F43-69F0-4EB2-AA8A-A3C96C7DD49D}" type="sibTrans" cxnId="{B94A75B7-EFB6-495E-B693-C26D76012A7B}">
      <dgm:prSet/>
      <dgm:spPr/>
      <dgm:t>
        <a:bodyPr/>
        <a:lstStyle/>
        <a:p>
          <a:endParaRPr lang="en-US"/>
        </a:p>
      </dgm:t>
    </dgm:pt>
    <dgm:pt modelId="{1B160607-BCAB-4D68-AF5B-E6149A7CC36B}">
      <dgm:prSet phldrT="[Text]" custT="1"/>
      <dgm:spPr/>
      <dgm:t>
        <a:bodyPr anchor="ctr"/>
        <a:lstStyle/>
        <a:p>
          <a:pPr>
            <a:lnSpc>
              <a:spcPct val="170000"/>
            </a:lnSpc>
            <a:spcAft>
              <a:spcPts val="1340"/>
            </a:spcAft>
          </a:pPr>
          <a:r>
            <a:rPr lang="en-US" sz="3200" b="1" dirty="0" smtClean="0"/>
            <a:t>M</a:t>
          </a:r>
          <a:endParaRPr lang="en-US" sz="3200" b="1" dirty="0"/>
        </a:p>
      </dgm:t>
    </dgm:pt>
    <dgm:pt modelId="{A6605D1B-39A7-4EE2-9B8C-3BF766A58B10}" type="parTrans" cxnId="{E4F13463-0535-4EBA-BB25-B5093B1B66AE}">
      <dgm:prSet/>
      <dgm:spPr/>
      <dgm:t>
        <a:bodyPr/>
        <a:lstStyle/>
        <a:p>
          <a:endParaRPr lang="en-US"/>
        </a:p>
      </dgm:t>
    </dgm:pt>
    <dgm:pt modelId="{094F07E7-6062-48F9-9613-FCCA9EE4D8E8}" type="sibTrans" cxnId="{E4F13463-0535-4EBA-BB25-B5093B1B66AE}">
      <dgm:prSet/>
      <dgm:spPr/>
      <dgm:t>
        <a:bodyPr/>
        <a:lstStyle/>
        <a:p>
          <a:endParaRPr lang="en-US"/>
        </a:p>
      </dgm:t>
    </dgm:pt>
    <dgm:pt modelId="{656E07C9-3132-41C2-AE4B-1C546D92F927}">
      <dgm:prSet phldrT="[Text]" custT="1"/>
      <dgm:spPr/>
      <dgm:t>
        <a:bodyPr/>
        <a:lstStyle/>
        <a:p>
          <a:r>
            <a:rPr lang="en-US" sz="2800" b="1" dirty="0" smtClean="0"/>
            <a:t>Maintaining Health</a:t>
          </a:r>
          <a:endParaRPr lang="en-US" sz="2800" b="1" dirty="0"/>
        </a:p>
      </dgm:t>
    </dgm:pt>
    <dgm:pt modelId="{47695724-5A01-412E-8254-AEBD41526AB6}" type="parTrans" cxnId="{07D9E912-756B-40B8-8E89-EAA035DFA9D2}">
      <dgm:prSet/>
      <dgm:spPr/>
      <dgm:t>
        <a:bodyPr/>
        <a:lstStyle/>
        <a:p>
          <a:endParaRPr lang="en-US"/>
        </a:p>
      </dgm:t>
    </dgm:pt>
    <dgm:pt modelId="{AAF05AEA-5E8D-4114-9C38-7836DD65A9E3}" type="sibTrans" cxnId="{07D9E912-756B-40B8-8E89-EAA035DFA9D2}">
      <dgm:prSet/>
      <dgm:spPr/>
      <dgm:t>
        <a:bodyPr/>
        <a:lstStyle/>
        <a:p>
          <a:endParaRPr lang="en-US"/>
        </a:p>
      </dgm:t>
    </dgm:pt>
    <dgm:pt modelId="{74B8822F-0EC2-4FB8-B721-B23073D325E7}">
      <dgm:prSet phldrT="[Text]" custT="1"/>
      <dgm:spPr/>
      <dgm:t>
        <a:bodyPr/>
        <a:lstStyle/>
        <a:p>
          <a:pPr>
            <a:lnSpc>
              <a:spcPct val="170000"/>
            </a:lnSpc>
          </a:pPr>
          <a:r>
            <a:rPr lang="en-US" sz="3200" b="1" dirty="0" smtClean="0"/>
            <a:t>I</a:t>
          </a:r>
          <a:endParaRPr lang="en-US" sz="3200" b="1" dirty="0"/>
        </a:p>
      </dgm:t>
    </dgm:pt>
    <dgm:pt modelId="{4E52B747-449A-4154-91F3-2AB4F23A67DB}" type="parTrans" cxnId="{FDF7F99F-9A43-4699-970B-35B5BA9B760D}">
      <dgm:prSet/>
      <dgm:spPr/>
      <dgm:t>
        <a:bodyPr/>
        <a:lstStyle/>
        <a:p>
          <a:endParaRPr lang="en-US"/>
        </a:p>
      </dgm:t>
    </dgm:pt>
    <dgm:pt modelId="{A7FF7410-E46D-49DB-89D7-387D0FEE5BB5}" type="sibTrans" cxnId="{FDF7F99F-9A43-4699-970B-35B5BA9B760D}">
      <dgm:prSet/>
      <dgm:spPr/>
      <dgm:t>
        <a:bodyPr/>
        <a:lstStyle/>
        <a:p>
          <a:endParaRPr lang="en-US"/>
        </a:p>
      </dgm:t>
    </dgm:pt>
    <dgm:pt modelId="{71593D49-6620-4428-9FD0-CF412CF0D477}">
      <dgm:prSet phldrT="[Text]" custT="1"/>
      <dgm:spPr/>
      <dgm:t>
        <a:bodyPr/>
        <a:lstStyle/>
        <a:p>
          <a:r>
            <a:rPr lang="en-US" sz="2800" b="1" dirty="0" smtClean="0"/>
            <a:t>Independence</a:t>
          </a:r>
          <a:endParaRPr lang="en-US" sz="2800" b="1" dirty="0"/>
        </a:p>
      </dgm:t>
    </dgm:pt>
    <dgm:pt modelId="{781EAE38-3807-4919-A620-13A81FAEE69C}" type="parTrans" cxnId="{D051A73B-017E-44A0-8F19-D68370396378}">
      <dgm:prSet/>
      <dgm:spPr/>
      <dgm:t>
        <a:bodyPr/>
        <a:lstStyle/>
        <a:p>
          <a:endParaRPr lang="en-US"/>
        </a:p>
      </dgm:t>
    </dgm:pt>
    <dgm:pt modelId="{B288525B-5E2C-4F61-91B5-C9F0E19EB891}" type="sibTrans" cxnId="{D051A73B-017E-44A0-8F19-D68370396378}">
      <dgm:prSet/>
      <dgm:spPr/>
      <dgm:t>
        <a:bodyPr/>
        <a:lstStyle/>
        <a:p>
          <a:endParaRPr lang="en-US"/>
        </a:p>
      </dgm:t>
    </dgm:pt>
    <dgm:pt modelId="{617F1DC3-F550-48CD-B2C6-2D7ADF06D430}">
      <dgm:prSet phldrT="[Text]" custT="1"/>
      <dgm:spPr/>
      <dgm:t>
        <a:bodyPr/>
        <a:lstStyle/>
        <a:p>
          <a:pPr>
            <a:lnSpc>
              <a:spcPct val="170000"/>
            </a:lnSpc>
          </a:pPr>
          <a:r>
            <a:rPr lang="en-US" sz="3200" b="1" dirty="0" smtClean="0"/>
            <a:t>S</a:t>
          </a:r>
          <a:endParaRPr lang="en-US" sz="1800" b="1" dirty="0"/>
        </a:p>
      </dgm:t>
    </dgm:pt>
    <dgm:pt modelId="{F380380A-582C-4E35-8D70-770BBA9E7FA7}" type="parTrans" cxnId="{FAE9D2FD-1E93-43D9-853D-F513C8D42374}">
      <dgm:prSet/>
      <dgm:spPr/>
      <dgm:t>
        <a:bodyPr/>
        <a:lstStyle/>
        <a:p>
          <a:endParaRPr lang="en-US"/>
        </a:p>
      </dgm:t>
    </dgm:pt>
    <dgm:pt modelId="{C54D88F9-04CD-4C7A-85B9-4F51D0E466FE}" type="sibTrans" cxnId="{FAE9D2FD-1E93-43D9-853D-F513C8D42374}">
      <dgm:prSet/>
      <dgm:spPr/>
      <dgm:t>
        <a:bodyPr/>
        <a:lstStyle/>
        <a:p>
          <a:endParaRPr lang="en-US"/>
        </a:p>
      </dgm:t>
    </dgm:pt>
    <dgm:pt modelId="{8772920E-9864-42D3-8C02-A6D3998D280A}">
      <dgm:prSet phldrT="[Text]" custT="1"/>
      <dgm:spPr/>
      <dgm:t>
        <a:bodyPr/>
        <a:lstStyle/>
        <a:p>
          <a:r>
            <a:rPr lang="en-US" sz="2800" b="1" dirty="0" smtClean="0"/>
            <a:t>Supervision</a:t>
          </a:r>
          <a:endParaRPr lang="en-US" sz="2800" b="1" dirty="0"/>
        </a:p>
      </dgm:t>
    </dgm:pt>
    <dgm:pt modelId="{47DA943D-E74B-4AEE-BC2D-F02F00CCD5E1}" type="parTrans" cxnId="{2C3D0CC4-0B93-42E9-BD82-E366DF8AAB22}">
      <dgm:prSet/>
      <dgm:spPr/>
      <dgm:t>
        <a:bodyPr/>
        <a:lstStyle/>
        <a:p>
          <a:endParaRPr lang="en-US"/>
        </a:p>
      </dgm:t>
    </dgm:pt>
    <dgm:pt modelId="{98491C9D-F53E-43C3-96E3-55D40910C78A}" type="sibTrans" cxnId="{2C3D0CC4-0B93-42E9-BD82-E366DF8AAB22}">
      <dgm:prSet/>
      <dgm:spPr/>
      <dgm:t>
        <a:bodyPr/>
        <a:lstStyle/>
        <a:p>
          <a:endParaRPr lang="en-US"/>
        </a:p>
      </dgm:t>
    </dgm:pt>
    <dgm:pt modelId="{DB155B92-0962-40B6-A40D-D6A31FB8E41B}">
      <dgm:prSet phldrT="[Text]" custT="1"/>
      <dgm:spPr/>
      <dgm:t>
        <a:bodyPr/>
        <a:lstStyle/>
        <a:p>
          <a:pPr>
            <a:lnSpc>
              <a:spcPct val="170000"/>
            </a:lnSpc>
          </a:pPr>
          <a:r>
            <a:rPr lang="en-US" sz="3200" b="1" dirty="0" smtClean="0"/>
            <a:t>T</a:t>
          </a:r>
          <a:endParaRPr lang="en-US" sz="1800" b="1" dirty="0"/>
        </a:p>
      </dgm:t>
    </dgm:pt>
    <dgm:pt modelId="{32AF712A-0A2D-4EF3-9A07-5D23206B728E}" type="parTrans" cxnId="{F2C8F46C-515A-4FC3-863D-8904C64851AC}">
      <dgm:prSet/>
      <dgm:spPr/>
      <dgm:t>
        <a:bodyPr/>
        <a:lstStyle/>
        <a:p>
          <a:endParaRPr lang="en-US"/>
        </a:p>
      </dgm:t>
    </dgm:pt>
    <dgm:pt modelId="{C781EAF3-080A-47DA-AAC0-309A920E125E}" type="sibTrans" cxnId="{F2C8F46C-515A-4FC3-863D-8904C64851AC}">
      <dgm:prSet/>
      <dgm:spPr/>
      <dgm:t>
        <a:bodyPr/>
        <a:lstStyle/>
        <a:p>
          <a:endParaRPr lang="en-US"/>
        </a:p>
      </dgm:t>
    </dgm:pt>
    <dgm:pt modelId="{E4864063-EB99-4645-8F04-22280AC313A4}">
      <dgm:prSet phldrT="[Text]" custT="1"/>
      <dgm:spPr/>
      <dgm:t>
        <a:bodyPr/>
        <a:lstStyle/>
        <a:p>
          <a:r>
            <a:rPr lang="en-US" sz="2800" b="1" dirty="0" smtClean="0"/>
            <a:t>Transportation</a:t>
          </a:r>
          <a:endParaRPr lang="en-US" sz="2800" b="1" dirty="0"/>
        </a:p>
      </dgm:t>
    </dgm:pt>
    <dgm:pt modelId="{80F9993F-013F-4C46-A9FA-CCDBB02CA662}" type="parTrans" cxnId="{9872135C-197E-4010-835E-21216E2C92FF}">
      <dgm:prSet/>
      <dgm:spPr/>
      <dgm:t>
        <a:bodyPr/>
        <a:lstStyle/>
        <a:p>
          <a:endParaRPr lang="en-US"/>
        </a:p>
      </dgm:t>
    </dgm:pt>
    <dgm:pt modelId="{F149C1F6-DF68-40A8-9902-4A00E677CCB1}" type="sibTrans" cxnId="{9872135C-197E-4010-835E-21216E2C92FF}">
      <dgm:prSet/>
      <dgm:spPr/>
      <dgm:t>
        <a:bodyPr/>
        <a:lstStyle/>
        <a:p>
          <a:endParaRPr lang="en-US"/>
        </a:p>
      </dgm:t>
    </dgm:pt>
    <dgm:pt modelId="{A0EF4EDA-668F-4CC5-B59D-F3A0E0BB13DF}" type="pres">
      <dgm:prSet presAssocID="{AABE35BB-EF60-46C2-9B19-7E52B083E416}" presName="linearFlow" presStyleCnt="0">
        <dgm:presLayoutVars>
          <dgm:dir/>
          <dgm:animLvl val="lvl"/>
          <dgm:resizeHandles val="exact"/>
        </dgm:presLayoutVars>
      </dgm:prSet>
      <dgm:spPr/>
      <dgm:t>
        <a:bodyPr/>
        <a:lstStyle/>
        <a:p>
          <a:endParaRPr lang="en-US"/>
        </a:p>
      </dgm:t>
    </dgm:pt>
    <dgm:pt modelId="{BF7EEB12-31FB-47AE-9A9C-E97697C0C038}" type="pres">
      <dgm:prSet presAssocID="{428DBC98-6FC9-4072-AA2A-BBB3A37A4DFE}" presName="composite" presStyleCnt="0"/>
      <dgm:spPr/>
      <dgm:t>
        <a:bodyPr/>
        <a:lstStyle/>
        <a:p>
          <a:endParaRPr lang="en-US"/>
        </a:p>
      </dgm:t>
    </dgm:pt>
    <dgm:pt modelId="{FBE5BD30-3EA7-4F46-B436-9C965FF529ED}" type="pres">
      <dgm:prSet presAssocID="{428DBC98-6FC9-4072-AA2A-BBB3A37A4DFE}" presName="parentText" presStyleLbl="alignNode1" presStyleIdx="0" presStyleCnt="5">
        <dgm:presLayoutVars>
          <dgm:chMax val="1"/>
          <dgm:bulletEnabled val="1"/>
        </dgm:presLayoutVars>
      </dgm:prSet>
      <dgm:spPr/>
      <dgm:t>
        <a:bodyPr/>
        <a:lstStyle/>
        <a:p>
          <a:endParaRPr lang="en-US"/>
        </a:p>
      </dgm:t>
    </dgm:pt>
    <dgm:pt modelId="{C2399E1C-F61B-4971-BB72-541904C76E31}" type="pres">
      <dgm:prSet presAssocID="{428DBC98-6FC9-4072-AA2A-BBB3A37A4DFE}" presName="descendantText" presStyleLbl="alignAcc1" presStyleIdx="0" presStyleCnt="5">
        <dgm:presLayoutVars>
          <dgm:bulletEnabled val="1"/>
        </dgm:presLayoutVars>
      </dgm:prSet>
      <dgm:spPr/>
      <dgm:t>
        <a:bodyPr/>
        <a:lstStyle/>
        <a:p>
          <a:endParaRPr lang="en-US"/>
        </a:p>
      </dgm:t>
    </dgm:pt>
    <dgm:pt modelId="{FEE3CA4F-6786-4AE6-A0DB-4A465985A355}" type="pres">
      <dgm:prSet presAssocID="{70FE2BE8-23B9-4CA9-83A3-510782D4F085}" presName="sp" presStyleCnt="0"/>
      <dgm:spPr/>
      <dgm:t>
        <a:bodyPr/>
        <a:lstStyle/>
        <a:p>
          <a:endParaRPr lang="en-US"/>
        </a:p>
      </dgm:t>
    </dgm:pt>
    <dgm:pt modelId="{A45D4DBB-F5F8-4328-9D41-CC2CF6CF5A3F}" type="pres">
      <dgm:prSet presAssocID="{1B160607-BCAB-4D68-AF5B-E6149A7CC36B}" presName="composite" presStyleCnt="0"/>
      <dgm:spPr/>
      <dgm:t>
        <a:bodyPr/>
        <a:lstStyle/>
        <a:p>
          <a:endParaRPr lang="en-US"/>
        </a:p>
      </dgm:t>
    </dgm:pt>
    <dgm:pt modelId="{F4EE0D86-BADC-450B-9698-95EF27C18309}" type="pres">
      <dgm:prSet presAssocID="{1B160607-BCAB-4D68-AF5B-E6149A7CC36B}" presName="parentText" presStyleLbl="alignNode1" presStyleIdx="1" presStyleCnt="5">
        <dgm:presLayoutVars>
          <dgm:chMax val="1"/>
          <dgm:bulletEnabled val="1"/>
        </dgm:presLayoutVars>
      </dgm:prSet>
      <dgm:spPr/>
      <dgm:t>
        <a:bodyPr/>
        <a:lstStyle/>
        <a:p>
          <a:endParaRPr lang="en-US"/>
        </a:p>
      </dgm:t>
    </dgm:pt>
    <dgm:pt modelId="{5F8D4F97-034D-451D-B3D9-71652DB60DE2}" type="pres">
      <dgm:prSet presAssocID="{1B160607-BCAB-4D68-AF5B-E6149A7CC36B}" presName="descendantText" presStyleLbl="alignAcc1" presStyleIdx="1" presStyleCnt="5">
        <dgm:presLayoutVars>
          <dgm:bulletEnabled val="1"/>
        </dgm:presLayoutVars>
      </dgm:prSet>
      <dgm:spPr/>
      <dgm:t>
        <a:bodyPr/>
        <a:lstStyle/>
        <a:p>
          <a:endParaRPr lang="en-US"/>
        </a:p>
      </dgm:t>
    </dgm:pt>
    <dgm:pt modelId="{ACE37CF1-E599-485C-A2D8-67194BDF5688}" type="pres">
      <dgm:prSet presAssocID="{094F07E7-6062-48F9-9613-FCCA9EE4D8E8}" presName="sp" presStyleCnt="0"/>
      <dgm:spPr/>
      <dgm:t>
        <a:bodyPr/>
        <a:lstStyle/>
        <a:p>
          <a:endParaRPr lang="en-US"/>
        </a:p>
      </dgm:t>
    </dgm:pt>
    <dgm:pt modelId="{11CEAD7D-AE03-451D-A459-F7A28F0C9F60}" type="pres">
      <dgm:prSet presAssocID="{74B8822F-0EC2-4FB8-B721-B23073D325E7}" presName="composite" presStyleCnt="0"/>
      <dgm:spPr/>
      <dgm:t>
        <a:bodyPr/>
        <a:lstStyle/>
        <a:p>
          <a:endParaRPr lang="en-US"/>
        </a:p>
      </dgm:t>
    </dgm:pt>
    <dgm:pt modelId="{D00C0669-AD20-42D8-A943-74BEA6D3E560}" type="pres">
      <dgm:prSet presAssocID="{74B8822F-0EC2-4FB8-B721-B23073D325E7}" presName="parentText" presStyleLbl="alignNode1" presStyleIdx="2" presStyleCnt="5">
        <dgm:presLayoutVars>
          <dgm:chMax val="1"/>
          <dgm:bulletEnabled val="1"/>
        </dgm:presLayoutVars>
      </dgm:prSet>
      <dgm:spPr/>
      <dgm:t>
        <a:bodyPr/>
        <a:lstStyle/>
        <a:p>
          <a:endParaRPr lang="en-US"/>
        </a:p>
      </dgm:t>
    </dgm:pt>
    <dgm:pt modelId="{0A4DB250-EE7D-454E-ADD5-5D22CB6EBD95}" type="pres">
      <dgm:prSet presAssocID="{74B8822F-0EC2-4FB8-B721-B23073D325E7}" presName="descendantText" presStyleLbl="alignAcc1" presStyleIdx="2" presStyleCnt="5">
        <dgm:presLayoutVars>
          <dgm:bulletEnabled val="1"/>
        </dgm:presLayoutVars>
      </dgm:prSet>
      <dgm:spPr/>
      <dgm:t>
        <a:bodyPr/>
        <a:lstStyle/>
        <a:p>
          <a:endParaRPr lang="en-US"/>
        </a:p>
      </dgm:t>
    </dgm:pt>
    <dgm:pt modelId="{021C928E-8AD8-48FE-AAE5-463C5D260825}" type="pres">
      <dgm:prSet presAssocID="{A7FF7410-E46D-49DB-89D7-387D0FEE5BB5}" presName="sp" presStyleCnt="0"/>
      <dgm:spPr/>
      <dgm:t>
        <a:bodyPr/>
        <a:lstStyle/>
        <a:p>
          <a:endParaRPr lang="en-US"/>
        </a:p>
      </dgm:t>
    </dgm:pt>
    <dgm:pt modelId="{80A90621-28A9-4851-8B6A-ABBED90B3D49}" type="pres">
      <dgm:prSet presAssocID="{617F1DC3-F550-48CD-B2C6-2D7ADF06D430}" presName="composite" presStyleCnt="0"/>
      <dgm:spPr/>
      <dgm:t>
        <a:bodyPr/>
        <a:lstStyle/>
        <a:p>
          <a:endParaRPr lang="en-US"/>
        </a:p>
      </dgm:t>
    </dgm:pt>
    <dgm:pt modelId="{09071D3A-C82E-4260-865D-EDA06C7C3789}" type="pres">
      <dgm:prSet presAssocID="{617F1DC3-F550-48CD-B2C6-2D7ADF06D430}" presName="parentText" presStyleLbl="alignNode1" presStyleIdx="3" presStyleCnt="5">
        <dgm:presLayoutVars>
          <dgm:chMax val="1"/>
          <dgm:bulletEnabled val="1"/>
        </dgm:presLayoutVars>
      </dgm:prSet>
      <dgm:spPr/>
      <dgm:t>
        <a:bodyPr/>
        <a:lstStyle/>
        <a:p>
          <a:endParaRPr lang="en-US"/>
        </a:p>
      </dgm:t>
    </dgm:pt>
    <dgm:pt modelId="{AC6DBCA3-1022-464C-A6EB-5A7B703D4BE7}" type="pres">
      <dgm:prSet presAssocID="{617F1DC3-F550-48CD-B2C6-2D7ADF06D430}" presName="descendantText" presStyleLbl="alignAcc1" presStyleIdx="3" presStyleCnt="5">
        <dgm:presLayoutVars>
          <dgm:bulletEnabled val="1"/>
        </dgm:presLayoutVars>
      </dgm:prSet>
      <dgm:spPr/>
      <dgm:t>
        <a:bodyPr/>
        <a:lstStyle/>
        <a:p>
          <a:endParaRPr lang="en-US"/>
        </a:p>
      </dgm:t>
    </dgm:pt>
    <dgm:pt modelId="{1A4DF13E-0B3A-47B4-B5FF-70A7E887164F}" type="pres">
      <dgm:prSet presAssocID="{C54D88F9-04CD-4C7A-85B9-4F51D0E466FE}" presName="sp" presStyleCnt="0"/>
      <dgm:spPr/>
      <dgm:t>
        <a:bodyPr/>
        <a:lstStyle/>
        <a:p>
          <a:endParaRPr lang="en-US"/>
        </a:p>
      </dgm:t>
    </dgm:pt>
    <dgm:pt modelId="{51F9941A-B36D-49B6-825F-4EE66D526232}" type="pres">
      <dgm:prSet presAssocID="{DB155B92-0962-40B6-A40D-D6A31FB8E41B}" presName="composite" presStyleCnt="0"/>
      <dgm:spPr/>
      <dgm:t>
        <a:bodyPr/>
        <a:lstStyle/>
        <a:p>
          <a:endParaRPr lang="en-US"/>
        </a:p>
      </dgm:t>
    </dgm:pt>
    <dgm:pt modelId="{D6A557F0-6044-42A5-824C-D6377B805D87}" type="pres">
      <dgm:prSet presAssocID="{DB155B92-0962-40B6-A40D-D6A31FB8E41B}" presName="parentText" presStyleLbl="alignNode1" presStyleIdx="4" presStyleCnt="5">
        <dgm:presLayoutVars>
          <dgm:chMax val="1"/>
          <dgm:bulletEnabled val="1"/>
        </dgm:presLayoutVars>
      </dgm:prSet>
      <dgm:spPr/>
      <dgm:t>
        <a:bodyPr/>
        <a:lstStyle/>
        <a:p>
          <a:endParaRPr lang="en-US"/>
        </a:p>
      </dgm:t>
    </dgm:pt>
    <dgm:pt modelId="{114B935C-92D8-4C50-8544-518FE9805E31}" type="pres">
      <dgm:prSet presAssocID="{DB155B92-0962-40B6-A40D-D6A31FB8E41B}" presName="descendantText" presStyleLbl="alignAcc1" presStyleIdx="4" presStyleCnt="5">
        <dgm:presLayoutVars>
          <dgm:bulletEnabled val="1"/>
        </dgm:presLayoutVars>
      </dgm:prSet>
      <dgm:spPr/>
      <dgm:t>
        <a:bodyPr/>
        <a:lstStyle/>
        <a:p>
          <a:endParaRPr lang="en-US"/>
        </a:p>
      </dgm:t>
    </dgm:pt>
  </dgm:ptLst>
  <dgm:cxnLst>
    <dgm:cxn modelId="{FDF7F99F-9A43-4699-970B-35B5BA9B760D}" srcId="{AABE35BB-EF60-46C2-9B19-7E52B083E416}" destId="{74B8822F-0EC2-4FB8-B721-B23073D325E7}" srcOrd="2" destOrd="0" parTransId="{4E52B747-449A-4154-91F3-2AB4F23A67DB}" sibTransId="{A7FF7410-E46D-49DB-89D7-387D0FEE5BB5}"/>
    <dgm:cxn modelId="{6448073A-9620-490D-86D5-4C69669C0013}" type="presOf" srcId="{0EC62EFF-B78C-4BEB-85D8-BB121D40055C}" destId="{C2399E1C-F61B-4971-BB72-541904C76E31}" srcOrd="0" destOrd="0" presId="urn:microsoft.com/office/officeart/2005/8/layout/chevron2"/>
    <dgm:cxn modelId="{575FE9E9-5F51-4E4C-8301-FD869371FD83}" type="presOf" srcId="{1B160607-BCAB-4D68-AF5B-E6149A7CC36B}" destId="{F4EE0D86-BADC-450B-9698-95EF27C18309}" srcOrd="0" destOrd="0" presId="urn:microsoft.com/office/officeart/2005/8/layout/chevron2"/>
    <dgm:cxn modelId="{57BCC6B4-5D96-47B2-8E5A-82A3204FA502}" type="presOf" srcId="{DB155B92-0962-40B6-A40D-D6A31FB8E41B}" destId="{D6A557F0-6044-42A5-824C-D6377B805D87}" srcOrd="0" destOrd="0" presId="urn:microsoft.com/office/officeart/2005/8/layout/chevron2"/>
    <dgm:cxn modelId="{FAE9D2FD-1E93-43D9-853D-F513C8D42374}" srcId="{AABE35BB-EF60-46C2-9B19-7E52B083E416}" destId="{617F1DC3-F550-48CD-B2C6-2D7ADF06D430}" srcOrd="3" destOrd="0" parTransId="{F380380A-582C-4E35-8D70-770BBA9E7FA7}" sibTransId="{C54D88F9-04CD-4C7A-85B9-4F51D0E466FE}"/>
    <dgm:cxn modelId="{9305EBDB-CAD3-4944-A78C-4BD8192085D4}" type="presOf" srcId="{71593D49-6620-4428-9FD0-CF412CF0D477}" destId="{0A4DB250-EE7D-454E-ADD5-5D22CB6EBD95}" srcOrd="0" destOrd="0" presId="urn:microsoft.com/office/officeart/2005/8/layout/chevron2"/>
    <dgm:cxn modelId="{B94A75B7-EFB6-495E-B693-C26D76012A7B}" srcId="{428DBC98-6FC9-4072-AA2A-BBB3A37A4DFE}" destId="{0EC62EFF-B78C-4BEB-85D8-BB121D40055C}" srcOrd="0" destOrd="0" parTransId="{6DAF3452-638D-4E05-B075-65B00888680F}" sibTransId="{A6EC7F43-69F0-4EB2-AA8A-A3C96C7DD49D}"/>
    <dgm:cxn modelId="{871595EB-BCF4-467C-B940-C927C03A031F}" type="presOf" srcId="{E4864063-EB99-4645-8F04-22280AC313A4}" destId="{114B935C-92D8-4C50-8544-518FE9805E31}" srcOrd="0" destOrd="0" presId="urn:microsoft.com/office/officeart/2005/8/layout/chevron2"/>
    <dgm:cxn modelId="{D051A73B-017E-44A0-8F19-D68370396378}" srcId="{74B8822F-0EC2-4FB8-B721-B23073D325E7}" destId="{71593D49-6620-4428-9FD0-CF412CF0D477}" srcOrd="0" destOrd="0" parTransId="{781EAE38-3807-4919-A620-13A81FAEE69C}" sibTransId="{B288525B-5E2C-4F61-91B5-C9F0E19EB891}"/>
    <dgm:cxn modelId="{07D9E912-756B-40B8-8E89-EAA035DFA9D2}" srcId="{1B160607-BCAB-4D68-AF5B-E6149A7CC36B}" destId="{656E07C9-3132-41C2-AE4B-1C546D92F927}" srcOrd="0" destOrd="0" parTransId="{47695724-5A01-412E-8254-AEBD41526AB6}" sibTransId="{AAF05AEA-5E8D-4114-9C38-7836DD65A9E3}"/>
    <dgm:cxn modelId="{8BB5C49B-4902-4155-B3AD-C94D4F41F60A}" type="presOf" srcId="{656E07C9-3132-41C2-AE4B-1C546D92F927}" destId="{5F8D4F97-034D-451D-B3D9-71652DB60DE2}" srcOrd="0" destOrd="0" presId="urn:microsoft.com/office/officeart/2005/8/layout/chevron2"/>
    <dgm:cxn modelId="{2C3D0CC4-0B93-42E9-BD82-E366DF8AAB22}" srcId="{617F1DC3-F550-48CD-B2C6-2D7ADF06D430}" destId="{8772920E-9864-42D3-8C02-A6D3998D280A}" srcOrd="0" destOrd="0" parTransId="{47DA943D-E74B-4AEE-BC2D-F02F00CCD5E1}" sibTransId="{98491C9D-F53E-43C3-96E3-55D40910C78A}"/>
    <dgm:cxn modelId="{9872135C-197E-4010-835E-21216E2C92FF}" srcId="{DB155B92-0962-40B6-A40D-D6A31FB8E41B}" destId="{E4864063-EB99-4645-8F04-22280AC313A4}" srcOrd="0" destOrd="0" parTransId="{80F9993F-013F-4C46-A9FA-CCDBB02CA662}" sibTransId="{F149C1F6-DF68-40A8-9902-4A00E677CCB1}"/>
    <dgm:cxn modelId="{60612966-D939-4093-ABB6-33ED60183B47}" type="presOf" srcId="{428DBC98-6FC9-4072-AA2A-BBB3A37A4DFE}" destId="{FBE5BD30-3EA7-4F46-B436-9C965FF529ED}" srcOrd="0" destOrd="0" presId="urn:microsoft.com/office/officeart/2005/8/layout/chevron2"/>
    <dgm:cxn modelId="{B5C99920-B1D8-4C5D-84DC-4ABA7E1BFF9F}" type="presOf" srcId="{8772920E-9864-42D3-8C02-A6D3998D280A}" destId="{AC6DBCA3-1022-464C-A6EB-5A7B703D4BE7}" srcOrd="0" destOrd="0" presId="urn:microsoft.com/office/officeart/2005/8/layout/chevron2"/>
    <dgm:cxn modelId="{CBA0D46B-CF89-4BDA-9166-A72235E3E2E6}" type="presOf" srcId="{617F1DC3-F550-48CD-B2C6-2D7ADF06D430}" destId="{09071D3A-C82E-4260-865D-EDA06C7C3789}" srcOrd="0" destOrd="0" presId="urn:microsoft.com/office/officeart/2005/8/layout/chevron2"/>
    <dgm:cxn modelId="{234C49F0-BD05-4D68-AB7E-28F723B98A76}" type="presOf" srcId="{AABE35BB-EF60-46C2-9B19-7E52B083E416}" destId="{A0EF4EDA-668F-4CC5-B59D-F3A0E0BB13DF}" srcOrd="0" destOrd="0" presId="urn:microsoft.com/office/officeart/2005/8/layout/chevron2"/>
    <dgm:cxn modelId="{F2C8F46C-515A-4FC3-863D-8904C64851AC}" srcId="{AABE35BB-EF60-46C2-9B19-7E52B083E416}" destId="{DB155B92-0962-40B6-A40D-D6A31FB8E41B}" srcOrd="4" destOrd="0" parTransId="{32AF712A-0A2D-4EF3-9A07-5D23206B728E}" sibTransId="{C781EAF3-080A-47DA-AAC0-309A920E125E}"/>
    <dgm:cxn modelId="{E4F13463-0535-4EBA-BB25-B5093B1B66AE}" srcId="{AABE35BB-EF60-46C2-9B19-7E52B083E416}" destId="{1B160607-BCAB-4D68-AF5B-E6149A7CC36B}" srcOrd="1" destOrd="0" parTransId="{A6605D1B-39A7-4EE2-9B8C-3BF766A58B10}" sibTransId="{094F07E7-6062-48F9-9613-FCCA9EE4D8E8}"/>
    <dgm:cxn modelId="{76399EA8-C454-4F5C-BD53-B55DC44A1BF5}" srcId="{AABE35BB-EF60-46C2-9B19-7E52B083E416}" destId="{428DBC98-6FC9-4072-AA2A-BBB3A37A4DFE}" srcOrd="0" destOrd="0" parTransId="{9D87081C-2641-421B-B87E-55DF59DC9DB0}" sibTransId="{70FE2BE8-23B9-4CA9-83A3-510782D4F085}"/>
    <dgm:cxn modelId="{EC775954-D2A8-49F1-8DCB-EA2ADF2EA5D2}" type="presOf" srcId="{74B8822F-0EC2-4FB8-B721-B23073D325E7}" destId="{D00C0669-AD20-42D8-A943-74BEA6D3E560}" srcOrd="0" destOrd="0" presId="urn:microsoft.com/office/officeart/2005/8/layout/chevron2"/>
    <dgm:cxn modelId="{F9A3820B-1A83-471A-84CC-0C538738BB15}" type="presParOf" srcId="{A0EF4EDA-668F-4CC5-B59D-F3A0E0BB13DF}" destId="{BF7EEB12-31FB-47AE-9A9C-E97697C0C038}" srcOrd="0" destOrd="0" presId="urn:microsoft.com/office/officeart/2005/8/layout/chevron2"/>
    <dgm:cxn modelId="{2659183B-4831-4F79-9DD1-9DB4306903E7}" type="presParOf" srcId="{BF7EEB12-31FB-47AE-9A9C-E97697C0C038}" destId="{FBE5BD30-3EA7-4F46-B436-9C965FF529ED}" srcOrd="0" destOrd="0" presId="urn:microsoft.com/office/officeart/2005/8/layout/chevron2"/>
    <dgm:cxn modelId="{7A6062CB-78CE-43A3-B303-F79893E572B7}" type="presParOf" srcId="{BF7EEB12-31FB-47AE-9A9C-E97697C0C038}" destId="{C2399E1C-F61B-4971-BB72-541904C76E31}" srcOrd="1" destOrd="0" presId="urn:microsoft.com/office/officeart/2005/8/layout/chevron2"/>
    <dgm:cxn modelId="{ED14E072-9EFC-4811-A07D-D03FB11B8B84}" type="presParOf" srcId="{A0EF4EDA-668F-4CC5-B59D-F3A0E0BB13DF}" destId="{FEE3CA4F-6786-4AE6-A0DB-4A465985A355}" srcOrd="1" destOrd="0" presId="urn:microsoft.com/office/officeart/2005/8/layout/chevron2"/>
    <dgm:cxn modelId="{F03DDA72-FD64-424C-9382-9D34C8E38927}" type="presParOf" srcId="{A0EF4EDA-668F-4CC5-B59D-F3A0E0BB13DF}" destId="{A45D4DBB-F5F8-4328-9D41-CC2CF6CF5A3F}" srcOrd="2" destOrd="0" presId="urn:microsoft.com/office/officeart/2005/8/layout/chevron2"/>
    <dgm:cxn modelId="{F585AAC0-3EC8-4993-A32C-460F80B04958}" type="presParOf" srcId="{A45D4DBB-F5F8-4328-9D41-CC2CF6CF5A3F}" destId="{F4EE0D86-BADC-450B-9698-95EF27C18309}" srcOrd="0" destOrd="0" presId="urn:microsoft.com/office/officeart/2005/8/layout/chevron2"/>
    <dgm:cxn modelId="{05C827BD-99A4-4595-BED1-C4AD482CB5F8}" type="presParOf" srcId="{A45D4DBB-F5F8-4328-9D41-CC2CF6CF5A3F}" destId="{5F8D4F97-034D-451D-B3D9-71652DB60DE2}" srcOrd="1" destOrd="0" presId="urn:microsoft.com/office/officeart/2005/8/layout/chevron2"/>
    <dgm:cxn modelId="{929E04AF-C31F-438D-A449-D24442898C2F}" type="presParOf" srcId="{A0EF4EDA-668F-4CC5-B59D-F3A0E0BB13DF}" destId="{ACE37CF1-E599-485C-A2D8-67194BDF5688}" srcOrd="3" destOrd="0" presId="urn:microsoft.com/office/officeart/2005/8/layout/chevron2"/>
    <dgm:cxn modelId="{1F5E83DA-390E-480D-BF27-641059FBE0A3}" type="presParOf" srcId="{A0EF4EDA-668F-4CC5-B59D-F3A0E0BB13DF}" destId="{11CEAD7D-AE03-451D-A459-F7A28F0C9F60}" srcOrd="4" destOrd="0" presId="urn:microsoft.com/office/officeart/2005/8/layout/chevron2"/>
    <dgm:cxn modelId="{0D47A011-65BE-4C1C-8428-68AEB38C39CC}" type="presParOf" srcId="{11CEAD7D-AE03-451D-A459-F7A28F0C9F60}" destId="{D00C0669-AD20-42D8-A943-74BEA6D3E560}" srcOrd="0" destOrd="0" presId="urn:microsoft.com/office/officeart/2005/8/layout/chevron2"/>
    <dgm:cxn modelId="{B8AC03E1-2929-4C20-8D70-F534EDCEA26F}" type="presParOf" srcId="{11CEAD7D-AE03-451D-A459-F7A28F0C9F60}" destId="{0A4DB250-EE7D-454E-ADD5-5D22CB6EBD95}" srcOrd="1" destOrd="0" presId="urn:microsoft.com/office/officeart/2005/8/layout/chevron2"/>
    <dgm:cxn modelId="{A773AF42-6281-4B48-B80C-3467D519A4EF}" type="presParOf" srcId="{A0EF4EDA-668F-4CC5-B59D-F3A0E0BB13DF}" destId="{021C928E-8AD8-48FE-AAE5-463C5D260825}" srcOrd="5" destOrd="0" presId="urn:microsoft.com/office/officeart/2005/8/layout/chevron2"/>
    <dgm:cxn modelId="{318CF074-5AFF-4341-A8B5-7E108E028493}" type="presParOf" srcId="{A0EF4EDA-668F-4CC5-B59D-F3A0E0BB13DF}" destId="{80A90621-28A9-4851-8B6A-ABBED90B3D49}" srcOrd="6" destOrd="0" presId="urn:microsoft.com/office/officeart/2005/8/layout/chevron2"/>
    <dgm:cxn modelId="{25318E08-461E-4D55-BF95-844EA4136CD2}" type="presParOf" srcId="{80A90621-28A9-4851-8B6A-ABBED90B3D49}" destId="{09071D3A-C82E-4260-865D-EDA06C7C3789}" srcOrd="0" destOrd="0" presId="urn:microsoft.com/office/officeart/2005/8/layout/chevron2"/>
    <dgm:cxn modelId="{E5F7DB18-92F6-42FE-9E56-44B36A8CFA21}" type="presParOf" srcId="{80A90621-28A9-4851-8B6A-ABBED90B3D49}" destId="{AC6DBCA3-1022-464C-A6EB-5A7B703D4BE7}" srcOrd="1" destOrd="0" presId="urn:microsoft.com/office/officeart/2005/8/layout/chevron2"/>
    <dgm:cxn modelId="{9185F93C-23A1-4784-9C73-9A108EDA86E8}" type="presParOf" srcId="{A0EF4EDA-668F-4CC5-B59D-F3A0E0BB13DF}" destId="{1A4DF13E-0B3A-47B4-B5FF-70A7E887164F}" srcOrd="7" destOrd="0" presId="urn:microsoft.com/office/officeart/2005/8/layout/chevron2"/>
    <dgm:cxn modelId="{95F12985-D292-4445-9869-697D04CA8D22}" type="presParOf" srcId="{A0EF4EDA-668F-4CC5-B59D-F3A0E0BB13DF}" destId="{51F9941A-B36D-49B6-825F-4EE66D526232}" srcOrd="8" destOrd="0" presId="urn:microsoft.com/office/officeart/2005/8/layout/chevron2"/>
    <dgm:cxn modelId="{165AB287-4FD8-459D-AC87-17082AE396FF}" type="presParOf" srcId="{51F9941A-B36D-49B6-825F-4EE66D526232}" destId="{D6A557F0-6044-42A5-824C-D6377B805D87}" srcOrd="0" destOrd="0" presId="urn:microsoft.com/office/officeart/2005/8/layout/chevron2"/>
    <dgm:cxn modelId="{CCADA016-3110-4EF4-A906-D6EFDE221E50}" type="presParOf" srcId="{51F9941A-B36D-49B6-825F-4EE66D526232}" destId="{114B935C-92D8-4C50-8544-518FE9805E3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5BD30-3EA7-4F46-B436-9C965FF529ED}">
      <dsp:nvSpPr>
        <dsp:cNvPr id="0" name=""/>
        <dsp:cNvSpPr/>
      </dsp:nvSpPr>
      <dsp:spPr>
        <a:xfrm rot="5400000">
          <a:off x="-121466" y="123377"/>
          <a:ext cx="809778" cy="56684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6">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190000"/>
            </a:lnSpc>
            <a:spcBef>
              <a:spcPct val="0"/>
            </a:spcBef>
            <a:spcAft>
              <a:spcPts val="1344"/>
            </a:spcAft>
          </a:pPr>
          <a:r>
            <a:rPr lang="en-US" sz="3600" b="1" kern="1200" dirty="0" smtClean="0"/>
            <a:t>C</a:t>
          </a:r>
          <a:endParaRPr lang="en-US" sz="1800" b="1" kern="1200" dirty="0"/>
        </a:p>
      </dsp:txBody>
      <dsp:txXfrm rot="-5400000">
        <a:off x="1" y="285332"/>
        <a:ext cx="566844" cy="242934"/>
      </dsp:txXfrm>
    </dsp:sp>
    <dsp:sp modelId="{C2399E1C-F61B-4971-BB72-541904C76E31}">
      <dsp:nvSpPr>
        <dsp:cNvPr id="0" name=""/>
        <dsp:cNvSpPr/>
      </dsp:nvSpPr>
      <dsp:spPr>
        <a:xfrm rot="5400000">
          <a:off x="2214666" y="-1645910"/>
          <a:ext cx="526632" cy="3822275"/>
        </a:xfrm>
        <a:prstGeom prst="round2Same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t>Communication</a:t>
          </a:r>
          <a:endParaRPr lang="en-US" sz="2800" b="1" kern="1200" dirty="0"/>
        </a:p>
      </dsp:txBody>
      <dsp:txXfrm rot="-5400000">
        <a:off x="566845" y="27619"/>
        <a:ext cx="3796567" cy="475216"/>
      </dsp:txXfrm>
    </dsp:sp>
    <dsp:sp modelId="{F4EE0D86-BADC-450B-9698-95EF27C18309}">
      <dsp:nvSpPr>
        <dsp:cNvPr id="0" name=""/>
        <dsp:cNvSpPr/>
      </dsp:nvSpPr>
      <dsp:spPr>
        <a:xfrm rot="5400000">
          <a:off x="-121466" y="811517"/>
          <a:ext cx="809778" cy="56684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6">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170000"/>
            </a:lnSpc>
            <a:spcBef>
              <a:spcPct val="0"/>
            </a:spcBef>
            <a:spcAft>
              <a:spcPts val="1340"/>
            </a:spcAft>
          </a:pPr>
          <a:r>
            <a:rPr lang="en-US" sz="3200" b="1" kern="1200" dirty="0" smtClean="0"/>
            <a:t>M</a:t>
          </a:r>
          <a:endParaRPr lang="en-US" sz="3200" b="1" kern="1200" dirty="0"/>
        </a:p>
      </dsp:txBody>
      <dsp:txXfrm rot="-5400000">
        <a:off x="1" y="973472"/>
        <a:ext cx="566844" cy="242934"/>
      </dsp:txXfrm>
    </dsp:sp>
    <dsp:sp modelId="{5F8D4F97-034D-451D-B3D9-71652DB60DE2}">
      <dsp:nvSpPr>
        <dsp:cNvPr id="0" name=""/>
        <dsp:cNvSpPr/>
      </dsp:nvSpPr>
      <dsp:spPr>
        <a:xfrm rot="5400000">
          <a:off x="2214804" y="-957908"/>
          <a:ext cx="526356" cy="3822275"/>
        </a:xfrm>
        <a:prstGeom prst="round2Same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t>Maintaining Health</a:t>
          </a:r>
          <a:endParaRPr lang="en-US" sz="2800" b="1" kern="1200" dirty="0"/>
        </a:p>
      </dsp:txBody>
      <dsp:txXfrm rot="-5400000">
        <a:off x="566845" y="715746"/>
        <a:ext cx="3796580" cy="474966"/>
      </dsp:txXfrm>
    </dsp:sp>
    <dsp:sp modelId="{D00C0669-AD20-42D8-A943-74BEA6D3E560}">
      <dsp:nvSpPr>
        <dsp:cNvPr id="0" name=""/>
        <dsp:cNvSpPr/>
      </dsp:nvSpPr>
      <dsp:spPr>
        <a:xfrm rot="5400000">
          <a:off x="-121466" y="1499657"/>
          <a:ext cx="809778" cy="56684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6">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170000"/>
            </a:lnSpc>
            <a:spcBef>
              <a:spcPct val="0"/>
            </a:spcBef>
            <a:spcAft>
              <a:spcPct val="35000"/>
            </a:spcAft>
          </a:pPr>
          <a:r>
            <a:rPr lang="en-US" sz="3200" b="1" kern="1200" dirty="0" smtClean="0"/>
            <a:t>I</a:t>
          </a:r>
          <a:endParaRPr lang="en-US" sz="3200" b="1" kern="1200" dirty="0"/>
        </a:p>
      </dsp:txBody>
      <dsp:txXfrm rot="-5400000">
        <a:off x="1" y="1661612"/>
        <a:ext cx="566844" cy="242934"/>
      </dsp:txXfrm>
    </dsp:sp>
    <dsp:sp modelId="{0A4DB250-EE7D-454E-ADD5-5D22CB6EBD95}">
      <dsp:nvSpPr>
        <dsp:cNvPr id="0" name=""/>
        <dsp:cNvSpPr/>
      </dsp:nvSpPr>
      <dsp:spPr>
        <a:xfrm rot="5400000">
          <a:off x="2214804" y="-269768"/>
          <a:ext cx="526356" cy="3822275"/>
        </a:xfrm>
        <a:prstGeom prst="round2Same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t>Independence</a:t>
          </a:r>
          <a:endParaRPr lang="en-US" sz="2800" b="1" kern="1200" dirty="0"/>
        </a:p>
      </dsp:txBody>
      <dsp:txXfrm rot="-5400000">
        <a:off x="566845" y="1403886"/>
        <a:ext cx="3796580" cy="474966"/>
      </dsp:txXfrm>
    </dsp:sp>
    <dsp:sp modelId="{09071D3A-C82E-4260-865D-EDA06C7C3789}">
      <dsp:nvSpPr>
        <dsp:cNvPr id="0" name=""/>
        <dsp:cNvSpPr/>
      </dsp:nvSpPr>
      <dsp:spPr>
        <a:xfrm rot="5400000">
          <a:off x="-121466" y="2187797"/>
          <a:ext cx="809778" cy="56684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6">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170000"/>
            </a:lnSpc>
            <a:spcBef>
              <a:spcPct val="0"/>
            </a:spcBef>
            <a:spcAft>
              <a:spcPct val="35000"/>
            </a:spcAft>
          </a:pPr>
          <a:r>
            <a:rPr lang="en-US" sz="3200" b="1" kern="1200" dirty="0" smtClean="0"/>
            <a:t>S</a:t>
          </a:r>
          <a:endParaRPr lang="en-US" sz="1800" b="1" kern="1200" dirty="0"/>
        </a:p>
      </dsp:txBody>
      <dsp:txXfrm rot="-5400000">
        <a:off x="1" y="2349752"/>
        <a:ext cx="566844" cy="242934"/>
      </dsp:txXfrm>
    </dsp:sp>
    <dsp:sp modelId="{AC6DBCA3-1022-464C-A6EB-5A7B703D4BE7}">
      <dsp:nvSpPr>
        <dsp:cNvPr id="0" name=""/>
        <dsp:cNvSpPr/>
      </dsp:nvSpPr>
      <dsp:spPr>
        <a:xfrm rot="5400000">
          <a:off x="2214804" y="418371"/>
          <a:ext cx="526356" cy="3822275"/>
        </a:xfrm>
        <a:prstGeom prst="round2Same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t>Supervision</a:t>
          </a:r>
          <a:endParaRPr lang="en-US" sz="2800" b="1" kern="1200" dirty="0"/>
        </a:p>
      </dsp:txBody>
      <dsp:txXfrm rot="-5400000">
        <a:off x="566845" y="2092026"/>
        <a:ext cx="3796580" cy="474966"/>
      </dsp:txXfrm>
    </dsp:sp>
    <dsp:sp modelId="{D6A557F0-6044-42A5-824C-D6377B805D87}">
      <dsp:nvSpPr>
        <dsp:cNvPr id="0" name=""/>
        <dsp:cNvSpPr/>
      </dsp:nvSpPr>
      <dsp:spPr>
        <a:xfrm rot="5400000">
          <a:off x="-121466" y="2875937"/>
          <a:ext cx="809778" cy="56684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6">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170000"/>
            </a:lnSpc>
            <a:spcBef>
              <a:spcPct val="0"/>
            </a:spcBef>
            <a:spcAft>
              <a:spcPct val="35000"/>
            </a:spcAft>
          </a:pPr>
          <a:r>
            <a:rPr lang="en-US" sz="3200" b="1" kern="1200" dirty="0" smtClean="0"/>
            <a:t>T</a:t>
          </a:r>
          <a:endParaRPr lang="en-US" sz="1800" b="1" kern="1200" dirty="0"/>
        </a:p>
      </dsp:txBody>
      <dsp:txXfrm rot="-5400000">
        <a:off x="1" y="3037892"/>
        <a:ext cx="566844" cy="242934"/>
      </dsp:txXfrm>
    </dsp:sp>
    <dsp:sp modelId="{114B935C-92D8-4C50-8544-518FE9805E31}">
      <dsp:nvSpPr>
        <dsp:cNvPr id="0" name=""/>
        <dsp:cNvSpPr/>
      </dsp:nvSpPr>
      <dsp:spPr>
        <a:xfrm rot="5400000">
          <a:off x="2214804" y="1106511"/>
          <a:ext cx="526356" cy="3822275"/>
        </a:xfrm>
        <a:prstGeom prst="round2Same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t>Transportation</a:t>
          </a:r>
          <a:endParaRPr lang="en-US" sz="2800" b="1" kern="1200" dirty="0"/>
        </a:p>
      </dsp:txBody>
      <dsp:txXfrm rot="-5400000">
        <a:off x="566845" y="2780166"/>
        <a:ext cx="3796580" cy="47496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241F0CB-4400-438F-80EF-86CB4A279450}" type="datetimeFigureOut">
              <a:rPr lang="en-US" smtClean="0"/>
              <a:t>8/13/2018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BCE20C6-3BC8-4BD5-8829-0F842794EB44}" type="slidenum">
              <a:rPr lang="en-US" smtClean="0"/>
              <a:t>‹#›</a:t>
            </a:fld>
            <a:endParaRPr lang="en-US"/>
          </a:p>
        </p:txBody>
      </p:sp>
    </p:spTree>
    <p:extLst>
      <p:ext uri="{BB962C8B-B14F-4D97-AF65-F5344CB8AC3E}">
        <p14:creationId xmlns:p14="http://schemas.microsoft.com/office/powerpoint/2010/main" val="3894325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5F6C7FE-DAF6-4EB6-A8FB-9D9FDC043138}" type="datetimeFigureOut">
              <a:rPr lang="en-US" smtClean="0"/>
              <a:t>8/13/2018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851112-D934-4540-86C2-9B57AA110CA8}" type="slidenum">
              <a:rPr lang="en-US" smtClean="0"/>
              <a:t>‹#›</a:t>
            </a:fld>
            <a:endParaRPr lang="en-US"/>
          </a:p>
        </p:txBody>
      </p:sp>
    </p:spTree>
    <p:extLst>
      <p:ext uri="{BB962C8B-B14F-4D97-AF65-F5344CB8AC3E}">
        <p14:creationId xmlns:p14="http://schemas.microsoft.com/office/powerpoint/2010/main" val="4269237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51112-D934-4540-86C2-9B57AA110CA8}" type="slidenum">
              <a:rPr lang="en-US" smtClean="0"/>
              <a:t>14</a:t>
            </a:fld>
            <a:endParaRPr lang="en-US"/>
          </a:p>
        </p:txBody>
      </p:sp>
    </p:spTree>
    <p:extLst>
      <p:ext uri="{BB962C8B-B14F-4D97-AF65-F5344CB8AC3E}">
        <p14:creationId xmlns:p14="http://schemas.microsoft.com/office/powerpoint/2010/main" val="186807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51112-D934-4540-86C2-9B57AA110CA8}" type="slidenum">
              <a:rPr lang="en-US" smtClean="0"/>
              <a:t>15</a:t>
            </a:fld>
            <a:endParaRPr lang="en-US"/>
          </a:p>
        </p:txBody>
      </p:sp>
    </p:spTree>
    <p:extLst>
      <p:ext uri="{BB962C8B-B14F-4D97-AF65-F5344CB8AC3E}">
        <p14:creationId xmlns:p14="http://schemas.microsoft.com/office/powerpoint/2010/main" val="186807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51112-D934-4540-86C2-9B57AA110CA8}" type="slidenum">
              <a:rPr lang="en-US" smtClean="0"/>
              <a:t>17</a:t>
            </a:fld>
            <a:endParaRPr lang="en-US"/>
          </a:p>
        </p:txBody>
      </p:sp>
    </p:spTree>
    <p:extLst>
      <p:ext uri="{BB962C8B-B14F-4D97-AF65-F5344CB8AC3E}">
        <p14:creationId xmlns:p14="http://schemas.microsoft.com/office/powerpoint/2010/main" val="1868072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51112-D934-4540-86C2-9B57AA110CA8}" type="slidenum">
              <a:rPr lang="en-US" smtClean="0"/>
              <a:t>18</a:t>
            </a:fld>
            <a:endParaRPr lang="en-US"/>
          </a:p>
        </p:txBody>
      </p:sp>
    </p:spTree>
    <p:extLst>
      <p:ext uri="{BB962C8B-B14F-4D97-AF65-F5344CB8AC3E}">
        <p14:creationId xmlns:p14="http://schemas.microsoft.com/office/powerpoint/2010/main" val="1868072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37359"/>
            <a:ext cx="7772400" cy="2560320"/>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93776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descr="A small square picture made up of four individual boxes with a dark blue background, each one having a different picture on it in white.  The one on the upper left represents someone in a wheelchair.  The one to the right of that shows an outline of a human head with the brain filled in in all white (presumably representing cognitive disabilities).  The picture on the bottom left is of two hands signing (sign language).  And the picture on the bottom right is of a figure walking with a can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0960" y="9144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93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638"/>
            <a:ext cx="7315200" cy="1143000"/>
          </a:xfrm>
        </p:spPr>
        <p:txBody>
          <a:bodyPr/>
          <a:lstStyle>
            <a:lvl1pPr>
              <a:defRPr sz="3500" b="1">
                <a:solidFill>
                  <a:schemeClr val="accent2">
                    <a:lumMod val="50000"/>
                  </a:schemeClr>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274320" y="1554480"/>
            <a:ext cx="8686800" cy="5029200"/>
          </a:xfrm>
        </p:spPr>
        <p:txBody>
          <a:bodyPr>
            <a:normAutofit/>
          </a:bodyPr>
          <a:lstStyle>
            <a:lvl1pPr marL="274320" indent="-274320">
              <a:lnSpc>
                <a:spcPct val="110000"/>
              </a:lnSpc>
              <a:spcAft>
                <a:spcPts val="800"/>
              </a:spcAft>
              <a:buSzPct val="70000"/>
              <a:buFont typeface="Wingdings" panose="05000000000000000000" pitchFamily="2" charset="2"/>
              <a:buChar char=""/>
              <a:tabLst>
                <a:tab pos="274320" algn="l"/>
              </a:tabLst>
              <a:defRPr sz="2500" b="1">
                <a:latin typeface="Calibri" panose="020F0502020204030204" pitchFamily="34" charset="0"/>
                <a:cs typeface="Calibri" panose="020F0502020204030204" pitchFamily="34" charset="0"/>
              </a:defRPr>
            </a:lvl1pPr>
            <a:lvl2pPr marL="742950" indent="-285750">
              <a:lnSpc>
                <a:spcPct val="110000"/>
              </a:lnSpc>
              <a:spcAft>
                <a:spcPts val="0"/>
              </a:spcAft>
              <a:buFont typeface="Wingdings 2" panose="05020102010507070707" pitchFamily="18" charset="2"/>
              <a:buChar char=""/>
              <a:defRPr sz="2100" b="1">
                <a:latin typeface="Calibri" panose="020F0502020204030204" pitchFamily="34" charset="0"/>
                <a:cs typeface="Calibri" panose="020F0502020204030204" pitchFamily="34" charset="0"/>
              </a:defRPr>
            </a:lvl2pPr>
            <a:lvl3pPr>
              <a:lnSpc>
                <a:spcPct val="110000"/>
              </a:lnSpc>
              <a:spcAft>
                <a:spcPts val="0"/>
              </a:spcAft>
              <a:defRPr sz="1800" b="1">
                <a:latin typeface="Calibri" panose="020F0502020204030204" pitchFamily="34" charset="0"/>
                <a:cs typeface="Calibri" panose="020F0502020204030204" pitchFamily="34" charset="0"/>
              </a:defRPr>
            </a:lvl3pPr>
            <a:lvl4pPr>
              <a:lnSpc>
                <a:spcPct val="110000"/>
              </a:lnSpc>
              <a:spcAft>
                <a:spcPts val="0"/>
              </a:spcAft>
              <a:defRPr sz="1800" b="1">
                <a:latin typeface="Calibri" panose="020F0502020204030204" pitchFamily="34" charset="0"/>
                <a:cs typeface="Calibri" panose="020F0502020204030204" pitchFamily="34" charset="0"/>
              </a:defRPr>
            </a:lvl4pPr>
            <a:lvl5pPr>
              <a:lnSpc>
                <a:spcPct val="110000"/>
              </a:lnSpc>
              <a:spcAft>
                <a:spcPts val="0"/>
              </a:spcAft>
              <a:defRPr sz="1800" b="1">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A small square picture made up of four individual boxes with a dark blue background, each one having a different picture on it in white.  The one on the upper left represents someone in a wheelchair.  The one to the right of that shows an outline of a human head with the brain filled in in all white (presumably representing cognitive disabilities).  The picture on the bottom left is of two hands signing (sign language).  And the picture on the bottom right is of a figure walking with a can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0960" y="9144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5777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274320" y="1463040"/>
            <a:ext cx="4206240" cy="5029200"/>
          </a:xfrm>
        </p:spPr>
        <p:txBody>
          <a:bodyPr/>
          <a:lstStyle>
            <a:lvl1pPr marL="342900" indent="-342900">
              <a:buFont typeface="Wingdings" panose="05000000000000000000" pitchFamily="2" charset="2"/>
              <a:buChar char="§"/>
              <a:defRPr sz="2800" b="1" baseline="0">
                <a:solidFill>
                  <a:schemeClr val="accent6">
                    <a:lumMod val="50000"/>
                  </a:schemeClr>
                </a:solidFill>
              </a:defRPr>
            </a:lvl1pPr>
            <a:lvl2pPr marL="742950" indent="-285750">
              <a:buFont typeface="Wingdings 2" panose="05020102010507070707" pitchFamily="18" charset="2"/>
              <a:buChar char="P"/>
              <a:defRPr sz="2400" b="1"/>
            </a:lvl2pPr>
            <a:lvl3pPr>
              <a:defRPr sz="2000" b="1"/>
            </a:lvl3pPr>
            <a:lvl4pPr>
              <a:defRPr sz="1800" b="1"/>
            </a:lvl4pPr>
            <a:lvl5pPr>
              <a:defRPr sz="1800" b="1"/>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63040"/>
            <a:ext cx="4297680" cy="5029200"/>
          </a:xfrm>
        </p:spPr>
        <p:txBody>
          <a:bodyPr/>
          <a:lstStyle>
            <a:lvl1pPr marL="274320" indent="-274320">
              <a:buFont typeface="Wingdings" panose="05000000000000000000" pitchFamily="2" charset="2"/>
              <a:buChar char="§"/>
              <a:defRPr sz="2800" b="1" baseline="0">
                <a:solidFill>
                  <a:schemeClr val="accent6">
                    <a:lumMod val="50000"/>
                  </a:schemeClr>
                </a:solidFill>
              </a:defRPr>
            </a:lvl1pPr>
            <a:lvl2pPr marL="742950" indent="-285750">
              <a:buFont typeface="Wingdings 2" panose="05020102010507070707" pitchFamily="18" charset="2"/>
              <a:buChar char="P"/>
              <a:defRPr sz="2400" b="1"/>
            </a:lvl2pPr>
            <a:lvl3pPr>
              <a:defRPr sz="2000" b="1"/>
            </a:lvl3pPr>
            <a:lvl4pPr>
              <a:defRPr sz="1800" b="1"/>
            </a:lvl4pPr>
            <a:lvl5pPr>
              <a:defRPr sz="1800" b="1"/>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A small square picture made up of four individual boxes with a dark blue background, each one having a different picture on it in white.  The one on the upper left represents someone in a wheelchair.  The one to the right of that shows an outline of a human head with the brain filled in in all white (presumably representing cognitive disabilities).  The picture on the bottom left is of two hands signing (sign language).  And the picture on the bottom right is of a figure walking with a can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0960" y="9144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05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0"/>
            <a:ext cx="7132320" cy="1143000"/>
          </a:xfrm>
        </p:spPr>
        <p:txBody>
          <a:bodyPr/>
          <a:lstStyle>
            <a:lvl1pPr>
              <a:defRPr>
                <a:solidFill>
                  <a:schemeClr val="accent2">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274320" y="1280160"/>
            <a:ext cx="4040188" cy="639762"/>
          </a:xfrm>
        </p:spPr>
        <p:txBody>
          <a:bodyPr anchor="b"/>
          <a:lstStyle>
            <a:lvl1pPr marL="0" indent="0">
              <a:buNone/>
              <a:defRPr sz="2400" b="1">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a:t>
            </a:r>
            <a:r>
              <a:rPr lang="en-US" dirty="0" err="1" smtClean="0"/>
              <a:t>styclick</a:t>
            </a:r>
            <a:r>
              <a:rPr lang="en-US" dirty="0" smtClean="0"/>
              <a:t> </a:t>
            </a:r>
            <a:r>
              <a:rPr lang="en-US" dirty="0" err="1" smtClean="0"/>
              <a:t>verticalles</a:t>
            </a:r>
            <a:endParaRPr lang="en-US" dirty="0" smtClean="0"/>
          </a:p>
        </p:txBody>
      </p:sp>
      <p:sp>
        <p:nvSpPr>
          <p:cNvPr id="4" name="Content Placeholder 3"/>
          <p:cNvSpPr>
            <a:spLocks noGrp="1"/>
          </p:cNvSpPr>
          <p:nvPr>
            <p:ph sz="half" idx="2"/>
          </p:nvPr>
        </p:nvSpPr>
        <p:spPr>
          <a:xfrm>
            <a:off x="182880" y="2011680"/>
            <a:ext cx="4297680" cy="4572000"/>
          </a:xfrm>
        </p:spPr>
        <p:txBody>
          <a:bodyPr>
            <a:normAutofit/>
          </a:bodyPr>
          <a:lstStyle>
            <a:lvl1pPr marL="182880" indent="-182880">
              <a:spcAft>
                <a:spcPts val="1200"/>
              </a:spcAft>
              <a:defRPr sz="2000"/>
            </a:lvl1pPr>
            <a:lvl2pPr>
              <a:spcAft>
                <a:spcPts val="1200"/>
              </a:spcAft>
              <a:defRPr sz="1800"/>
            </a:lvl2pPr>
            <a:lvl3pPr>
              <a:spcAft>
                <a:spcPts val="1200"/>
              </a:spcAft>
              <a:defRPr sz="1600"/>
            </a:lvl3pPr>
            <a:lvl4pPr>
              <a:spcAft>
                <a:spcPts val="1200"/>
              </a:spcAft>
              <a:defRPr sz="1400"/>
            </a:lvl4pPr>
            <a:lvl5pPr>
              <a:spcAft>
                <a:spcPts val="12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80160"/>
            <a:ext cx="4041775" cy="639762"/>
          </a:xfrm>
        </p:spPr>
        <p:txBody>
          <a:bodyPr anchor="b"/>
          <a:lstStyle>
            <a:lvl1pPr marL="0" indent="0">
              <a:buNone/>
              <a:defRPr sz="2400" b="1">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4" y="2011680"/>
            <a:ext cx="4297680" cy="4572000"/>
          </a:xfrm>
        </p:spPr>
        <p:txBody>
          <a:bodyPr>
            <a:normAutofit/>
          </a:bodyPr>
          <a:lstStyle>
            <a:lvl1pPr marL="182880" indent="-182880">
              <a:spcAft>
                <a:spcPts val="1200"/>
              </a:spcAft>
              <a:defRPr sz="2000"/>
            </a:lvl1pPr>
            <a:lvl2pPr>
              <a:spcAft>
                <a:spcPts val="1200"/>
              </a:spcAft>
              <a:defRPr sz="1800"/>
            </a:lvl2pPr>
            <a:lvl3pPr>
              <a:spcAft>
                <a:spcPts val="1200"/>
              </a:spcAft>
              <a:defRPr sz="1600"/>
            </a:lvl3pPr>
            <a:lvl4pPr>
              <a:spcAft>
                <a:spcPts val="1200"/>
              </a:spcAft>
              <a:defRPr sz="1400"/>
            </a:lvl4pPr>
            <a:lvl5pPr>
              <a:spcAft>
                <a:spcPts val="12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91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37B8E20-0AAC-47A1-A48C-7A21F0C62C2B}" type="datetimeFigureOut">
              <a:rPr lang="en-US" smtClean="0"/>
              <a:t>8/13/2018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B78A2C6-2033-4F10-9061-134DCF7C57DA}" type="slidenum">
              <a:rPr lang="en-US" smtClean="0"/>
              <a:t>‹#›</a:t>
            </a:fld>
            <a:endParaRPr lang="en-US"/>
          </a:p>
        </p:txBody>
      </p:sp>
    </p:spTree>
    <p:extLst>
      <p:ext uri="{BB962C8B-B14F-4D97-AF65-F5344CB8AC3E}">
        <p14:creationId xmlns:p14="http://schemas.microsoft.com/office/powerpoint/2010/main" val="4035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37B8E20-0AAC-47A1-A48C-7A21F0C62C2B}" type="datetimeFigureOut">
              <a:rPr lang="en-US" smtClean="0"/>
              <a:t>8/13/2018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B78A2C6-2033-4F10-9061-134DCF7C57DA}" type="slidenum">
              <a:rPr lang="en-US" smtClean="0"/>
              <a:t>‹#›</a:t>
            </a:fld>
            <a:endParaRPr lang="en-US"/>
          </a:p>
        </p:txBody>
      </p:sp>
    </p:spTree>
    <p:extLst>
      <p:ext uri="{BB962C8B-B14F-4D97-AF65-F5344CB8AC3E}">
        <p14:creationId xmlns:p14="http://schemas.microsoft.com/office/powerpoint/2010/main" val="1494962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7B8E20-0AAC-47A1-A48C-7A21F0C62C2B}" type="datetimeFigureOut">
              <a:rPr lang="en-US" smtClean="0"/>
              <a:t>8/13/2018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78A2C6-2033-4F10-9061-134DCF7C57DA}" type="slidenum">
              <a:rPr lang="en-US" smtClean="0"/>
              <a:t>‹#›</a:t>
            </a:fld>
            <a:endParaRPr lang="en-US"/>
          </a:p>
        </p:txBody>
      </p:sp>
    </p:spTree>
    <p:extLst>
      <p:ext uri="{BB962C8B-B14F-4D97-AF65-F5344CB8AC3E}">
        <p14:creationId xmlns:p14="http://schemas.microsoft.com/office/powerpoint/2010/main" val="3613452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7B8E20-0AAC-47A1-A48C-7A21F0C62C2B}" type="datetimeFigureOut">
              <a:rPr lang="en-US" smtClean="0"/>
              <a:t>8/13/2018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78A2C6-2033-4F10-9061-134DCF7C57DA}" type="slidenum">
              <a:rPr lang="en-US" smtClean="0"/>
              <a:t>‹#›</a:t>
            </a:fld>
            <a:endParaRPr lang="en-US"/>
          </a:p>
        </p:txBody>
      </p:sp>
    </p:spTree>
    <p:extLst>
      <p:ext uri="{BB962C8B-B14F-4D97-AF65-F5344CB8AC3E}">
        <p14:creationId xmlns:p14="http://schemas.microsoft.com/office/powerpoint/2010/main" val="2652276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74638"/>
            <a:ext cx="7315200" cy="109728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74320" y="1463040"/>
            <a:ext cx="86868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err="1" smtClean="0"/>
              <a:t>levelclick</a:t>
            </a:r>
            <a:r>
              <a:rPr lang="en-US" dirty="0" smtClean="0"/>
              <a:t> vertical</a:t>
            </a:r>
            <a:endParaRPr lang="en-US" dirty="0"/>
          </a:p>
        </p:txBody>
      </p:sp>
      <p:pic>
        <p:nvPicPr>
          <p:cNvPr id="7" name="Picture 6" descr="A small square picture made up of four individual boxes with a dark blue background, each one having a different picture on it in white.  The one on the upper left represents someone in a wheelchair.  The one to the right of that shows an outline of a human head with the brain filled in in all white (presumably representing cognitive disabilities).  The picture on the bottom left is of two hands signing (sign language).  And the picture on the bottom right is of a figure walking with a cane."/>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680960" y="9144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005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80" r:id="rId5"/>
    <p:sldLayoutId id="2147483681" r:id="rId6"/>
    <p:sldLayoutId id="2147483682" r:id="rId7"/>
    <p:sldLayoutId id="2147483683" r:id="rId8"/>
  </p:sldLayoutIdLst>
  <p:txStyles>
    <p:titleStyle>
      <a:lvl1pPr algn="ctr" defTabSz="914400" rtl="0" eaLnBrk="1" latinLnBrk="0" hangingPunct="1">
        <a:spcBef>
          <a:spcPct val="0"/>
        </a:spcBef>
        <a:buNone/>
        <a:defRPr sz="3800" b="1" kern="1200" baseline="0">
          <a:solidFill>
            <a:schemeClr val="accent2">
              <a:lumMod val="50000"/>
            </a:schemeClr>
          </a:solidFill>
          <a:latin typeface="+mj-lt"/>
          <a:ea typeface="+mj-ea"/>
          <a:cs typeface="+mj-cs"/>
        </a:defRPr>
      </a:lvl1pPr>
    </p:titleStyle>
    <p:bodyStyle>
      <a:lvl1pPr marL="342900" indent="-342900" algn="l" defTabSz="914400" rtl="0" eaLnBrk="1" latinLnBrk="0" hangingPunct="1">
        <a:spcBef>
          <a:spcPts val="600"/>
        </a:spcBef>
        <a:spcAft>
          <a:spcPts val="600"/>
        </a:spcAft>
        <a:buClr>
          <a:schemeClr val="accent2">
            <a:lumMod val="50000"/>
          </a:schemeClr>
        </a:buClr>
        <a:buSzPct val="80000"/>
        <a:buFont typeface="Wingdings" panose="05000000000000000000" pitchFamily="2" charset="2"/>
        <a:buChar char="§"/>
        <a:defRPr sz="2800" b="1" kern="1200" baseline="0">
          <a:solidFill>
            <a:schemeClr val="tx1"/>
          </a:solidFill>
          <a:latin typeface="+mn-lt"/>
          <a:ea typeface="+mn-ea"/>
          <a:cs typeface="+mn-cs"/>
        </a:defRPr>
      </a:lvl1pPr>
      <a:lvl2pPr marL="742950" indent="-285750" algn="l" defTabSz="914400" rtl="0" eaLnBrk="1" latinLnBrk="0" hangingPunct="1">
        <a:spcBef>
          <a:spcPts val="600"/>
        </a:spcBef>
        <a:spcAft>
          <a:spcPts val="600"/>
        </a:spcAft>
        <a:buFont typeface="Wingdings 2" panose="05020102010507070707" pitchFamily="18" charset="2"/>
        <a:buChar char="P"/>
        <a:defRPr sz="2500" b="1" kern="1200" baseline="0">
          <a:solidFill>
            <a:srgbClr val="2B3616"/>
          </a:solidFill>
          <a:latin typeface="+mn-lt"/>
          <a:ea typeface="+mn-ea"/>
          <a:cs typeface="+mn-cs"/>
        </a:defRPr>
      </a:lvl2pPr>
      <a:lvl3pPr marL="1143000" indent="-228600" algn="l" defTabSz="914400" rtl="0" eaLnBrk="1" latinLnBrk="0" hangingPunct="1">
        <a:spcBef>
          <a:spcPts val="600"/>
        </a:spcBef>
        <a:spcAft>
          <a:spcPts val="600"/>
        </a:spcAft>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ts val="600"/>
        </a:spcBef>
        <a:spcAft>
          <a:spcPts val="600"/>
        </a:spcAft>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ts val="600"/>
        </a:spcBef>
        <a:spcAft>
          <a:spcPts val="600"/>
        </a:spcAft>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Gv1aDEFlXq8"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TCl67K0eS5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fema.gov/media-library/assets/videos/9866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plainlanguage.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8321040" cy="2560320"/>
          </a:xfrm>
        </p:spPr>
        <p:txBody>
          <a:bodyPr anchor="t">
            <a:noAutofit/>
          </a:bodyPr>
          <a:lstStyle/>
          <a:p>
            <a:pPr algn="l">
              <a:lnSpc>
                <a:spcPct val="110000"/>
              </a:lnSpc>
              <a:spcBef>
                <a:spcPts val="2400"/>
              </a:spcBef>
              <a:spcAft>
                <a:spcPts val="3600"/>
              </a:spcAft>
            </a:pPr>
            <a:r>
              <a:rPr lang="en-US" sz="3100" dirty="0" smtClean="0"/>
              <a:t>Whole Community</a:t>
            </a:r>
            <a:r>
              <a:rPr lang="en-US" sz="3100" b="1" dirty="0" smtClean="0">
                <a:solidFill>
                  <a:schemeClr val="accent2">
                    <a:lumMod val="50000"/>
                  </a:schemeClr>
                </a:solidFill>
              </a:rPr>
              <a:t/>
            </a:r>
            <a:br>
              <a:rPr lang="en-US" sz="3100" b="1" dirty="0" smtClean="0">
                <a:solidFill>
                  <a:schemeClr val="accent2">
                    <a:lumMod val="50000"/>
                  </a:schemeClr>
                </a:solidFill>
              </a:rPr>
            </a:br>
            <a:r>
              <a:rPr lang="en-US" sz="3100" b="1" dirty="0" smtClean="0">
                <a:solidFill>
                  <a:schemeClr val="accent2">
                    <a:lumMod val="50000"/>
                  </a:schemeClr>
                </a:solidFill>
              </a:rPr>
              <a:t>Emergency Management</a:t>
            </a:r>
            <a:br>
              <a:rPr lang="en-US" sz="3100" b="1" dirty="0" smtClean="0">
                <a:solidFill>
                  <a:schemeClr val="accent2">
                    <a:lumMod val="50000"/>
                  </a:schemeClr>
                </a:solidFill>
              </a:rPr>
            </a:br>
            <a:r>
              <a:rPr lang="en-US" sz="3100" dirty="0" smtClean="0"/>
              <a:t>Inclusion of Persons with</a:t>
            </a:r>
            <a:br>
              <a:rPr lang="en-US" sz="3100" dirty="0" smtClean="0"/>
            </a:br>
            <a:r>
              <a:rPr lang="en-US" sz="3100" dirty="0" smtClean="0"/>
              <a:t>Access and Functional Needs</a:t>
            </a:r>
            <a:endParaRPr lang="en-US" sz="3100" b="1" dirty="0">
              <a:solidFill>
                <a:schemeClr val="accent2">
                  <a:lumMod val="50000"/>
                </a:schemeClr>
              </a:solidFill>
            </a:endParaRPr>
          </a:p>
        </p:txBody>
      </p:sp>
      <p:sp>
        <p:nvSpPr>
          <p:cNvPr id="3" name="Subtitle 2"/>
          <p:cNvSpPr>
            <a:spLocks noGrp="1"/>
          </p:cNvSpPr>
          <p:nvPr>
            <p:ph type="subTitle" idx="1"/>
          </p:nvPr>
        </p:nvSpPr>
        <p:spPr>
          <a:xfrm>
            <a:off x="60960" y="5257800"/>
            <a:ext cx="8961120" cy="1752600"/>
          </a:xfrm>
        </p:spPr>
        <p:txBody>
          <a:bodyPr>
            <a:normAutofit/>
          </a:bodyPr>
          <a:lstStyle/>
          <a:p>
            <a:pPr algn="r">
              <a:spcBef>
                <a:spcPts val="0"/>
              </a:spcBef>
            </a:pPr>
            <a:r>
              <a:rPr lang="en-US" sz="1800" b="1" dirty="0" smtClean="0">
                <a:solidFill>
                  <a:schemeClr val="tx1"/>
                </a:solidFill>
              </a:rPr>
              <a:t>Prepared by:</a:t>
            </a:r>
          </a:p>
          <a:p>
            <a:pPr algn="r">
              <a:spcBef>
                <a:spcPts val="0"/>
              </a:spcBef>
            </a:pPr>
            <a:r>
              <a:rPr lang="en-US" sz="1800" b="1" dirty="0" smtClean="0">
                <a:solidFill>
                  <a:schemeClr val="tx1"/>
                </a:solidFill>
              </a:rPr>
              <a:t>Mike Humphrey, Manager</a:t>
            </a:r>
          </a:p>
          <a:p>
            <a:pPr algn="r">
              <a:spcBef>
                <a:spcPts val="0"/>
              </a:spcBef>
            </a:pPr>
            <a:r>
              <a:rPr lang="en-US" sz="1800" dirty="0" smtClean="0">
                <a:solidFill>
                  <a:schemeClr val="tx1"/>
                </a:solidFill>
              </a:rPr>
              <a:t>Sonoma County In-Home Supportive Services (IHSS) Public Authority</a:t>
            </a:r>
            <a:endParaRPr lang="en-US" sz="1800" b="1" dirty="0" smtClean="0">
              <a:solidFill>
                <a:schemeClr val="tx1"/>
              </a:solidFill>
            </a:endParaRPr>
          </a:p>
          <a:p>
            <a:pPr algn="r">
              <a:spcBef>
                <a:spcPts val="0"/>
              </a:spcBef>
            </a:pPr>
            <a:r>
              <a:rPr lang="en-US" sz="1800" b="1" dirty="0" smtClean="0">
                <a:solidFill>
                  <a:schemeClr val="tx1"/>
                </a:solidFill>
              </a:rPr>
              <a:t>Chair, Sonoma County Access and Functional Needs Committee</a:t>
            </a:r>
          </a:p>
          <a:p>
            <a:endParaRPr lang="en-US" sz="300" dirty="0"/>
          </a:p>
        </p:txBody>
      </p:sp>
      <p:sp>
        <p:nvSpPr>
          <p:cNvPr id="4" name="Title 1"/>
          <p:cNvSpPr txBox="1">
            <a:spLocks/>
          </p:cNvSpPr>
          <p:nvPr/>
        </p:nvSpPr>
        <p:spPr>
          <a:xfrm>
            <a:off x="457200" y="3108960"/>
            <a:ext cx="8321040" cy="1645920"/>
          </a:xfrm>
          <a:prstGeom prst="rect">
            <a:avLst/>
          </a:prstGeom>
        </p:spPr>
        <p:txBody>
          <a:bodyPr vert="horz" lIns="91440" tIns="45720" rIns="91440" bIns="45720" rtlCol="0" anchor="t">
            <a:noAutofit/>
          </a:bodyPr>
          <a:lstStyle>
            <a:lvl1pPr algn="ctr" defTabSz="914400" rtl="0" eaLnBrk="1" latinLnBrk="0" hangingPunct="1">
              <a:spcBef>
                <a:spcPct val="0"/>
              </a:spcBef>
              <a:buNone/>
              <a:defRPr sz="3800" b="1" kern="1200" baseline="0">
                <a:solidFill>
                  <a:schemeClr val="accent2">
                    <a:lumMod val="50000"/>
                  </a:schemeClr>
                </a:solidFill>
                <a:latin typeface="+mj-lt"/>
                <a:ea typeface="+mj-ea"/>
                <a:cs typeface="+mj-cs"/>
              </a:defRPr>
            </a:lvl1pPr>
          </a:lstStyle>
          <a:p>
            <a:pPr algn="l">
              <a:lnSpc>
                <a:spcPct val="110000"/>
              </a:lnSpc>
              <a:spcBef>
                <a:spcPts val="0"/>
              </a:spcBef>
            </a:pPr>
            <a:r>
              <a:rPr lang="en-US" sz="2700" dirty="0" smtClean="0">
                <a:solidFill>
                  <a:schemeClr val="accent3">
                    <a:lumMod val="50000"/>
                  </a:schemeClr>
                </a:solidFill>
              </a:rPr>
              <a:t>Napa Valley </a:t>
            </a:r>
          </a:p>
          <a:p>
            <a:pPr algn="l">
              <a:lnSpc>
                <a:spcPct val="110000"/>
              </a:lnSpc>
              <a:spcBef>
                <a:spcPts val="0"/>
              </a:spcBef>
            </a:pPr>
            <a:r>
              <a:rPr lang="en-US" sz="2700" dirty="0" smtClean="0">
                <a:solidFill>
                  <a:schemeClr val="accent3">
                    <a:lumMod val="50000"/>
                  </a:schemeClr>
                </a:solidFill>
              </a:rPr>
              <a:t>Community Organizations Active in Disaster</a:t>
            </a:r>
          </a:p>
          <a:p>
            <a:pPr algn="l">
              <a:lnSpc>
                <a:spcPct val="110000"/>
              </a:lnSpc>
              <a:spcBef>
                <a:spcPts val="0"/>
              </a:spcBef>
            </a:pPr>
            <a:r>
              <a:rPr lang="en-US" sz="2700" dirty="0" smtClean="0">
                <a:solidFill>
                  <a:schemeClr val="accent3">
                    <a:lumMod val="50000"/>
                  </a:schemeClr>
                </a:solidFill>
              </a:rPr>
              <a:t>August 14, 2018</a:t>
            </a:r>
            <a:endParaRPr lang="en-US" sz="2700" dirty="0">
              <a:solidFill>
                <a:schemeClr val="accent3">
                  <a:lumMod val="50000"/>
                </a:schemeClr>
              </a:solidFill>
            </a:endParaRPr>
          </a:p>
        </p:txBody>
      </p:sp>
    </p:spTree>
    <p:extLst>
      <p:ext uri="{BB962C8B-B14F-4D97-AF65-F5344CB8AC3E}">
        <p14:creationId xmlns:p14="http://schemas.microsoft.com/office/powerpoint/2010/main" val="1678142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Notifications</a:t>
            </a:r>
            <a:endParaRPr lang="en-US" sz="3700" dirty="0"/>
          </a:p>
        </p:txBody>
      </p:sp>
      <p:sp>
        <p:nvSpPr>
          <p:cNvPr id="3" name="Content Placeholder 2"/>
          <p:cNvSpPr>
            <a:spLocks noGrp="1"/>
          </p:cNvSpPr>
          <p:nvPr>
            <p:ph idx="1"/>
          </p:nvPr>
        </p:nvSpPr>
        <p:spPr>
          <a:xfrm>
            <a:off x="381000" y="1371600"/>
            <a:ext cx="8610600" cy="5212080"/>
          </a:xfrm>
        </p:spPr>
        <p:txBody>
          <a:bodyPr>
            <a:noAutofit/>
          </a:bodyPr>
          <a:lstStyle/>
          <a:p>
            <a:pPr>
              <a:lnSpc>
                <a:spcPct val="120000"/>
              </a:lnSpc>
              <a:spcBef>
                <a:spcPts val="0"/>
              </a:spcBef>
              <a:spcAft>
                <a:spcPts val="0"/>
              </a:spcAft>
            </a:pPr>
            <a:r>
              <a:rPr lang="en-US" sz="2800" dirty="0" smtClean="0"/>
              <a:t>Must be designed to reach all</a:t>
            </a:r>
          </a:p>
          <a:p>
            <a:pPr lvl="1">
              <a:lnSpc>
                <a:spcPct val="120000"/>
              </a:lnSpc>
              <a:spcBef>
                <a:spcPts val="0"/>
              </a:spcBef>
            </a:pPr>
            <a:r>
              <a:rPr lang="en-US" sz="2800" dirty="0" smtClean="0"/>
              <a:t>Persons with limited English proficiency</a:t>
            </a:r>
          </a:p>
          <a:p>
            <a:pPr lvl="1">
              <a:lnSpc>
                <a:spcPct val="120000"/>
              </a:lnSpc>
              <a:spcBef>
                <a:spcPts val="0"/>
              </a:spcBef>
            </a:pPr>
            <a:r>
              <a:rPr lang="en-US" sz="2800" dirty="0" smtClean="0"/>
              <a:t>Persons who are Deaf and hard of hearing</a:t>
            </a:r>
          </a:p>
          <a:p>
            <a:pPr lvl="1">
              <a:lnSpc>
                <a:spcPct val="120000"/>
              </a:lnSpc>
              <a:spcBef>
                <a:spcPts val="0"/>
              </a:spcBef>
            </a:pPr>
            <a:r>
              <a:rPr lang="en-US" sz="2800" dirty="0" smtClean="0"/>
              <a:t>Persons who are blind or have vision loss</a:t>
            </a:r>
          </a:p>
          <a:p>
            <a:pPr lvl="1">
              <a:lnSpc>
                <a:spcPct val="120000"/>
              </a:lnSpc>
              <a:spcBef>
                <a:spcPts val="0"/>
              </a:spcBef>
            </a:pPr>
            <a:r>
              <a:rPr lang="en-US" sz="2800" dirty="0" smtClean="0"/>
              <a:t>Persons with a mobility loss</a:t>
            </a:r>
          </a:p>
          <a:p>
            <a:pPr>
              <a:lnSpc>
                <a:spcPct val="120000"/>
              </a:lnSpc>
              <a:spcBef>
                <a:spcPts val="0"/>
              </a:spcBef>
              <a:spcAft>
                <a:spcPts val="0"/>
              </a:spcAft>
            </a:pPr>
            <a:r>
              <a:rPr lang="en-US" sz="2800" dirty="0" smtClean="0"/>
              <a:t>Public Warning Systems</a:t>
            </a:r>
          </a:p>
          <a:p>
            <a:pPr>
              <a:lnSpc>
                <a:spcPct val="120000"/>
              </a:lnSpc>
              <a:spcBef>
                <a:spcPts val="0"/>
              </a:spcBef>
              <a:spcAft>
                <a:spcPts val="0"/>
              </a:spcAft>
            </a:pPr>
            <a:r>
              <a:rPr lang="en-US" sz="2800" dirty="0" smtClean="0"/>
              <a:t>Reverse 911</a:t>
            </a:r>
          </a:p>
          <a:p>
            <a:pPr>
              <a:lnSpc>
                <a:spcPct val="120000"/>
              </a:lnSpc>
              <a:spcBef>
                <a:spcPts val="0"/>
              </a:spcBef>
              <a:spcAft>
                <a:spcPts val="0"/>
              </a:spcAft>
            </a:pPr>
            <a:r>
              <a:rPr lang="en-US" sz="2800" dirty="0" smtClean="0"/>
              <a:t>Television</a:t>
            </a:r>
          </a:p>
          <a:p>
            <a:pPr>
              <a:lnSpc>
                <a:spcPct val="120000"/>
              </a:lnSpc>
              <a:spcBef>
                <a:spcPts val="0"/>
              </a:spcBef>
              <a:spcAft>
                <a:spcPts val="0"/>
              </a:spcAft>
            </a:pPr>
            <a:r>
              <a:rPr lang="en-US" sz="2800" dirty="0" smtClean="0"/>
              <a:t>Radio</a:t>
            </a:r>
          </a:p>
          <a:p>
            <a:pPr>
              <a:lnSpc>
                <a:spcPct val="120000"/>
              </a:lnSpc>
              <a:spcBef>
                <a:spcPts val="0"/>
              </a:spcBef>
              <a:spcAft>
                <a:spcPts val="0"/>
              </a:spcAft>
            </a:pPr>
            <a:r>
              <a:rPr lang="en-US" sz="2800" dirty="0" smtClean="0"/>
              <a:t>Integrated Public Alert and Warning System (IPAWS)</a:t>
            </a:r>
          </a:p>
        </p:txBody>
      </p:sp>
    </p:spTree>
    <p:extLst>
      <p:ext uri="{BB962C8B-B14F-4D97-AF65-F5344CB8AC3E}">
        <p14:creationId xmlns:p14="http://schemas.microsoft.com/office/powerpoint/2010/main" val="2786616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Evacuation</a:t>
            </a:r>
            <a:endParaRPr lang="en-US" sz="3700" dirty="0"/>
          </a:p>
        </p:txBody>
      </p:sp>
      <p:sp>
        <p:nvSpPr>
          <p:cNvPr id="3" name="Content Placeholder 2"/>
          <p:cNvSpPr>
            <a:spLocks noGrp="1"/>
          </p:cNvSpPr>
          <p:nvPr>
            <p:ph idx="1"/>
          </p:nvPr>
        </p:nvSpPr>
        <p:spPr>
          <a:xfrm>
            <a:off x="91440" y="1371600"/>
            <a:ext cx="8900160" cy="5212080"/>
          </a:xfrm>
        </p:spPr>
        <p:txBody>
          <a:bodyPr>
            <a:noAutofit/>
          </a:bodyPr>
          <a:lstStyle/>
          <a:p>
            <a:pPr>
              <a:spcBef>
                <a:spcPts val="0"/>
              </a:spcBef>
              <a:spcAft>
                <a:spcPts val="600"/>
              </a:spcAft>
            </a:pPr>
            <a:r>
              <a:rPr lang="en-US" sz="3200" dirty="0" smtClean="0"/>
              <a:t>Must be designed to reach all</a:t>
            </a:r>
          </a:p>
          <a:p>
            <a:pPr lvl="1">
              <a:spcBef>
                <a:spcPts val="0"/>
              </a:spcBef>
              <a:spcAft>
                <a:spcPts val="1200"/>
              </a:spcAft>
            </a:pPr>
            <a:r>
              <a:rPr lang="en-US" sz="2800" dirty="0" smtClean="0"/>
              <a:t>Persons with mobility loss</a:t>
            </a:r>
          </a:p>
          <a:p>
            <a:pPr lvl="1">
              <a:spcBef>
                <a:spcPts val="0"/>
              </a:spcBef>
              <a:spcAft>
                <a:spcPts val="1200"/>
              </a:spcAft>
            </a:pPr>
            <a:r>
              <a:rPr lang="en-US" sz="2800" dirty="0" smtClean="0"/>
              <a:t>Persons with dementia, Alzheimer’s, memory loss</a:t>
            </a:r>
          </a:p>
          <a:p>
            <a:pPr lvl="1">
              <a:spcBef>
                <a:spcPts val="0"/>
              </a:spcBef>
              <a:spcAft>
                <a:spcPts val="1200"/>
              </a:spcAft>
            </a:pPr>
            <a:r>
              <a:rPr lang="en-US" sz="2800" dirty="0" smtClean="0"/>
              <a:t>Persons with developmental disabilities</a:t>
            </a:r>
          </a:p>
          <a:p>
            <a:pPr lvl="1">
              <a:spcBef>
                <a:spcPts val="0"/>
              </a:spcBef>
              <a:spcAft>
                <a:spcPts val="1200"/>
              </a:spcAft>
            </a:pPr>
            <a:r>
              <a:rPr lang="en-US" sz="2800" dirty="0" smtClean="0"/>
              <a:t>Persons with limited English</a:t>
            </a:r>
          </a:p>
          <a:p>
            <a:pPr lvl="1">
              <a:spcBef>
                <a:spcPts val="0"/>
              </a:spcBef>
              <a:spcAft>
                <a:spcPts val="1200"/>
              </a:spcAft>
            </a:pPr>
            <a:r>
              <a:rPr lang="en-US" sz="2800" dirty="0" smtClean="0"/>
              <a:t>Persons living in institutional settings</a:t>
            </a:r>
          </a:p>
          <a:p>
            <a:pPr lvl="1">
              <a:spcBef>
                <a:spcPts val="0"/>
              </a:spcBef>
              <a:spcAft>
                <a:spcPts val="1200"/>
              </a:spcAft>
            </a:pPr>
            <a:r>
              <a:rPr lang="en-US" sz="2800" dirty="0" smtClean="0"/>
              <a:t>Others with access and functional needs</a:t>
            </a:r>
          </a:p>
        </p:txBody>
      </p:sp>
    </p:spTree>
    <p:extLst>
      <p:ext uri="{BB962C8B-B14F-4D97-AF65-F5344CB8AC3E}">
        <p14:creationId xmlns:p14="http://schemas.microsoft.com/office/powerpoint/2010/main" val="2842438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Recovery</a:t>
            </a:r>
            <a:endParaRPr lang="en-US" sz="3700" dirty="0"/>
          </a:p>
        </p:txBody>
      </p:sp>
      <p:sp>
        <p:nvSpPr>
          <p:cNvPr id="3" name="Content Placeholder 2"/>
          <p:cNvSpPr>
            <a:spLocks noGrp="1"/>
          </p:cNvSpPr>
          <p:nvPr>
            <p:ph idx="1"/>
          </p:nvPr>
        </p:nvSpPr>
        <p:spPr>
          <a:xfrm>
            <a:off x="91440" y="1371600"/>
            <a:ext cx="8900160" cy="5212080"/>
          </a:xfrm>
        </p:spPr>
        <p:txBody>
          <a:bodyPr>
            <a:noAutofit/>
          </a:bodyPr>
          <a:lstStyle/>
          <a:p>
            <a:pPr>
              <a:spcBef>
                <a:spcPts val="0"/>
              </a:spcBef>
              <a:spcAft>
                <a:spcPts val="2400"/>
              </a:spcAft>
            </a:pPr>
            <a:r>
              <a:rPr lang="en-US" sz="2900" dirty="0" smtClean="0"/>
              <a:t>Accessible Meeting Checklist</a:t>
            </a:r>
          </a:p>
          <a:p>
            <a:pPr>
              <a:spcBef>
                <a:spcPts val="0"/>
              </a:spcBef>
              <a:spcAft>
                <a:spcPts val="2400"/>
              </a:spcAft>
            </a:pPr>
            <a:r>
              <a:rPr lang="en-US" sz="2900" dirty="0" smtClean="0"/>
              <a:t>Physical and </a:t>
            </a:r>
            <a:r>
              <a:rPr lang="en-US" sz="2900" smtClean="0"/>
              <a:t>programmatic access</a:t>
            </a:r>
          </a:p>
          <a:p>
            <a:pPr>
              <a:spcBef>
                <a:spcPts val="0"/>
              </a:spcBef>
              <a:spcAft>
                <a:spcPts val="2400"/>
              </a:spcAft>
            </a:pPr>
            <a:r>
              <a:rPr lang="en-US" sz="2900" smtClean="0"/>
              <a:t>Notices </a:t>
            </a:r>
            <a:r>
              <a:rPr lang="en-US" sz="2900" dirty="0" smtClean="0"/>
              <a:t>accessible</a:t>
            </a:r>
          </a:p>
          <a:p>
            <a:pPr>
              <a:spcBef>
                <a:spcPts val="0"/>
              </a:spcBef>
              <a:spcAft>
                <a:spcPts val="2400"/>
              </a:spcAft>
            </a:pPr>
            <a:r>
              <a:rPr lang="en-US" sz="2900" dirty="0" smtClean="0"/>
              <a:t>Websites and other forms of communication</a:t>
            </a:r>
          </a:p>
          <a:p>
            <a:pPr>
              <a:spcBef>
                <a:spcPts val="0"/>
              </a:spcBef>
              <a:spcAft>
                <a:spcPts val="2400"/>
              </a:spcAft>
            </a:pPr>
            <a:r>
              <a:rPr lang="en-US" sz="2900" dirty="0" smtClean="0"/>
              <a:t>Alternate formats available</a:t>
            </a:r>
          </a:p>
          <a:p>
            <a:pPr>
              <a:spcBef>
                <a:spcPts val="0"/>
              </a:spcBef>
              <a:spcAft>
                <a:spcPts val="2400"/>
              </a:spcAft>
            </a:pPr>
            <a:r>
              <a:rPr lang="en-US" sz="2900" dirty="0" smtClean="0"/>
              <a:t>Sign language interpreters</a:t>
            </a:r>
          </a:p>
          <a:p>
            <a:pPr>
              <a:spcBef>
                <a:spcPts val="0"/>
              </a:spcBef>
              <a:spcAft>
                <a:spcPts val="2400"/>
              </a:spcAft>
            </a:pPr>
            <a:endParaRPr lang="en-US" sz="2900" dirty="0" smtClean="0"/>
          </a:p>
          <a:p>
            <a:pPr>
              <a:spcBef>
                <a:spcPts val="0"/>
              </a:spcBef>
              <a:spcAft>
                <a:spcPts val="600"/>
              </a:spcAft>
            </a:pPr>
            <a:endParaRPr lang="en-US" sz="2700" dirty="0" smtClean="0"/>
          </a:p>
        </p:txBody>
      </p:sp>
    </p:spTree>
    <p:extLst>
      <p:ext uri="{BB962C8B-B14F-4D97-AF65-F5344CB8AC3E}">
        <p14:creationId xmlns:p14="http://schemas.microsoft.com/office/powerpoint/2010/main" val="3077214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638"/>
            <a:ext cx="7421880" cy="1143000"/>
          </a:xfrm>
        </p:spPr>
        <p:txBody>
          <a:bodyPr>
            <a:noAutofit/>
          </a:bodyPr>
          <a:lstStyle/>
          <a:p>
            <a:r>
              <a:rPr lang="en-US" dirty="0" smtClean="0"/>
              <a:t>Supporting Persons with </a:t>
            </a:r>
            <a:br>
              <a:rPr lang="en-US" dirty="0" smtClean="0"/>
            </a:br>
            <a:r>
              <a:rPr lang="en-US" dirty="0" smtClean="0"/>
              <a:t>Access and Functional Needs</a:t>
            </a:r>
            <a:endParaRPr lang="en-US" dirty="0"/>
          </a:p>
        </p:txBody>
      </p:sp>
      <p:sp>
        <p:nvSpPr>
          <p:cNvPr id="3" name="Content Placeholder 2"/>
          <p:cNvSpPr>
            <a:spLocks noGrp="1"/>
          </p:cNvSpPr>
          <p:nvPr>
            <p:ph idx="1"/>
          </p:nvPr>
        </p:nvSpPr>
        <p:spPr>
          <a:xfrm>
            <a:off x="91440" y="1554480"/>
            <a:ext cx="8961120" cy="5029200"/>
          </a:xfrm>
        </p:spPr>
        <p:txBody>
          <a:bodyPr>
            <a:noAutofit/>
          </a:bodyPr>
          <a:lstStyle/>
          <a:p>
            <a:pPr>
              <a:lnSpc>
                <a:spcPct val="115000"/>
              </a:lnSpc>
              <a:spcBef>
                <a:spcPts val="0"/>
              </a:spcBef>
              <a:spcAft>
                <a:spcPts val="600"/>
              </a:spcAft>
            </a:pPr>
            <a:r>
              <a:rPr lang="en-US" sz="2800" dirty="0"/>
              <a:t>Be respectful! </a:t>
            </a:r>
            <a:endParaRPr lang="en-US" sz="2800" dirty="0" smtClean="0"/>
          </a:p>
          <a:p>
            <a:pPr>
              <a:lnSpc>
                <a:spcPct val="115000"/>
              </a:lnSpc>
              <a:spcBef>
                <a:spcPts val="0"/>
              </a:spcBef>
              <a:spcAft>
                <a:spcPts val="600"/>
              </a:spcAft>
            </a:pPr>
            <a:r>
              <a:rPr lang="en-US" sz="2800" dirty="0" smtClean="0"/>
              <a:t>Ask, ask, ask! </a:t>
            </a:r>
          </a:p>
          <a:p>
            <a:pPr>
              <a:lnSpc>
                <a:spcPct val="115000"/>
              </a:lnSpc>
              <a:spcBef>
                <a:spcPts val="0"/>
              </a:spcBef>
              <a:spcAft>
                <a:spcPts val="600"/>
              </a:spcAft>
            </a:pPr>
            <a:r>
              <a:rPr lang="en-US" sz="2800" dirty="0" smtClean="0"/>
              <a:t>Keep it simple!</a:t>
            </a:r>
          </a:p>
          <a:p>
            <a:pPr>
              <a:lnSpc>
                <a:spcPct val="115000"/>
              </a:lnSpc>
              <a:spcBef>
                <a:spcPts val="0"/>
              </a:spcBef>
              <a:spcAft>
                <a:spcPts val="600"/>
              </a:spcAft>
            </a:pPr>
            <a:r>
              <a:rPr lang="en-US" sz="2800" dirty="0" smtClean="0"/>
              <a:t>Avoid shouting.</a:t>
            </a:r>
          </a:p>
          <a:p>
            <a:pPr>
              <a:lnSpc>
                <a:spcPct val="115000"/>
              </a:lnSpc>
              <a:spcBef>
                <a:spcPts val="0"/>
              </a:spcBef>
              <a:spcAft>
                <a:spcPts val="600"/>
              </a:spcAft>
            </a:pPr>
            <a:r>
              <a:rPr lang="en-US" sz="2800" dirty="0" smtClean="0"/>
              <a:t>Avoid assumptions. </a:t>
            </a:r>
          </a:p>
          <a:p>
            <a:pPr>
              <a:lnSpc>
                <a:spcPct val="115000"/>
              </a:lnSpc>
              <a:spcBef>
                <a:spcPts val="0"/>
              </a:spcBef>
              <a:spcAft>
                <a:spcPts val="600"/>
              </a:spcAft>
            </a:pPr>
            <a:r>
              <a:rPr lang="en-US" sz="2800" dirty="0" smtClean="0"/>
              <a:t>Keep people informed.</a:t>
            </a:r>
          </a:p>
          <a:p>
            <a:pPr>
              <a:lnSpc>
                <a:spcPct val="115000"/>
              </a:lnSpc>
              <a:spcBef>
                <a:spcPts val="0"/>
              </a:spcBef>
              <a:spcAft>
                <a:spcPts val="600"/>
              </a:spcAft>
            </a:pPr>
            <a:r>
              <a:rPr lang="en-US" sz="2800" dirty="0" smtClean="0"/>
              <a:t>Respectful communication.</a:t>
            </a:r>
          </a:p>
          <a:p>
            <a:pPr>
              <a:lnSpc>
                <a:spcPct val="115000"/>
              </a:lnSpc>
              <a:spcBef>
                <a:spcPts val="0"/>
              </a:spcBef>
              <a:spcAft>
                <a:spcPts val="0"/>
              </a:spcAft>
            </a:pPr>
            <a:r>
              <a:rPr lang="en-US" sz="2800" dirty="0">
                <a:latin typeface="Calibri"/>
                <a:ea typeface="Calibri"/>
                <a:cs typeface="Times New Roman"/>
              </a:rPr>
              <a:t>Ask for help</a:t>
            </a:r>
            <a:r>
              <a:rPr lang="en-US" sz="2800" dirty="0" smtClean="0">
                <a:latin typeface="Calibri"/>
                <a:ea typeface="Calibri"/>
                <a:cs typeface="Times New Roman"/>
              </a:rPr>
              <a:t>!</a:t>
            </a:r>
            <a:endParaRPr lang="en-US" sz="2800" dirty="0">
              <a:latin typeface="Calibri"/>
              <a:ea typeface="Calibri"/>
              <a:cs typeface="Times New Roman"/>
            </a:endParaRPr>
          </a:p>
          <a:p>
            <a:pPr marL="1371600" lvl="1" indent="0">
              <a:spcAft>
                <a:spcPts val="600"/>
              </a:spcAft>
              <a:buNone/>
            </a:pPr>
            <a:r>
              <a:rPr lang="en-US" dirty="0">
                <a:latin typeface="Arial"/>
                <a:cs typeface="+mn-cs"/>
                <a:hlinkClick r:id="rId2"/>
              </a:rPr>
              <a:t>Disability Sensitivity </a:t>
            </a:r>
            <a:r>
              <a:rPr lang="en-US" dirty="0" smtClean="0">
                <a:latin typeface="Arial"/>
                <a:cs typeface="+mn-cs"/>
                <a:hlinkClick r:id="rId2"/>
              </a:rPr>
              <a:t>Video</a:t>
            </a:r>
            <a:endParaRPr lang="en-US" dirty="0">
              <a:latin typeface="Arial"/>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752600"/>
            <a:ext cx="3848100" cy="2583180"/>
          </a:xfrm>
          <a:prstGeom prst="rect">
            <a:avLst/>
          </a:prstGeom>
          <a:ln w="28575">
            <a:solidFill>
              <a:srgbClr val="92D050"/>
            </a:solidFill>
          </a:ln>
          <a:scene3d>
            <a:camera prst="orthographicFront">
              <a:rot lat="0" lon="0" rev="120000"/>
            </a:camera>
            <a:lightRig rig="threePt" dir="t"/>
          </a:scene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648200"/>
            <a:ext cx="2948940" cy="1813560"/>
          </a:xfrm>
          <a:prstGeom prst="rect">
            <a:avLst/>
          </a:prstGeom>
          <a:scene3d>
            <a:camera prst="orthographicFront">
              <a:rot lat="0" lon="0" rev="21480000"/>
            </a:camera>
            <a:lightRig rig="threePt" dir="t"/>
          </a:scene3d>
        </p:spPr>
      </p:pic>
    </p:spTree>
    <p:extLst>
      <p:ext uri="{BB962C8B-B14F-4D97-AF65-F5344CB8AC3E}">
        <p14:creationId xmlns:p14="http://schemas.microsoft.com/office/powerpoint/2010/main" val="100275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352800"/>
            <a:ext cx="3200400" cy="2333625"/>
          </a:xfrm>
          <a:prstGeom prst="rect">
            <a:avLst/>
          </a:prstGeom>
          <a:ln w="25400">
            <a:solidFill>
              <a:srgbClr val="34411B"/>
            </a:solidFill>
          </a:ln>
          <a:scene3d>
            <a:camera prst="orthographicFront">
              <a:rot lat="0" lon="0" rev="180000"/>
            </a:camera>
            <a:lightRig rig="threePt" dir="t"/>
          </a:scene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276600"/>
            <a:ext cx="2676525" cy="3143250"/>
          </a:xfrm>
          <a:prstGeom prst="rect">
            <a:avLst/>
          </a:prstGeom>
          <a:ln w="25400">
            <a:solidFill>
              <a:srgbClr val="34411B"/>
            </a:solidFill>
          </a:ln>
        </p:spPr>
      </p:pic>
      <p:sp>
        <p:nvSpPr>
          <p:cNvPr id="2" name="Title 1"/>
          <p:cNvSpPr>
            <a:spLocks noGrp="1"/>
          </p:cNvSpPr>
          <p:nvPr>
            <p:ph type="title"/>
          </p:nvPr>
        </p:nvSpPr>
        <p:spPr/>
        <p:txBody>
          <a:bodyPr/>
          <a:lstStyle/>
          <a:p>
            <a:r>
              <a:rPr lang="en-US" dirty="0" smtClean="0"/>
              <a:t>Supporting persons who use</a:t>
            </a:r>
            <a:br>
              <a:rPr lang="en-US" dirty="0" smtClean="0"/>
            </a:br>
            <a:r>
              <a:rPr lang="en-US" dirty="0" smtClean="0"/>
              <a:t>assistance or service animals</a:t>
            </a:r>
            <a:endParaRPr lang="en-US" dirty="0"/>
          </a:p>
        </p:txBody>
      </p:sp>
      <p:sp>
        <p:nvSpPr>
          <p:cNvPr id="3" name="Content Placeholder 2"/>
          <p:cNvSpPr>
            <a:spLocks noGrp="1"/>
          </p:cNvSpPr>
          <p:nvPr>
            <p:ph idx="1"/>
          </p:nvPr>
        </p:nvSpPr>
        <p:spPr>
          <a:xfrm>
            <a:off x="381000" y="1524000"/>
            <a:ext cx="6858000" cy="4846320"/>
          </a:xfrm>
        </p:spPr>
        <p:txBody>
          <a:bodyPr>
            <a:noAutofit/>
          </a:bodyPr>
          <a:lstStyle/>
          <a:p>
            <a:pPr>
              <a:spcAft>
                <a:spcPts val="0"/>
              </a:spcAft>
            </a:pPr>
            <a:r>
              <a:rPr lang="en-US" sz="2900" dirty="0" smtClean="0">
                <a:solidFill>
                  <a:schemeClr val="accent6">
                    <a:lumMod val="50000"/>
                  </a:schemeClr>
                </a:solidFill>
                <a:latin typeface="Calibri" panose="020F0502020204030204" pitchFamily="34" charset="0"/>
                <a:cs typeface="Calibri" panose="020F0502020204030204" pitchFamily="34" charset="0"/>
              </a:rPr>
              <a:t>Types of service animals:</a:t>
            </a:r>
          </a:p>
          <a:p>
            <a:pPr marL="548640" lvl="1"/>
            <a:r>
              <a:rPr lang="en-US" sz="2600" dirty="0" smtClean="0">
                <a:latin typeface="Calibri" panose="020F0502020204030204" pitchFamily="34" charset="0"/>
                <a:cs typeface="Calibri" panose="020F0502020204030204" pitchFamily="34" charset="0"/>
              </a:rPr>
              <a:t>Guide dog		</a:t>
            </a:r>
            <a:r>
              <a:rPr lang="en-US" sz="2600" dirty="0" smtClean="0">
                <a:latin typeface="Calibri" panose="020F0502020204030204" pitchFamily="34" charset="0"/>
                <a:cs typeface="Calibri" panose="020F0502020204030204" pitchFamily="34" charset="0"/>
                <a:sym typeface="Wingdings 2"/>
              </a:rPr>
              <a:t> </a:t>
            </a:r>
            <a:r>
              <a:rPr lang="en-US" sz="2600" dirty="0" smtClean="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Service </a:t>
            </a:r>
            <a:r>
              <a:rPr lang="en-US" sz="2600" dirty="0" smtClean="0">
                <a:latin typeface="Calibri" panose="020F0502020204030204" pitchFamily="34" charset="0"/>
                <a:cs typeface="Calibri" panose="020F0502020204030204" pitchFamily="34" charset="0"/>
              </a:rPr>
              <a:t>dog</a:t>
            </a:r>
            <a:endParaRPr lang="en-US" sz="2600" dirty="0">
              <a:latin typeface="Calibri" panose="020F0502020204030204" pitchFamily="34" charset="0"/>
              <a:cs typeface="Calibri" panose="020F0502020204030204" pitchFamily="34" charset="0"/>
            </a:endParaRPr>
          </a:p>
          <a:p>
            <a:pPr marL="548640" lvl="1"/>
            <a:r>
              <a:rPr lang="en-US" sz="2600" dirty="0">
                <a:latin typeface="Calibri" panose="020F0502020204030204" pitchFamily="34" charset="0"/>
                <a:cs typeface="Calibri" panose="020F0502020204030204" pitchFamily="34" charset="0"/>
              </a:rPr>
              <a:t>Hearing </a:t>
            </a:r>
            <a:r>
              <a:rPr lang="en-US" sz="2600" dirty="0" smtClean="0">
                <a:latin typeface="Calibri" panose="020F0502020204030204" pitchFamily="34" charset="0"/>
                <a:cs typeface="Calibri" panose="020F0502020204030204" pitchFamily="34" charset="0"/>
              </a:rPr>
              <a:t>dog		</a:t>
            </a:r>
            <a:r>
              <a:rPr lang="en-US" sz="2600" dirty="0" smtClean="0">
                <a:latin typeface="Calibri" panose="020F0502020204030204" pitchFamily="34" charset="0"/>
                <a:cs typeface="Calibri" panose="020F0502020204030204" pitchFamily="34" charset="0"/>
                <a:sym typeface="Wingdings 2"/>
              </a:rPr>
              <a:t> </a:t>
            </a:r>
            <a:r>
              <a:rPr lang="en-US" sz="2600" dirty="0">
                <a:latin typeface="Calibri" panose="020F0502020204030204" pitchFamily="34" charset="0"/>
                <a:ea typeface="Calibri"/>
                <a:cs typeface="Calibri" panose="020F0502020204030204" pitchFamily="34" charset="0"/>
              </a:rPr>
              <a:t>Miniature </a:t>
            </a:r>
            <a:r>
              <a:rPr lang="en-US" sz="2600" dirty="0" smtClean="0">
                <a:latin typeface="Calibri" panose="020F0502020204030204" pitchFamily="34" charset="0"/>
                <a:ea typeface="Calibri"/>
                <a:cs typeface="Calibri" panose="020F0502020204030204" pitchFamily="34" charset="0"/>
              </a:rPr>
              <a:t>pony</a:t>
            </a:r>
            <a:r>
              <a:rPr lang="en-US" sz="2600" dirty="0" smtClean="0">
                <a:latin typeface="Calibri" panose="020F0502020204030204" pitchFamily="34" charset="0"/>
                <a:cs typeface="Calibri" panose="020F0502020204030204" pitchFamily="34" charset="0"/>
                <a:sym typeface="Wingdings 2"/>
              </a:rPr>
              <a:t> </a:t>
            </a:r>
            <a:endParaRPr lang="en-US" sz="2600" dirty="0">
              <a:latin typeface="Calibri" panose="020F0502020204030204" pitchFamily="34" charset="0"/>
              <a:cs typeface="Calibri" panose="020F0502020204030204" pitchFamily="34" charset="0"/>
            </a:endParaRPr>
          </a:p>
          <a:p>
            <a:pPr>
              <a:spcBef>
                <a:spcPts val="1200"/>
              </a:spcBef>
              <a:spcAft>
                <a:spcPts val="0"/>
              </a:spcAft>
            </a:pPr>
            <a:r>
              <a:rPr lang="en-US" sz="2900" dirty="0" smtClean="0">
                <a:solidFill>
                  <a:schemeClr val="accent6">
                    <a:lumMod val="50000"/>
                  </a:schemeClr>
                </a:solidFill>
                <a:latin typeface="Calibri" panose="020F0502020204030204" pitchFamily="34" charset="0"/>
                <a:cs typeface="Calibri" panose="020F0502020204030204" pitchFamily="34" charset="0"/>
              </a:rPr>
              <a:t>General Guidelines:</a:t>
            </a:r>
          </a:p>
          <a:p>
            <a:pPr marL="468630" lvl="1">
              <a:lnSpc>
                <a:spcPct val="100000"/>
              </a:lnSpc>
              <a:spcBef>
                <a:spcPts val="0"/>
              </a:spcBef>
              <a:spcAft>
                <a:spcPts val="400"/>
              </a:spcAft>
            </a:pPr>
            <a:r>
              <a:rPr lang="en-US" sz="2600" dirty="0">
                <a:latin typeface="Calibri" panose="020F0502020204030204" pitchFamily="34" charset="0"/>
                <a:ea typeface="Calibri"/>
                <a:cs typeface="Calibri" panose="020F0502020204030204" pitchFamily="34" charset="0"/>
              </a:rPr>
              <a:t>Working – not a pet</a:t>
            </a:r>
          </a:p>
          <a:p>
            <a:pPr marL="468630" lvl="1">
              <a:lnSpc>
                <a:spcPct val="100000"/>
              </a:lnSpc>
              <a:spcBef>
                <a:spcPts val="0"/>
              </a:spcBef>
              <a:spcAft>
                <a:spcPts val="400"/>
              </a:spcAft>
            </a:pPr>
            <a:r>
              <a:rPr lang="en-US" sz="2600" dirty="0">
                <a:latin typeface="Calibri" panose="020F0502020204030204" pitchFamily="34" charset="0"/>
                <a:ea typeface="Calibri"/>
                <a:cs typeface="Calibri" panose="020F0502020204030204" pitchFamily="34" charset="0"/>
              </a:rPr>
              <a:t>Trained to perform tasks</a:t>
            </a:r>
          </a:p>
          <a:p>
            <a:pPr marL="468630" lvl="1">
              <a:lnSpc>
                <a:spcPct val="100000"/>
              </a:lnSpc>
              <a:spcBef>
                <a:spcPts val="0"/>
              </a:spcBef>
              <a:spcAft>
                <a:spcPts val="400"/>
              </a:spcAft>
            </a:pPr>
            <a:r>
              <a:rPr lang="en-US" sz="2600" dirty="0">
                <a:latin typeface="Calibri" panose="020F0502020204030204" pitchFamily="34" charset="0"/>
                <a:ea typeface="Calibri"/>
                <a:cs typeface="Calibri" panose="020F0502020204030204" pitchFamily="34" charset="0"/>
              </a:rPr>
              <a:t>On-duty at all times</a:t>
            </a:r>
          </a:p>
          <a:p>
            <a:pPr marL="468630" lvl="1">
              <a:lnSpc>
                <a:spcPct val="100000"/>
              </a:lnSpc>
              <a:spcBef>
                <a:spcPts val="0"/>
              </a:spcBef>
              <a:spcAft>
                <a:spcPts val="400"/>
              </a:spcAft>
            </a:pPr>
            <a:r>
              <a:rPr lang="en-US" sz="2600" dirty="0">
                <a:latin typeface="Calibri" panose="020F0502020204030204" pitchFamily="34" charset="0"/>
                <a:ea typeface="Calibri"/>
                <a:cs typeface="Calibri" panose="020F0502020204030204" pitchFamily="34" charset="0"/>
              </a:rPr>
              <a:t>Do not </a:t>
            </a:r>
            <a:r>
              <a:rPr lang="en-US" sz="2600" dirty="0" smtClean="0">
                <a:latin typeface="Calibri" panose="020F0502020204030204" pitchFamily="34" charset="0"/>
                <a:ea typeface="Calibri"/>
                <a:cs typeface="Calibri" panose="020F0502020204030204" pitchFamily="34" charset="0"/>
              </a:rPr>
              <a:t>pet </a:t>
            </a:r>
            <a:r>
              <a:rPr lang="en-US" sz="2600" dirty="0">
                <a:latin typeface="Calibri" panose="020F0502020204030204" pitchFamily="34" charset="0"/>
                <a:ea typeface="Calibri"/>
                <a:cs typeface="Calibri" panose="020F0502020204030204" pitchFamily="34" charset="0"/>
              </a:rPr>
              <a:t>or distract</a:t>
            </a:r>
          </a:p>
          <a:p>
            <a:pPr marL="468630" lvl="1">
              <a:lnSpc>
                <a:spcPct val="100000"/>
              </a:lnSpc>
              <a:spcBef>
                <a:spcPts val="0"/>
              </a:spcBef>
              <a:spcAft>
                <a:spcPts val="400"/>
              </a:spcAft>
            </a:pPr>
            <a:r>
              <a:rPr lang="en-US" sz="2600" dirty="0">
                <a:latin typeface="Calibri" panose="020F0502020204030204" pitchFamily="34" charset="0"/>
                <a:ea typeface="Calibri"/>
                <a:cs typeface="Calibri" panose="020F0502020204030204" pitchFamily="34" charset="0"/>
              </a:rPr>
              <a:t>Do not offer treats or food</a:t>
            </a:r>
          </a:p>
          <a:p>
            <a:pPr marL="468630" lvl="1">
              <a:lnSpc>
                <a:spcPct val="100000"/>
              </a:lnSpc>
              <a:spcBef>
                <a:spcPts val="0"/>
              </a:spcBef>
              <a:spcAft>
                <a:spcPts val="400"/>
              </a:spcAft>
            </a:pPr>
            <a:r>
              <a:rPr lang="en-US" sz="2600" dirty="0">
                <a:latin typeface="Calibri" panose="020F0502020204030204" pitchFamily="34" charset="0"/>
                <a:ea typeface="Calibri"/>
                <a:cs typeface="Calibri" panose="020F0502020204030204" pitchFamily="34" charset="0"/>
              </a:rPr>
              <a:t>Residents with allergies or </a:t>
            </a:r>
            <a:r>
              <a:rPr lang="en-US" sz="2600" dirty="0" smtClean="0">
                <a:latin typeface="Calibri" panose="020F0502020204030204" pitchFamily="34" charset="0"/>
                <a:ea typeface="Calibri"/>
                <a:cs typeface="Calibri" panose="020F0502020204030204" pitchFamily="34" charset="0"/>
              </a:rPr>
              <a:t>phobia</a:t>
            </a:r>
            <a:endParaRPr lang="en-US" sz="2600" dirty="0">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6191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persons who use wheelchairs or have mobility loss</a:t>
            </a:r>
            <a:endParaRPr lang="en-US" dirty="0"/>
          </a:p>
        </p:txBody>
      </p:sp>
      <p:sp>
        <p:nvSpPr>
          <p:cNvPr id="3" name="Content Placeholder 2"/>
          <p:cNvSpPr>
            <a:spLocks noGrp="1"/>
          </p:cNvSpPr>
          <p:nvPr>
            <p:ph idx="1"/>
          </p:nvPr>
        </p:nvSpPr>
        <p:spPr>
          <a:xfrm>
            <a:off x="91440" y="1554480"/>
            <a:ext cx="8290560" cy="5029200"/>
          </a:xfrm>
        </p:spPr>
        <p:txBody>
          <a:bodyPr>
            <a:noAutofit/>
          </a:bodyPr>
          <a:lstStyle/>
          <a:p>
            <a:pPr marL="0" marR="0">
              <a:lnSpc>
                <a:spcPct val="115000"/>
              </a:lnSpc>
              <a:spcAft>
                <a:spcPts val="1200"/>
              </a:spcAft>
            </a:pPr>
            <a:r>
              <a:rPr lang="en-US" sz="2600" dirty="0">
                <a:latin typeface="Calibri"/>
                <a:ea typeface="Calibri"/>
                <a:cs typeface="Times New Roman"/>
              </a:rPr>
              <a:t>Always ask before helping</a:t>
            </a:r>
          </a:p>
          <a:p>
            <a:pPr marL="0" marR="0">
              <a:lnSpc>
                <a:spcPct val="115000"/>
              </a:lnSpc>
              <a:spcAft>
                <a:spcPts val="1200"/>
              </a:spcAft>
            </a:pPr>
            <a:r>
              <a:rPr lang="en-US" sz="2600" dirty="0" smtClean="0">
                <a:latin typeface="Calibri"/>
                <a:ea typeface="Calibri"/>
                <a:cs typeface="Times New Roman"/>
              </a:rPr>
              <a:t>Wheelchair</a:t>
            </a:r>
            <a:r>
              <a:rPr lang="en-US" sz="2600" dirty="0">
                <a:latin typeface="Calibri"/>
                <a:ea typeface="Calibri"/>
                <a:cs typeface="Times New Roman"/>
              </a:rPr>
              <a:t>, walker, assistive devices – personal space</a:t>
            </a:r>
          </a:p>
          <a:p>
            <a:pPr marL="0" marR="0">
              <a:lnSpc>
                <a:spcPct val="115000"/>
              </a:lnSpc>
              <a:spcAft>
                <a:spcPts val="1200"/>
              </a:spcAft>
            </a:pPr>
            <a:r>
              <a:rPr lang="en-US" sz="2600" dirty="0" smtClean="0">
                <a:latin typeface="Calibri"/>
                <a:ea typeface="Calibri"/>
                <a:cs typeface="Times New Roman"/>
              </a:rPr>
              <a:t>Kneel </a:t>
            </a:r>
            <a:r>
              <a:rPr lang="en-US" sz="2600" dirty="0">
                <a:latin typeface="Calibri"/>
                <a:ea typeface="Calibri"/>
                <a:cs typeface="Times New Roman"/>
              </a:rPr>
              <a:t>down or get a chair for extended conversation</a:t>
            </a:r>
          </a:p>
          <a:p>
            <a:pPr marL="0" marR="0">
              <a:lnSpc>
                <a:spcPct val="115000"/>
              </a:lnSpc>
              <a:spcAft>
                <a:spcPts val="1200"/>
              </a:spcAft>
            </a:pPr>
            <a:r>
              <a:rPr lang="en-US" sz="2600" dirty="0" smtClean="0">
                <a:latin typeface="Calibri"/>
                <a:ea typeface="Calibri"/>
                <a:cs typeface="Times New Roman"/>
              </a:rPr>
              <a:t>Caregiver </a:t>
            </a:r>
            <a:r>
              <a:rPr lang="en-US" sz="2600" dirty="0">
                <a:latin typeface="Calibri"/>
                <a:ea typeface="Calibri"/>
                <a:cs typeface="Times New Roman"/>
              </a:rPr>
              <a:t>assistance</a:t>
            </a:r>
          </a:p>
          <a:p>
            <a:pPr marL="0" marR="0">
              <a:lnSpc>
                <a:spcPct val="115000"/>
              </a:lnSpc>
              <a:spcAft>
                <a:spcPts val="1200"/>
              </a:spcAft>
            </a:pPr>
            <a:r>
              <a:rPr lang="en-US" sz="2600" dirty="0" smtClean="0">
                <a:latin typeface="Calibri"/>
                <a:ea typeface="Calibri"/>
                <a:cs typeface="Times New Roman"/>
              </a:rPr>
              <a:t>Durable </a:t>
            </a:r>
            <a:r>
              <a:rPr lang="en-US" sz="2600" dirty="0">
                <a:latin typeface="Calibri"/>
                <a:ea typeface="Calibri"/>
                <a:cs typeface="Times New Roman"/>
              </a:rPr>
              <a:t>medical equipment (DME)</a:t>
            </a:r>
          </a:p>
          <a:p>
            <a:pPr marL="0" marR="0">
              <a:lnSpc>
                <a:spcPct val="115000"/>
              </a:lnSpc>
              <a:spcAft>
                <a:spcPts val="1200"/>
              </a:spcAft>
            </a:pPr>
            <a:r>
              <a:rPr lang="en-US" sz="2600" dirty="0" smtClean="0">
                <a:latin typeface="Calibri"/>
                <a:ea typeface="Calibri"/>
                <a:cs typeface="Times New Roman"/>
              </a:rPr>
              <a:t>Consumable </a:t>
            </a:r>
            <a:r>
              <a:rPr lang="en-US" sz="2600" dirty="0">
                <a:latin typeface="Calibri"/>
                <a:ea typeface="Calibri"/>
                <a:cs typeface="Times New Roman"/>
              </a:rPr>
              <a:t>medical supplies (CME)</a:t>
            </a:r>
          </a:p>
          <a:p>
            <a:pPr marL="0" marR="0">
              <a:lnSpc>
                <a:spcPct val="115000"/>
              </a:lnSpc>
              <a:spcAft>
                <a:spcPts val="1200"/>
              </a:spcAft>
            </a:pPr>
            <a:r>
              <a:rPr lang="en-US" sz="2600" dirty="0" smtClean="0">
                <a:latin typeface="Calibri"/>
                <a:ea typeface="Calibri"/>
                <a:cs typeface="Times New Roman"/>
              </a:rPr>
              <a:t>Prescriptions</a:t>
            </a:r>
            <a:endParaRPr lang="en-US" sz="2600" dirty="0">
              <a:latin typeface="Calibri"/>
              <a:ea typeface="Calibri"/>
              <a:cs typeface="Times New Roman"/>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581400"/>
            <a:ext cx="3474720" cy="2621804"/>
          </a:xfrm>
          <a:prstGeom prst="rect">
            <a:avLst/>
          </a:prstGeom>
          <a:ln w="31750">
            <a:solidFill>
              <a:srgbClr val="632523"/>
            </a:solidFill>
          </a:ln>
          <a:scene3d>
            <a:camera prst="orthographicFront">
              <a:rot lat="0" lon="0" rev="180000"/>
            </a:camera>
            <a:lightRig rig="threePt" dir="t"/>
          </a:scene3d>
        </p:spPr>
      </p:pic>
    </p:spTree>
    <p:extLst>
      <p:ext uri="{BB962C8B-B14F-4D97-AF65-F5344CB8AC3E}">
        <p14:creationId xmlns:p14="http://schemas.microsoft.com/office/powerpoint/2010/main" val="822790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persons who are </a:t>
            </a:r>
            <a:br>
              <a:rPr lang="en-US" dirty="0" smtClean="0"/>
            </a:br>
            <a:r>
              <a:rPr lang="en-US" dirty="0" smtClean="0"/>
              <a:t>Deaf </a:t>
            </a:r>
            <a:r>
              <a:rPr lang="en-US" dirty="0" smtClean="0"/>
              <a:t>or hard-of-hearing</a:t>
            </a:r>
            <a:endParaRPr lang="en-US" dirty="0"/>
          </a:p>
        </p:txBody>
      </p:sp>
      <p:sp>
        <p:nvSpPr>
          <p:cNvPr id="3" name="Content Placeholder 2"/>
          <p:cNvSpPr>
            <a:spLocks noGrp="1"/>
          </p:cNvSpPr>
          <p:nvPr>
            <p:ph idx="1"/>
          </p:nvPr>
        </p:nvSpPr>
        <p:spPr>
          <a:xfrm>
            <a:off x="109913" y="1676400"/>
            <a:ext cx="9052560" cy="5029200"/>
          </a:xfrm>
        </p:spPr>
        <p:txBody>
          <a:bodyPr>
            <a:noAutofit/>
          </a:bodyPr>
          <a:lstStyle/>
          <a:p>
            <a:pPr marL="0" marR="0">
              <a:spcBef>
                <a:spcPts val="0"/>
              </a:spcBef>
              <a:spcAft>
                <a:spcPts val="600"/>
              </a:spcAft>
            </a:pPr>
            <a:r>
              <a:rPr lang="en-US" sz="2700" dirty="0">
                <a:latin typeface="Calibri"/>
                <a:ea typeface="Calibri"/>
                <a:cs typeface="Times New Roman"/>
              </a:rPr>
              <a:t>Getting </a:t>
            </a:r>
            <a:r>
              <a:rPr lang="en-US" sz="2700" dirty="0" smtClean="0">
                <a:latin typeface="Calibri"/>
                <a:ea typeface="Calibri"/>
                <a:cs typeface="Times New Roman"/>
              </a:rPr>
              <a:t>attention </a:t>
            </a:r>
            <a:r>
              <a:rPr lang="en-US" sz="2700" dirty="0">
                <a:latin typeface="Calibri"/>
                <a:ea typeface="Calibri"/>
                <a:cs typeface="Times New Roman"/>
              </a:rPr>
              <a:t>– wave hand or gently tap shoulder</a:t>
            </a:r>
          </a:p>
          <a:p>
            <a:pPr marL="0" marR="0">
              <a:spcBef>
                <a:spcPts val="0"/>
              </a:spcBef>
              <a:spcAft>
                <a:spcPts val="600"/>
              </a:spcAft>
            </a:pPr>
            <a:r>
              <a:rPr lang="en-US" sz="2700" dirty="0">
                <a:latin typeface="Calibri"/>
                <a:ea typeface="Calibri"/>
                <a:cs typeface="Times New Roman"/>
              </a:rPr>
              <a:t>Communication </a:t>
            </a:r>
            <a:r>
              <a:rPr lang="en-US" sz="2700" dirty="0" smtClean="0">
                <a:latin typeface="Calibri"/>
                <a:ea typeface="Calibri"/>
                <a:cs typeface="Times New Roman"/>
              </a:rPr>
              <a:t>(</a:t>
            </a:r>
            <a:r>
              <a:rPr lang="en-US" sz="2700" dirty="0">
                <a:latin typeface="Calibri"/>
                <a:ea typeface="Calibri"/>
                <a:cs typeface="Times New Roman"/>
              </a:rPr>
              <a:t>lip reading, </a:t>
            </a:r>
            <a:r>
              <a:rPr lang="en-US" sz="2700" dirty="0" smtClean="0">
                <a:latin typeface="Calibri"/>
                <a:ea typeface="Calibri"/>
                <a:cs typeface="Times New Roman"/>
              </a:rPr>
              <a:t>write </a:t>
            </a:r>
            <a:r>
              <a:rPr lang="en-US" sz="2700" dirty="0">
                <a:latin typeface="Calibri"/>
                <a:ea typeface="Calibri"/>
                <a:cs typeface="Times New Roman"/>
              </a:rPr>
              <a:t>notes, or sign language)</a:t>
            </a:r>
          </a:p>
          <a:p>
            <a:pPr marL="0" marR="0">
              <a:spcBef>
                <a:spcPts val="0"/>
              </a:spcBef>
              <a:spcAft>
                <a:spcPts val="600"/>
              </a:spcAft>
            </a:pPr>
            <a:r>
              <a:rPr lang="en-US" sz="2700" dirty="0">
                <a:latin typeface="Calibri"/>
                <a:ea typeface="Calibri"/>
                <a:cs typeface="Times New Roman"/>
              </a:rPr>
              <a:t>Ask about comfort with writing notes </a:t>
            </a:r>
            <a:endParaRPr lang="en-US" sz="2700" dirty="0" smtClean="0">
              <a:latin typeface="Calibri"/>
              <a:ea typeface="Calibri"/>
              <a:cs typeface="Times New Roman"/>
            </a:endParaRPr>
          </a:p>
          <a:p>
            <a:pPr marL="0" marR="0">
              <a:spcBef>
                <a:spcPts val="0"/>
              </a:spcBef>
              <a:spcAft>
                <a:spcPts val="600"/>
              </a:spcAft>
            </a:pPr>
            <a:r>
              <a:rPr lang="en-US" sz="2700" dirty="0" smtClean="0">
                <a:latin typeface="Calibri"/>
                <a:ea typeface="Calibri"/>
                <a:cs typeface="Times New Roman"/>
              </a:rPr>
              <a:t>ASL </a:t>
            </a:r>
            <a:r>
              <a:rPr lang="en-US" sz="2700" dirty="0">
                <a:latin typeface="Calibri"/>
                <a:ea typeface="Calibri"/>
                <a:cs typeface="Times New Roman"/>
              </a:rPr>
              <a:t>interpreter requested</a:t>
            </a:r>
          </a:p>
          <a:p>
            <a:pPr marL="0" marR="0">
              <a:spcBef>
                <a:spcPts val="0"/>
              </a:spcBef>
              <a:spcAft>
                <a:spcPts val="600"/>
              </a:spcAft>
            </a:pPr>
            <a:r>
              <a:rPr lang="en-US" sz="2700" dirty="0" smtClean="0">
                <a:latin typeface="Calibri"/>
                <a:ea typeface="Calibri"/>
                <a:cs typeface="Times New Roman"/>
              </a:rPr>
              <a:t>Resident </a:t>
            </a:r>
            <a:r>
              <a:rPr lang="en-US" sz="2700" dirty="0">
                <a:latin typeface="Calibri"/>
                <a:ea typeface="Calibri"/>
                <a:cs typeface="Times New Roman"/>
              </a:rPr>
              <a:t>with sign language skills</a:t>
            </a:r>
          </a:p>
          <a:p>
            <a:pPr marL="0" marR="0">
              <a:spcBef>
                <a:spcPts val="0"/>
              </a:spcBef>
              <a:spcAft>
                <a:spcPts val="600"/>
              </a:spcAft>
            </a:pPr>
            <a:r>
              <a:rPr lang="en-US" sz="2700" dirty="0">
                <a:latin typeface="Calibri"/>
                <a:ea typeface="Calibri"/>
                <a:cs typeface="Times New Roman"/>
              </a:rPr>
              <a:t>Speak directly to the </a:t>
            </a:r>
            <a:r>
              <a:rPr lang="en-US" sz="2700" dirty="0" smtClean="0">
                <a:latin typeface="Calibri"/>
                <a:ea typeface="Calibri"/>
                <a:cs typeface="Times New Roman"/>
              </a:rPr>
              <a:t>person</a:t>
            </a:r>
            <a:endParaRPr lang="en-US" sz="2700" dirty="0">
              <a:latin typeface="Calibri"/>
              <a:ea typeface="Calibri"/>
              <a:cs typeface="Times New Roman"/>
            </a:endParaRPr>
          </a:p>
          <a:p>
            <a:pPr marL="0" marR="0">
              <a:spcBef>
                <a:spcPts val="0"/>
              </a:spcBef>
              <a:spcAft>
                <a:spcPts val="600"/>
              </a:spcAft>
            </a:pPr>
            <a:r>
              <a:rPr lang="en-US" sz="2700" dirty="0">
                <a:latin typeface="Calibri"/>
                <a:ea typeface="Calibri"/>
                <a:cs typeface="Times New Roman"/>
              </a:rPr>
              <a:t>When speaking – face in full view – avoid bright light</a:t>
            </a:r>
          </a:p>
          <a:p>
            <a:pPr marL="0" marR="0">
              <a:spcBef>
                <a:spcPts val="0"/>
              </a:spcBef>
              <a:spcAft>
                <a:spcPts val="600"/>
              </a:spcAft>
            </a:pPr>
            <a:r>
              <a:rPr lang="en-US" sz="2700" dirty="0">
                <a:latin typeface="Calibri"/>
                <a:ea typeface="Calibri"/>
                <a:cs typeface="Times New Roman"/>
              </a:rPr>
              <a:t>Speak </a:t>
            </a:r>
            <a:r>
              <a:rPr lang="en-US" sz="2700" dirty="0" smtClean="0">
                <a:latin typeface="Calibri"/>
                <a:ea typeface="Calibri"/>
                <a:cs typeface="Times New Roman"/>
              </a:rPr>
              <a:t>clearly  </a:t>
            </a:r>
            <a:r>
              <a:rPr lang="en-US" sz="2700" dirty="0" smtClean="0">
                <a:latin typeface="Calibri"/>
                <a:ea typeface="Calibri"/>
                <a:cs typeface="Calibri"/>
              </a:rPr>
              <a:t>̶  use your</a:t>
            </a:r>
            <a:r>
              <a:rPr lang="en-US" sz="2700" dirty="0" smtClean="0">
                <a:latin typeface="Calibri"/>
                <a:ea typeface="Calibri"/>
                <a:cs typeface="Times New Roman"/>
              </a:rPr>
              <a:t> </a:t>
            </a:r>
            <a:r>
              <a:rPr lang="en-US" sz="2700" dirty="0">
                <a:latin typeface="Calibri"/>
                <a:ea typeface="Calibri"/>
                <a:cs typeface="Times New Roman"/>
              </a:rPr>
              <a:t>normal voice </a:t>
            </a:r>
          </a:p>
          <a:p>
            <a:pPr>
              <a:spcAft>
                <a:spcPts val="600"/>
              </a:spcAft>
            </a:pPr>
            <a:r>
              <a:rPr lang="en-US" sz="2700" dirty="0">
                <a:latin typeface="Calibri"/>
                <a:ea typeface="Calibri"/>
                <a:cs typeface="Times New Roman"/>
              </a:rPr>
              <a:t>Keep it simple and short – repeat to confirm understanding </a:t>
            </a:r>
            <a:endParaRPr lang="en-US" sz="2700" dirty="0" smtClean="0">
              <a:latin typeface="Calibri"/>
              <a:ea typeface="Calibri"/>
              <a:cs typeface="Times New Roman"/>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2109" y="2895600"/>
            <a:ext cx="2948940" cy="1813560"/>
          </a:xfrm>
          <a:prstGeom prst="rect">
            <a:avLst/>
          </a:prstGeom>
          <a:scene3d>
            <a:camera prst="orthographicFront">
              <a:rot lat="0" lon="0" rev="120000"/>
            </a:camera>
            <a:lightRig rig="threePt" dir="t"/>
          </a:scene3d>
        </p:spPr>
      </p:pic>
    </p:spTree>
    <p:extLst>
      <p:ext uri="{BB962C8B-B14F-4D97-AF65-F5344CB8AC3E}">
        <p14:creationId xmlns:p14="http://schemas.microsoft.com/office/powerpoint/2010/main" val="69186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602351"/>
            <a:ext cx="4419599" cy="4518791"/>
          </a:xfrm>
          <a:prstGeom prst="rect">
            <a:avLst/>
          </a:prstGeom>
          <a:ln w="28575">
            <a:solidFill>
              <a:schemeClr val="accent6">
                <a:lumMod val="50000"/>
              </a:schemeClr>
            </a:solidFill>
          </a:ln>
          <a:scene3d>
            <a:camera prst="orthographicFront">
              <a:rot lat="0" lon="0" rev="21480000"/>
            </a:camera>
            <a:lightRig rig="threePt" dir="t"/>
          </a:scene3d>
        </p:spPr>
      </p:pic>
      <p:sp>
        <p:nvSpPr>
          <p:cNvPr id="2" name="Title 1"/>
          <p:cNvSpPr>
            <a:spLocks noGrp="1"/>
          </p:cNvSpPr>
          <p:nvPr>
            <p:ph type="title"/>
          </p:nvPr>
        </p:nvSpPr>
        <p:spPr>
          <a:xfrm>
            <a:off x="228600" y="274638"/>
            <a:ext cx="7360920" cy="1143000"/>
          </a:xfrm>
        </p:spPr>
        <p:txBody>
          <a:bodyPr/>
          <a:lstStyle/>
          <a:p>
            <a:r>
              <a:rPr lang="en-US" dirty="0" smtClean="0"/>
              <a:t>Supporting person who are </a:t>
            </a:r>
            <a:br>
              <a:rPr lang="en-US" dirty="0" smtClean="0"/>
            </a:br>
            <a:r>
              <a:rPr lang="en-US" dirty="0" smtClean="0"/>
              <a:t>blind or have low vision</a:t>
            </a:r>
            <a:endParaRPr lang="en-US" dirty="0"/>
          </a:p>
        </p:txBody>
      </p:sp>
      <p:sp>
        <p:nvSpPr>
          <p:cNvPr id="3" name="Content Placeholder 2"/>
          <p:cNvSpPr>
            <a:spLocks noGrp="1"/>
          </p:cNvSpPr>
          <p:nvPr>
            <p:ph idx="1"/>
          </p:nvPr>
        </p:nvSpPr>
        <p:spPr>
          <a:xfrm>
            <a:off x="91440" y="1554480"/>
            <a:ext cx="8823960" cy="5151120"/>
          </a:xfrm>
        </p:spPr>
        <p:txBody>
          <a:bodyPr>
            <a:normAutofit/>
          </a:bodyPr>
          <a:lstStyle/>
          <a:p>
            <a:pPr marL="0" marR="0">
              <a:lnSpc>
                <a:spcPct val="120000"/>
              </a:lnSpc>
              <a:spcBef>
                <a:spcPts val="0"/>
              </a:spcBef>
              <a:spcAft>
                <a:spcPts val="600"/>
              </a:spcAft>
            </a:pPr>
            <a:r>
              <a:rPr lang="en-US" sz="2600" dirty="0" smtClean="0">
                <a:latin typeface="Calibri"/>
                <a:ea typeface="Calibri"/>
                <a:cs typeface="Times New Roman"/>
              </a:rPr>
              <a:t>Identify </a:t>
            </a:r>
            <a:r>
              <a:rPr lang="en-US" sz="2600" dirty="0">
                <a:latin typeface="Calibri"/>
                <a:ea typeface="Calibri"/>
                <a:cs typeface="Times New Roman"/>
              </a:rPr>
              <a:t>yourself </a:t>
            </a:r>
            <a:r>
              <a:rPr lang="en-US" sz="2600" dirty="0" smtClean="0">
                <a:latin typeface="Calibri"/>
                <a:ea typeface="Calibri"/>
                <a:cs typeface="Times New Roman"/>
              </a:rPr>
              <a:t>when </a:t>
            </a:r>
            <a:r>
              <a:rPr lang="en-US" sz="2600" dirty="0">
                <a:latin typeface="Calibri"/>
                <a:ea typeface="Calibri"/>
                <a:cs typeface="Times New Roman"/>
              </a:rPr>
              <a:t>meeting</a:t>
            </a:r>
          </a:p>
          <a:p>
            <a:pPr marL="0" marR="0">
              <a:lnSpc>
                <a:spcPct val="120000"/>
              </a:lnSpc>
              <a:spcBef>
                <a:spcPts val="0"/>
              </a:spcBef>
              <a:spcAft>
                <a:spcPts val="600"/>
              </a:spcAft>
            </a:pPr>
            <a:r>
              <a:rPr lang="en-US" sz="2600" dirty="0">
                <a:latin typeface="Calibri"/>
                <a:ea typeface="Calibri"/>
                <a:cs typeface="Times New Roman"/>
              </a:rPr>
              <a:t>Address the person by their name </a:t>
            </a:r>
            <a:endParaRPr lang="en-US" sz="2600" dirty="0" smtClean="0">
              <a:latin typeface="Calibri"/>
              <a:ea typeface="Calibri"/>
              <a:cs typeface="Times New Roman"/>
            </a:endParaRPr>
          </a:p>
          <a:p>
            <a:pPr marL="0">
              <a:lnSpc>
                <a:spcPct val="120000"/>
              </a:lnSpc>
              <a:spcBef>
                <a:spcPts val="0"/>
              </a:spcBef>
              <a:spcAft>
                <a:spcPts val="600"/>
              </a:spcAft>
            </a:pPr>
            <a:r>
              <a:rPr lang="en-US" sz="2600" dirty="0">
                <a:latin typeface="Calibri"/>
                <a:ea typeface="Calibri"/>
                <a:cs typeface="Times New Roman"/>
              </a:rPr>
              <a:t>Excuse yourself when </a:t>
            </a:r>
            <a:r>
              <a:rPr lang="en-US" sz="2600" dirty="0" smtClean="0">
                <a:latin typeface="Calibri"/>
                <a:ea typeface="Calibri"/>
                <a:cs typeface="Times New Roman"/>
              </a:rPr>
              <a:t>leaving</a:t>
            </a:r>
          </a:p>
          <a:p>
            <a:pPr marL="0" marR="0">
              <a:lnSpc>
                <a:spcPct val="120000"/>
              </a:lnSpc>
              <a:spcBef>
                <a:spcPts val="0"/>
              </a:spcBef>
              <a:spcAft>
                <a:spcPts val="600"/>
              </a:spcAft>
            </a:pPr>
            <a:r>
              <a:rPr lang="en-US" sz="2600" dirty="0" smtClean="0">
                <a:latin typeface="Calibri"/>
                <a:ea typeface="Calibri"/>
                <a:cs typeface="Times New Roman"/>
              </a:rPr>
              <a:t>Offer </a:t>
            </a:r>
            <a:r>
              <a:rPr lang="en-US" sz="2600" dirty="0">
                <a:latin typeface="Calibri"/>
                <a:ea typeface="Calibri"/>
                <a:cs typeface="Times New Roman"/>
              </a:rPr>
              <a:t>to orient the person </a:t>
            </a:r>
            <a:endParaRPr lang="en-US" sz="2600" dirty="0" smtClean="0">
              <a:latin typeface="Calibri"/>
              <a:ea typeface="Calibri"/>
              <a:cs typeface="Times New Roman"/>
            </a:endParaRPr>
          </a:p>
          <a:p>
            <a:pPr marL="0" marR="0">
              <a:lnSpc>
                <a:spcPct val="120000"/>
              </a:lnSpc>
              <a:spcBef>
                <a:spcPts val="0"/>
              </a:spcBef>
              <a:spcAft>
                <a:spcPts val="600"/>
              </a:spcAft>
            </a:pPr>
            <a:r>
              <a:rPr lang="en-US" sz="2600" dirty="0" smtClean="0">
                <a:latin typeface="Calibri"/>
                <a:ea typeface="Calibri"/>
                <a:cs typeface="Times New Roman"/>
              </a:rPr>
              <a:t>Offer </a:t>
            </a:r>
            <a:r>
              <a:rPr lang="en-US" sz="2600" dirty="0">
                <a:latin typeface="Calibri"/>
                <a:ea typeface="Calibri"/>
                <a:cs typeface="Times New Roman"/>
              </a:rPr>
              <a:t>your elbow </a:t>
            </a:r>
            <a:endParaRPr lang="en-US" sz="2600" dirty="0" smtClean="0">
              <a:latin typeface="Calibri"/>
              <a:ea typeface="Calibri"/>
              <a:cs typeface="Times New Roman"/>
            </a:endParaRPr>
          </a:p>
          <a:p>
            <a:pPr marL="0" marR="0">
              <a:lnSpc>
                <a:spcPct val="120000"/>
              </a:lnSpc>
              <a:spcBef>
                <a:spcPts val="0"/>
              </a:spcBef>
              <a:spcAft>
                <a:spcPts val="600"/>
              </a:spcAft>
            </a:pPr>
            <a:r>
              <a:rPr lang="en-US" sz="2600" dirty="0">
                <a:latin typeface="Calibri"/>
                <a:ea typeface="Calibri"/>
                <a:cs typeface="Times New Roman"/>
              </a:rPr>
              <a:t>Do not assume complete vision loss</a:t>
            </a:r>
            <a:endParaRPr lang="en-US" sz="2600" dirty="0" smtClean="0">
              <a:latin typeface="Calibri"/>
              <a:ea typeface="Calibri"/>
              <a:cs typeface="Times New Roman"/>
            </a:endParaRPr>
          </a:p>
          <a:p>
            <a:pPr marL="0">
              <a:lnSpc>
                <a:spcPct val="120000"/>
              </a:lnSpc>
              <a:spcBef>
                <a:spcPts val="0"/>
              </a:spcBef>
              <a:spcAft>
                <a:spcPts val="600"/>
              </a:spcAft>
            </a:pPr>
            <a:r>
              <a:rPr lang="en-US" sz="2600" dirty="0" smtClean="0">
                <a:latin typeface="Calibri"/>
                <a:ea typeface="Calibri"/>
                <a:cs typeface="Times New Roman"/>
              </a:rPr>
              <a:t>Identify </a:t>
            </a:r>
            <a:r>
              <a:rPr lang="en-US" sz="2600" dirty="0">
                <a:latin typeface="Calibri"/>
                <a:ea typeface="Calibri"/>
                <a:cs typeface="Times New Roman"/>
              </a:rPr>
              <a:t>obstacles – move them if permissible</a:t>
            </a:r>
          </a:p>
          <a:p>
            <a:pPr>
              <a:lnSpc>
                <a:spcPct val="120000"/>
              </a:lnSpc>
              <a:spcAft>
                <a:spcPts val="600"/>
              </a:spcAft>
            </a:pPr>
            <a:r>
              <a:rPr lang="en-US" sz="2600" dirty="0" smtClean="0">
                <a:latin typeface="Calibri"/>
                <a:ea typeface="Calibri"/>
                <a:cs typeface="Times New Roman"/>
              </a:rPr>
              <a:t>Be </a:t>
            </a:r>
            <a:r>
              <a:rPr lang="en-US" sz="2600" dirty="0">
                <a:latin typeface="Calibri"/>
                <a:ea typeface="Calibri"/>
                <a:cs typeface="Times New Roman"/>
              </a:rPr>
              <a:t>specific. Avoid “over there”.  Instead, </a:t>
            </a:r>
            <a:r>
              <a:rPr lang="en-US" sz="2600" dirty="0" smtClean="0">
                <a:latin typeface="Calibri"/>
                <a:ea typeface="Calibri"/>
                <a:cs typeface="Times New Roman"/>
              </a:rPr>
              <a:t>“</a:t>
            </a:r>
            <a:r>
              <a:rPr lang="en-US" sz="2600" dirty="0">
                <a:latin typeface="Calibri"/>
                <a:ea typeface="Calibri"/>
                <a:cs typeface="Times New Roman"/>
              </a:rPr>
              <a:t>20 </a:t>
            </a:r>
            <a:r>
              <a:rPr lang="en-US" sz="2600" dirty="0" smtClean="0">
                <a:latin typeface="Calibri"/>
                <a:ea typeface="Calibri"/>
                <a:cs typeface="Times New Roman"/>
              </a:rPr>
              <a:t>feet </a:t>
            </a:r>
            <a:r>
              <a:rPr lang="en-US" sz="2600" dirty="0">
                <a:latin typeface="Calibri"/>
                <a:ea typeface="Calibri"/>
                <a:cs typeface="Times New Roman"/>
              </a:rPr>
              <a:t>to your</a:t>
            </a:r>
            <a:r>
              <a:rPr lang="en-US" sz="2600" dirty="0" smtClean="0">
                <a:latin typeface="Calibri"/>
                <a:ea typeface="Calibri"/>
                <a:cs typeface="Times New Roman"/>
              </a:rPr>
              <a:t>…”</a:t>
            </a:r>
          </a:p>
          <a:p>
            <a:pPr>
              <a:lnSpc>
                <a:spcPct val="120000"/>
              </a:lnSpc>
              <a:spcAft>
                <a:spcPts val="600"/>
              </a:spcAft>
            </a:pPr>
            <a:r>
              <a:rPr lang="en-US" sz="2600" dirty="0">
                <a:latin typeface="Calibri"/>
                <a:ea typeface="Calibri"/>
                <a:cs typeface="Times New Roman"/>
              </a:rPr>
              <a:t>Offer to read written information and </a:t>
            </a:r>
            <a:r>
              <a:rPr lang="en-US" sz="2600" dirty="0" smtClean="0">
                <a:latin typeface="Calibri"/>
                <a:ea typeface="Calibri"/>
                <a:cs typeface="Times New Roman"/>
              </a:rPr>
              <a:t>signs</a:t>
            </a:r>
            <a:endParaRPr lang="en-US" sz="2600" dirty="0">
              <a:latin typeface="Calibri"/>
              <a:ea typeface="Calibri"/>
              <a:cs typeface="Times New Roman"/>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9602" y="2166963"/>
            <a:ext cx="2905247" cy="2481237"/>
          </a:xfrm>
          <a:prstGeom prst="rect">
            <a:avLst/>
          </a:prstGeom>
          <a:ln w="28575">
            <a:solidFill>
              <a:srgbClr val="632523"/>
            </a:solidFill>
          </a:ln>
          <a:scene3d>
            <a:camera prst="orthographicFront">
              <a:rot lat="0" lon="0" rev="180000"/>
            </a:camera>
            <a:lightRig rig="threePt" dir="t"/>
          </a:scene3d>
        </p:spPr>
      </p:pic>
    </p:spTree>
    <p:extLst>
      <p:ext uri="{BB962C8B-B14F-4D97-AF65-F5344CB8AC3E}">
        <p14:creationId xmlns:p14="http://schemas.microsoft.com/office/powerpoint/2010/main" val="80465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hidden"/>
                                      </p:to>
                                    </p:set>
                                  </p:childTnLst>
                                </p:cTn>
                              </p:par>
                              <p:par>
                                <p:cTn id="28" presetID="6"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680960" cy="1143000"/>
          </a:xfrm>
        </p:spPr>
        <p:txBody>
          <a:bodyPr/>
          <a:lstStyle/>
          <a:p>
            <a:r>
              <a:rPr lang="en-US" sz="3200" dirty="0" smtClean="0"/>
              <a:t>Supporting persons who have</a:t>
            </a:r>
            <a:br>
              <a:rPr lang="en-US" sz="3200" dirty="0" smtClean="0"/>
            </a:br>
            <a:r>
              <a:rPr lang="en-US" sz="3200" dirty="0" smtClean="0"/>
              <a:t> cognitive or developmental disability</a:t>
            </a:r>
            <a:endParaRPr lang="en-US" sz="3200" dirty="0"/>
          </a:p>
        </p:txBody>
      </p:sp>
      <p:sp>
        <p:nvSpPr>
          <p:cNvPr id="3" name="Content Placeholder 2"/>
          <p:cNvSpPr>
            <a:spLocks noGrp="1"/>
          </p:cNvSpPr>
          <p:nvPr>
            <p:ph idx="1"/>
          </p:nvPr>
        </p:nvSpPr>
        <p:spPr>
          <a:xfrm>
            <a:off x="91440" y="1554480"/>
            <a:ext cx="8214360" cy="5029200"/>
          </a:xfrm>
        </p:spPr>
        <p:txBody>
          <a:bodyPr>
            <a:normAutofit lnSpcReduction="10000"/>
          </a:bodyPr>
          <a:lstStyle/>
          <a:p>
            <a:pPr marL="0" marR="0">
              <a:lnSpc>
                <a:spcPct val="115000"/>
              </a:lnSpc>
              <a:spcBef>
                <a:spcPts val="0"/>
              </a:spcBef>
              <a:spcAft>
                <a:spcPts val="1200"/>
              </a:spcAft>
            </a:pPr>
            <a:r>
              <a:rPr lang="en-US" sz="2800" dirty="0">
                <a:latin typeface="Calibri"/>
                <a:ea typeface="Calibri"/>
                <a:cs typeface="Times New Roman"/>
              </a:rPr>
              <a:t>Keep it short, simple, and brief</a:t>
            </a:r>
          </a:p>
          <a:p>
            <a:pPr marL="0" marR="0">
              <a:lnSpc>
                <a:spcPct val="115000"/>
              </a:lnSpc>
              <a:spcBef>
                <a:spcPts val="0"/>
              </a:spcBef>
              <a:spcAft>
                <a:spcPts val="1200"/>
              </a:spcAft>
            </a:pPr>
            <a:r>
              <a:rPr lang="en-US" sz="2800" dirty="0">
                <a:latin typeface="Calibri"/>
                <a:ea typeface="Calibri"/>
                <a:cs typeface="Times New Roman"/>
              </a:rPr>
              <a:t>Condense into steps if </a:t>
            </a:r>
            <a:r>
              <a:rPr lang="en-US" sz="2800" dirty="0" smtClean="0">
                <a:latin typeface="Calibri"/>
                <a:ea typeface="Calibri"/>
                <a:cs typeface="Times New Roman"/>
              </a:rPr>
              <a:t>needed</a:t>
            </a:r>
          </a:p>
          <a:p>
            <a:pPr marL="0" lvl="0">
              <a:lnSpc>
                <a:spcPct val="115000"/>
              </a:lnSpc>
              <a:spcBef>
                <a:spcPts val="0"/>
              </a:spcBef>
              <a:spcAft>
                <a:spcPts val="1200"/>
              </a:spcAft>
              <a:buClr>
                <a:srgbClr val="C0504D">
                  <a:lumMod val="50000"/>
                </a:srgbClr>
              </a:buClr>
            </a:pPr>
            <a:r>
              <a:rPr lang="en-US" sz="2800" dirty="0">
                <a:solidFill>
                  <a:prstClr val="black"/>
                </a:solidFill>
                <a:latin typeface="Calibri"/>
                <a:ea typeface="Calibri"/>
                <a:cs typeface="Times New Roman"/>
              </a:rPr>
              <a:t>Use pictures or objects to illustrate </a:t>
            </a:r>
          </a:p>
          <a:p>
            <a:pPr marL="0" marR="0">
              <a:lnSpc>
                <a:spcPct val="115000"/>
              </a:lnSpc>
              <a:spcBef>
                <a:spcPts val="0"/>
              </a:spcBef>
              <a:spcAft>
                <a:spcPts val="1200"/>
              </a:spcAft>
            </a:pPr>
            <a:r>
              <a:rPr lang="en-US" sz="2800" dirty="0" smtClean="0">
                <a:latin typeface="Calibri"/>
                <a:ea typeface="Calibri"/>
                <a:cs typeface="Times New Roman"/>
              </a:rPr>
              <a:t>Present </a:t>
            </a:r>
            <a:r>
              <a:rPr lang="en-US" sz="2800" dirty="0">
                <a:latin typeface="Calibri"/>
                <a:ea typeface="Calibri"/>
                <a:cs typeface="Times New Roman"/>
              </a:rPr>
              <a:t>at slow pace</a:t>
            </a:r>
          </a:p>
          <a:p>
            <a:pPr marL="0" marR="0">
              <a:lnSpc>
                <a:spcPct val="115000"/>
              </a:lnSpc>
              <a:spcBef>
                <a:spcPts val="0"/>
              </a:spcBef>
              <a:spcAft>
                <a:spcPts val="1200"/>
              </a:spcAft>
            </a:pPr>
            <a:r>
              <a:rPr lang="en-US" sz="2800" dirty="0">
                <a:latin typeface="Calibri"/>
                <a:ea typeface="Calibri"/>
                <a:cs typeface="Times New Roman"/>
              </a:rPr>
              <a:t>Repeat to confirm understanding </a:t>
            </a:r>
          </a:p>
          <a:p>
            <a:pPr marL="0" marR="0">
              <a:lnSpc>
                <a:spcPct val="115000"/>
              </a:lnSpc>
              <a:spcBef>
                <a:spcPts val="0"/>
              </a:spcBef>
              <a:spcAft>
                <a:spcPts val="1200"/>
              </a:spcAft>
            </a:pPr>
            <a:r>
              <a:rPr lang="en-US" sz="2800" dirty="0">
                <a:latin typeface="Calibri"/>
                <a:ea typeface="Calibri"/>
                <a:cs typeface="Times New Roman"/>
              </a:rPr>
              <a:t>Be patient – let them finish speaking</a:t>
            </a:r>
          </a:p>
          <a:p>
            <a:pPr marL="0" marR="0">
              <a:lnSpc>
                <a:spcPct val="115000"/>
              </a:lnSpc>
              <a:spcBef>
                <a:spcPts val="0"/>
              </a:spcBef>
              <a:spcAft>
                <a:spcPts val="1200"/>
              </a:spcAft>
            </a:pPr>
            <a:r>
              <a:rPr lang="en-US" sz="2800" dirty="0" smtClean="0">
                <a:latin typeface="Calibri"/>
                <a:ea typeface="Calibri"/>
                <a:cs typeface="Times New Roman"/>
              </a:rPr>
              <a:t>Calm </a:t>
            </a:r>
            <a:r>
              <a:rPr lang="en-US" sz="2800" dirty="0">
                <a:latin typeface="Calibri"/>
                <a:ea typeface="Calibri"/>
                <a:cs typeface="Times New Roman"/>
              </a:rPr>
              <a:t>anxiety and fear – offer a tour or quiet </a:t>
            </a:r>
            <a:r>
              <a:rPr lang="en-US" sz="2800" dirty="0" smtClean="0">
                <a:latin typeface="Calibri"/>
                <a:ea typeface="Calibri"/>
                <a:cs typeface="Times New Roman"/>
              </a:rPr>
              <a:t>area</a:t>
            </a:r>
          </a:p>
          <a:p>
            <a:pPr marL="0" marR="0">
              <a:lnSpc>
                <a:spcPct val="115000"/>
              </a:lnSpc>
              <a:spcBef>
                <a:spcPts val="0"/>
              </a:spcBef>
              <a:spcAft>
                <a:spcPts val="1200"/>
              </a:spcAft>
            </a:pPr>
            <a:r>
              <a:rPr lang="en-US" sz="2800" dirty="0" smtClean="0">
                <a:latin typeface="Calibri"/>
                <a:ea typeface="Calibri"/>
                <a:cs typeface="Times New Roman"/>
              </a:rPr>
              <a:t>Update</a:t>
            </a:r>
            <a:r>
              <a:rPr lang="en-US" sz="2800" dirty="0">
                <a:latin typeface="Calibri"/>
                <a:ea typeface="Calibri"/>
                <a:cs typeface="Times New Roman"/>
              </a:rPr>
              <a:t>, reassure, </a:t>
            </a:r>
            <a:r>
              <a:rPr lang="en-US" sz="2800" dirty="0" smtClean="0">
                <a:latin typeface="Calibri"/>
                <a:ea typeface="Calibri"/>
                <a:cs typeface="Times New Roman"/>
              </a:rPr>
              <a:t>encourage</a:t>
            </a:r>
            <a:endParaRPr lang="en-US" sz="2800" dirty="0">
              <a:latin typeface="Calibri"/>
              <a:ea typeface="Calibri"/>
              <a:cs typeface="Times New Roma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057400"/>
            <a:ext cx="3165485" cy="2194560"/>
          </a:xfrm>
          <a:prstGeom prst="rect">
            <a:avLst/>
          </a:prstGeom>
          <a:ln w="28575">
            <a:solidFill>
              <a:srgbClr val="632523"/>
            </a:solidFill>
          </a:ln>
          <a:scene3d>
            <a:camera prst="orthographicFront">
              <a:rot lat="0" lon="0" rev="300000"/>
            </a:camera>
            <a:lightRig rig="threePt" dir="t"/>
          </a:scene3d>
        </p:spPr>
      </p:pic>
    </p:spTree>
    <p:extLst>
      <p:ext uri="{BB962C8B-B14F-4D97-AF65-F5344CB8AC3E}">
        <p14:creationId xmlns:p14="http://schemas.microsoft.com/office/powerpoint/2010/main" val="42145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81200"/>
            <a:ext cx="3048000" cy="304800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0" y="1981200"/>
            <a:ext cx="4392612" cy="4392612"/>
          </a:xfrm>
        </p:spPr>
      </p:pic>
    </p:spTree>
    <p:extLst>
      <p:ext uri="{BB962C8B-B14F-4D97-AF65-F5344CB8AC3E}">
        <p14:creationId xmlns:p14="http://schemas.microsoft.com/office/powerpoint/2010/main" val="1544717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Handouts</a:t>
            </a:r>
            <a:endParaRPr lang="en-US" dirty="0"/>
          </a:p>
        </p:txBody>
      </p:sp>
      <p:sp>
        <p:nvSpPr>
          <p:cNvPr id="3" name="Content Placeholder 2"/>
          <p:cNvSpPr>
            <a:spLocks noGrp="1"/>
          </p:cNvSpPr>
          <p:nvPr>
            <p:ph idx="1"/>
          </p:nvPr>
        </p:nvSpPr>
        <p:spPr/>
        <p:txBody>
          <a:bodyPr/>
          <a:lstStyle/>
          <a:p>
            <a:pPr>
              <a:spcAft>
                <a:spcPts val="1800"/>
              </a:spcAft>
            </a:pPr>
            <a:r>
              <a:rPr lang="en-US" sz="2400" dirty="0" smtClean="0"/>
              <a:t>Acronym List</a:t>
            </a:r>
          </a:p>
          <a:p>
            <a:pPr>
              <a:spcAft>
                <a:spcPts val="1800"/>
              </a:spcAft>
            </a:pPr>
            <a:r>
              <a:rPr lang="en-US" sz="2400" dirty="0" smtClean="0"/>
              <a:t>Disability Etiquette Handbook</a:t>
            </a:r>
          </a:p>
          <a:p>
            <a:pPr>
              <a:spcAft>
                <a:spcPts val="1800"/>
              </a:spcAft>
            </a:pPr>
            <a:r>
              <a:rPr lang="en-US" sz="2400" dirty="0" smtClean="0"/>
              <a:t>Tips for Effectively Communicating with the Whole Community</a:t>
            </a:r>
          </a:p>
          <a:p>
            <a:pPr>
              <a:spcAft>
                <a:spcPts val="1800"/>
              </a:spcAft>
            </a:pPr>
            <a:r>
              <a:rPr lang="en-US" sz="2400" dirty="0" smtClean="0"/>
              <a:t>Accessible Public Events/Meetings Checklist</a:t>
            </a:r>
          </a:p>
          <a:p>
            <a:endParaRPr lang="en-US" dirty="0"/>
          </a:p>
        </p:txBody>
      </p:sp>
    </p:spTree>
    <p:extLst>
      <p:ext uri="{BB962C8B-B14F-4D97-AF65-F5344CB8AC3E}">
        <p14:creationId xmlns:p14="http://schemas.microsoft.com/office/powerpoint/2010/main" val="197584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NYC Shelter Worker Training</a:t>
            </a:r>
            <a:endParaRPr lang="en-US" dirty="0"/>
          </a:p>
        </p:txBody>
      </p:sp>
      <p:sp>
        <p:nvSpPr>
          <p:cNvPr id="3" name="Content Placeholder 2"/>
          <p:cNvSpPr>
            <a:spLocks noGrp="1"/>
          </p:cNvSpPr>
          <p:nvPr>
            <p:ph idx="1"/>
          </p:nvPr>
        </p:nvSpPr>
        <p:spPr/>
        <p:txBody>
          <a:bodyPr/>
          <a:lstStyle/>
          <a:p>
            <a:r>
              <a:rPr lang="en-US" dirty="0" smtClean="0">
                <a:hlinkClick r:id="rId2"/>
              </a:rPr>
              <a:t>NYC Shelter Worker Training</a:t>
            </a:r>
            <a:endParaRPr lang="en-US" dirty="0" smtClean="0"/>
          </a:p>
          <a:p>
            <a:endParaRPr lang="en-US" dirty="0"/>
          </a:p>
        </p:txBody>
      </p:sp>
    </p:spTree>
    <p:extLst>
      <p:ext uri="{BB962C8B-B14F-4D97-AF65-F5344CB8AC3E}">
        <p14:creationId xmlns:p14="http://schemas.microsoft.com/office/powerpoint/2010/main" val="2682234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It’s the Right Thing To Do,</a:t>
            </a:r>
            <a:br>
              <a:rPr lang="en-US" sz="3600" dirty="0" smtClean="0"/>
            </a:br>
            <a:r>
              <a:rPr lang="en-US" sz="3600" dirty="0" smtClean="0"/>
              <a:t>and it’s a Legal Mandate</a:t>
            </a:r>
            <a:endParaRPr lang="en-US" sz="3600" dirty="0"/>
          </a:p>
        </p:txBody>
      </p:sp>
      <p:sp>
        <p:nvSpPr>
          <p:cNvPr id="3" name="Content Placeholder 2"/>
          <p:cNvSpPr>
            <a:spLocks noGrp="1"/>
          </p:cNvSpPr>
          <p:nvPr>
            <p:ph idx="1"/>
          </p:nvPr>
        </p:nvSpPr>
        <p:spPr/>
        <p:txBody>
          <a:bodyPr>
            <a:normAutofit fontScale="92500" lnSpcReduction="10000"/>
          </a:bodyPr>
          <a:lstStyle/>
          <a:p>
            <a:pPr>
              <a:lnSpc>
                <a:spcPct val="110000"/>
              </a:lnSpc>
              <a:spcBef>
                <a:spcPts val="0"/>
              </a:spcBef>
              <a:spcAft>
                <a:spcPts val="1000"/>
              </a:spcAft>
            </a:pPr>
            <a:r>
              <a:rPr lang="en-US" sz="3000" dirty="0" smtClean="0">
                <a:latin typeface="Calibri" panose="020F0502020204030204" pitchFamily="34" charset="0"/>
                <a:cs typeface="Calibri" panose="020F0502020204030204" pitchFamily="34" charset="0"/>
              </a:rPr>
              <a:t>It’s the right thing to do… </a:t>
            </a:r>
          </a:p>
          <a:p>
            <a:pPr>
              <a:lnSpc>
                <a:spcPct val="110000"/>
              </a:lnSpc>
              <a:spcBef>
                <a:spcPts val="0"/>
              </a:spcBef>
              <a:spcAft>
                <a:spcPts val="1000"/>
              </a:spcAft>
            </a:pPr>
            <a:r>
              <a:rPr lang="en-US" sz="3000" dirty="0" smtClean="0">
                <a:latin typeface="Calibri" panose="020F0502020204030204" pitchFamily="34" charset="0"/>
                <a:cs typeface="Calibri" panose="020F0502020204030204" pitchFamily="34" charset="0"/>
              </a:rPr>
              <a:t>It’s also required law</a:t>
            </a:r>
          </a:p>
          <a:p>
            <a:pPr>
              <a:lnSpc>
                <a:spcPct val="110000"/>
              </a:lnSpc>
              <a:spcBef>
                <a:spcPts val="0"/>
              </a:spcBef>
              <a:spcAft>
                <a:spcPts val="1000"/>
              </a:spcAft>
            </a:pPr>
            <a:r>
              <a:rPr lang="en-US" sz="3000" dirty="0" smtClean="0">
                <a:latin typeface="Calibri" panose="020F0502020204030204" pitchFamily="34" charset="0"/>
                <a:cs typeface="Calibri" panose="020F0502020204030204" pitchFamily="34" charset="0"/>
              </a:rPr>
              <a:t>Americans with Disabilities Act (ADA)</a:t>
            </a:r>
          </a:p>
          <a:p>
            <a:pPr lvl="1">
              <a:lnSpc>
                <a:spcPct val="110000"/>
              </a:lnSpc>
              <a:spcBef>
                <a:spcPts val="0"/>
              </a:spcBef>
              <a:spcAft>
                <a:spcPts val="1000"/>
              </a:spcAft>
            </a:pPr>
            <a:r>
              <a:rPr lang="en-US" sz="2800" dirty="0" smtClean="0">
                <a:latin typeface="Calibri" panose="020F0502020204030204" pitchFamily="34" charset="0"/>
                <a:cs typeface="Calibri" panose="020F0502020204030204" pitchFamily="34" charset="0"/>
              </a:rPr>
              <a:t>Prohibits discrimination on basis of disability</a:t>
            </a:r>
          </a:p>
          <a:p>
            <a:pPr lvl="1">
              <a:lnSpc>
                <a:spcPct val="110000"/>
              </a:lnSpc>
              <a:spcBef>
                <a:spcPts val="0"/>
              </a:spcBef>
              <a:spcAft>
                <a:spcPts val="1000"/>
              </a:spcAft>
            </a:pPr>
            <a:r>
              <a:rPr lang="en-US" sz="2800" dirty="0" smtClean="0">
                <a:latin typeface="Calibri" panose="020F0502020204030204" pitchFamily="34" charset="0"/>
                <a:cs typeface="Calibri" panose="020F0502020204030204" pitchFamily="34" charset="0"/>
              </a:rPr>
              <a:t>Services provided in the most integrated setting</a:t>
            </a:r>
          </a:p>
          <a:p>
            <a:pPr lvl="1">
              <a:spcBef>
                <a:spcPts val="0"/>
              </a:spcBef>
              <a:spcAft>
                <a:spcPts val="1000"/>
              </a:spcAft>
            </a:pPr>
            <a:r>
              <a:rPr lang="en-US" sz="2800" dirty="0">
                <a:latin typeface="Calibri" panose="020F0502020204030204" pitchFamily="34" charset="0"/>
                <a:cs typeface="Calibri" panose="020F0502020204030204" pitchFamily="34" charset="0"/>
              </a:rPr>
              <a:t>Must include reasonable </a:t>
            </a:r>
            <a:r>
              <a:rPr lang="en-US" sz="2800" dirty="0" smtClean="0">
                <a:latin typeface="Calibri" panose="020F0502020204030204" pitchFamily="34" charset="0"/>
                <a:cs typeface="Calibri" panose="020F0502020204030204" pitchFamily="34" charset="0"/>
              </a:rPr>
              <a:t>accommodation</a:t>
            </a:r>
          </a:p>
          <a:p>
            <a:pPr>
              <a:spcBef>
                <a:spcPts val="0"/>
              </a:spcBef>
              <a:spcAft>
                <a:spcPts val="1000"/>
              </a:spcAft>
            </a:pPr>
            <a:r>
              <a:rPr lang="en-US" sz="3000" dirty="0" smtClean="0">
                <a:latin typeface="Calibri" panose="020F0502020204030204" pitchFamily="34" charset="0"/>
                <a:cs typeface="Calibri" panose="020F0502020204030204" pitchFamily="34" charset="0"/>
              </a:rPr>
              <a:t>Post-Katrina Emergency Management Reform Act</a:t>
            </a:r>
          </a:p>
          <a:p>
            <a:pPr>
              <a:lnSpc>
                <a:spcPct val="110000"/>
              </a:lnSpc>
              <a:spcBef>
                <a:spcPts val="0"/>
              </a:spcBef>
              <a:spcAft>
                <a:spcPts val="1000"/>
              </a:spcAft>
            </a:pPr>
            <a:r>
              <a:rPr lang="en-US" sz="3000" dirty="0" smtClean="0">
                <a:latin typeface="Calibri" panose="020F0502020204030204" pitchFamily="34" charset="0"/>
                <a:cs typeface="Calibri" panose="020F0502020204030204" pitchFamily="34" charset="0"/>
              </a:rPr>
              <a:t>California Emergency Services Act</a:t>
            </a:r>
          </a:p>
          <a:p>
            <a:pPr>
              <a:lnSpc>
                <a:spcPct val="110000"/>
              </a:lnSpc>
              <a:spcBef>
                <a:spcPts val="0"/>
              </a:spcBef>
              <a:spcAft>
                <a:spcPts val="1000"/>
              </a:spcAft>
            </a:pPr>
            <a:r>
              <a:rPr lang="en-US" sz="3000" dirty="0" smtClean="0">
                <a:latin typeface="Calibri" panose="020F0502020204030204" pitchFamily="34" charset="0"/>
                <a:cs typeface="Calibri" panose="020F0502020204030204" pitchFamily="34" charset="0"/>
              </a:rPr>
              <a:t>Several other federal and state laws</a:t>
            </a:r>
          </a:p>
        </p:txBody>
      </p:sp>
    </p:spTree>
    <p:extLst>
      <p:ext uri="{BB962C8B-B14F-4D97-AF65-F5344CB8AC3E}">
        <p14:creationId xmlns:p14="http://schemas.microsoft.com/office/powerpoint/2010/main" val="629605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Whole Community Approach to Emergency Management</a:t>
            </a:r>
            <a:endParaRPr lang="en-US" sz="3600" dirty="0"/>
          </a:p>
        </p:txBody>
      </p:sp>
      <p:sp>
        <p:nvSpPr>
          <p:cNvPr id="3" name="Content Placeholder 2"/>
          <p:cNvSpPr>
            <a:spLocks noGrp="1"/>
          </p:cNvSpPr>
          <p:nvPr>
            <p:ph idx="1"/>
          </p:nvPr>
        </p:nvSpPr>
        <p:spPr/>
        <p:txBody>
          <a:bodyPr>
            <a:noAutofit/>
          </a:bodyPr>
          <a:lstStyle/>
          <a:p>
            <a:pPr marL="0" indent="0">
              <a:lnSpc>
                <a:spcPct val="115000"/>
              </a:lnSpc>
              <a:spcAft>
                <a:spcPts val="1800"/>
              </a:spcAft>
              <a:buNone/>
            </a:pPr>
            <a:r>
              <a:rPr lang="en-US" sz="2800" dirty="0" smtClean="0">
                <a:latin typeface="Calibri" panose="020F0502020204030204" pitchFamily="34" charset="0"/>
                <a:cs typeface="Calibri" panose="020F0502020204030204" pitchFamily="34" charset="0"/>
              </a:rPr>
              <a:t>Historically, segregated approach… </a:t>
            </a:r>
          </a:p>
          <a:p>
            <a:pPr>
              <a:lnSpc>
                <a:spcPct val="115000"/>
              </a:lnSpc>
              <a:spcAft>
                <a:spcPts val="1800"/>
              </a:spcAft>
            </a:pPr>
            <a:r>
              <a:rPr lang="en-US" sz="2800" dirty="0" smtClean="0">
                <a:latin typeface="Calibri"/>
                <a:ea typeface="Calibri"/>
                <a:cs typeface="Times New Roman"/>
              </a:rPr>
              <a:t>Not so long ago, “special needs” or “medical needs” </a:t>
            </a:r>
          </a:p>
          <a:p>
            <a:pPr>
              <a:lnSpc>
                <a:spcPct val="115000"/>
              </a:lnSpc>
              <a:spcAft>
                <a:spcPts val="1800"/>
              </a:spcAft>
            </a:pPr>
            <a:r>
              <a:rPr lang="en-US" sz="2800" dirty="0" smtClean="0">
                <a:latin typeface="Calibri" panose="020F0502020204030204" pitchFamily="34" charset="0"/>
                <a:cs typeface="Calibri" panose="020F0502020204030204" pitchFamily="34" charset="0"/>
              </a:rPr>
              <a:t>In 2012, changed to the “Whole Community Approach”</a:t>
            </a:r>
          </a:p>
          <a:p>
            <a:pPr>
              <a:lnSpc>
                <a:spcPct val="115000"/>
              </a:lnSpc>
              <a:spcAft>
                <a:spcPts val="1800"/>
              </a:spcAft>
            </a:pPr>
            <a:r>
              <a:rPr lang="en-US" sz="2800" dirty="0" smtClean="0">
                <a:latin typeface="Calibri" panose="020F0502020204030204" pitchFamily="34" charset="0"/>
                <a:cs typeface="Calibri" panose="020F0502020204030204" pitchFamily="34" charset="0"/>
              </a:rPr>
              <a:t>Not only a change in terminology, but also perspective</a:t>
            </a:r>
          </a:p>
          <a:p>
            <a:pPr>
              <a:lnSpc>
                <a:spcPct val="115000"/>
              </a:lnSpc>
              <a:spcAft>
                <a:spcPts val="1800"/>
              </a:spcAft>
            </a:pPr>
            <a:r>
              <a:rPr lang="en-US" sz="2800" dirty="0">
                <a:latin typeface="Calibri" panose="020F0502020204030204" pitchFamily="34" charset="0"/>
                <a:cs typeface="Calibri" panose="020F0502020204030204" pitchFamily="34" charset="0"/>
              </a:rPr>
              <a:t>Focus </a:t>
            </a:r>
            <a:r>
              <a:rPr lang="en-US" sz="2800" dirty="0" smtClean="0">
                <a:latin typeface="Calibri" panose="020F0502020204030204" pitchFamily="34" charset="0"/>
                <a:cs typeface="Calibri" panose="020F0502020204030204" pitchFamily="34" charset="0"/>
              </a:rPr>
              <a:t>from diagnosis </a:t>
            </a:r>
            <a:r>
              <a:rPr lang="en-US" sz="2800" dirty="0">
                <a:latin typeface="Calibri" panose="020F0502020204030204" pitchFamily="34" charset="0"/>
                <a:cs typeface="Calibri" panose="020F0502020204030204" pitchFamily="34" charset="0"/>
              </a:rPr>
              <a:t>or demographic </a:t>
            </a:r>
            <a:r>
              <a:rPr lang="en-US" sz="2800" dirty="0" smtClean="0">
                <a:latin typeface="Calibri" panose="020F0502020204030204" pitchFamily="34" charset="0"/>
                <a:cs typeface="Calibri" panose="020F0502020204030204" pitchFamily="34" charset="0"/>
              </a:rPr>
              <a:t>to life functions</a:t>
            </a:r>
          </a:p>
        </p:txBody>
      </p:sp>
    </p:spTree>
    <p:extLst>
      <p:ext uri="{BB962C8B-B14F-4D97-AF65-F5344CB8AC3E}">
        <p14:creationId xmlns:p14="http://schemas.microsoft.com/office/powerpoint/2010/main" val="501738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Whole Community </a:t>
            </a:r>
            <a:br>
              <a:rPr lang="en-US" sz="3600" dirty="0" smtClean="0"/>
            </a:br>
            <a:r>
              <a:rPr lang="en-US" sz="3600" dirty="0" smtClean="0"/>
              <a:t>Core Themes</a:t>
            </a:r>
            <a:endParaRPr lang="en-US" sz="3600" dirty="0"/>
          </a:p>
        </p:txBody>
      </p:sp>
      <p:sp>
        <p:nvSpPr>
          <p:cNvPr id="3" name="Content Placeholder 2"/>
          <p:cNvSpPr>
            <a:spLocks noGrp="1"/>
          </p:cNvSpPr>
          <p:nvPr>
            <p:ph idx="1"/>
          </p:nvPr>
        </p:nvSpPr>
        <p:spPr/>
        <p:txBody>
          <a:bodyPr/>
          <a:lstStyle/>
          <a:p>
            <a:pPr>
              <a:spcAft>
                <a:spcPts val="1800"/>
              </a:spcAft>
            </a:pPr>
            <a:r>
              <a:rPr lang="en-US" sz="2600" dirty="0" smtClean="0"/>
              <a:t>Understand the complexity of the whole community</a:t>
            </a:r>
          </a:p>
          <a:p>
            <a:pPr>
              <a:spcAft>
                <a:spcPts val="1800"/>
              </a:spcAft>
            </a:pPr>
            <a:r>
              <a:rPr lang="en-US" sz="2600" dirty="0" smtClean="0"/>
              <a:t>Recognize community capabilities and needs</a:t>
            </a:r>
          </a:p>
          <a:p>
            <a:pPr>
              <a:spcAft>
                <a:spcPts val="1800"/>
              </a:spcAft>
            </a:pPr>
            <a:r>
              <a:rPr lang="en-US" sz="2600" dirty="0" smtClean="0"/>
              <a:t>Foster relationships with community leaders</a:t>
            </a:r>
          </a:p>
          <a:p>
            <a:pPr>
              <a:spcAft>
                <a:spcPts val="1800"/>
              </a:spcAft>
            </a:pPr>
            <a:r>
              <a:rPr lang="en-US" sz="2600" dirty="0" smtClean="0"/>
              <a:t>Build and maintain partnerships/relationships</a:t>
            </a:r>
          </a:p>
          <a:p>
            <a:pPr>
              <a:spcAft>
                <a:spcPts val="1800"/>
              </a:spcAft>
            </a:pPr>
            <a:r>
              <a:rPr lang="en-US" sz="2600" dirty="0" smtClean="0"/>
              <a:t>Empower local action</a:t>
            </a:r>
          </a:p>
          <a:p>
            <a:pPr>
              <a:spcAft>
                <a:spcPts val="1800"/>
              </a:spcAft>
            </a:pPr>
            <a:r>
              <a:rPr lang="en-US" sz="2600" dirty="0" smtClean="0"/>
              <a:t>Leverage and strengthen infrastructure, networks &amp; assets</a:t>
            </a:r>
          </a:p>
          <a:p>
            <a:endParaRPr lang="en-US" sz="2600" dirty="0"/>
          </a:p>
        </p:txBody>
      </p:sp>
    </p:spTree>
    <p:extLst>
      <p:ext uri="{BB962C8B-B14F-4D97-AF65-F5344CB8AC3E}">
        <p14:creationId xmlns:p14="http://schemas.microsoft.com/office/powerpoint/2010/main" val="1986387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dirty="0" smtClean="0"/>
              <a:t>Definition of Access and </a:t>
            </a:r>
            <a:br>
              <a:rPr lang="en-US" sz="3700" dirty="0" smtClean="0"/>
            </a:br>
            <a:r>
              <a:rPr lang="en-US" sz="3700" dirty="0" smtClean="0"/>
              <a:t>Functional Needs (AFN)</a:t>
            </a:r>
            <a:endParaRPr lang="en-US" sz="3700" dirty="0"/>
          </a:p>
        </p:txBody>
      </p:sp>
      <p:sp>
        <p:nvSpPr>
          <p:cNvPr id="3" name="Content Placeholder 2"/>
          <p:cNvSpPr>
            <a:spLocks noGrp="1"/>
          </p:cNvSpPr>
          <p:nvPr>
            <p:ph idx="1"/>
          </p:nvPr>
        </p:nvSpPr>
        <p:spPr>
          <a:xfrm>
            <a:off x="0" y="1578430"/>
            <a:ext cx="8686800" cy="5029200"/>
          </a:xfrm>
          <a:ln>
            <a:noFill/>
          </a:ln>
        </p:spPr>
        <p:txBody>
          <a:bodyPr>
            <a:normAutofit/>
          </a:bodyPr>
          <a:lstStyle/>
          <a:p>
            <a:pPr>
              <a:spcAft>
                <a:spcPts val="1200"/>
              </a:spcAft>
            </a:pPr>
            <a:endParaRPr lang="en-US" sz="2400"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737" y="3657600"/>
            <a:ext cx="3814046" cy="2306919"/>
          </a:xfrm>
          <a:prstGeom prst="rect">
            <a:avLst/>
          </a:prstGeom>
          <a:ln w="25400">
            <a:solidFill>
              <a:schemeClr val="accent6">
                <a:lumMod val="50000"/>
              </a:schemeClr>
            </a:solidFill>
          </a:ln>
          <a:scene3d>
            <a:camera prst="orthographicFront">
              <a:rot lat="0" lon="0" rev="180000"/>
            </a:camera>
            <a:lightRig rig="threePt" dir="t"/>
          </a:scene3d>
        </p:spPr>
      </p:pic>
      <p:sp>
        <p:nvSpPr>
          <p:cNvPr id="5" name="Content Placeholder 2"/>
          <p:cNvSpPr txBox="1">
            <a:spLocks/>
          </p:cNvSpPr>
          <p:nvPr/>
        </p:nvSpPr>
        <p:spPr>
          <a:xfrm>
            <a:off x="228600" y="1600201"/>
            <a:ext cx="8686800" cy="5029200"/>
          </a:xfrm>
          <a:prstGeom prst="rect">
            <a:avLst/>
          </a:prstGeom>
        </p:spPr>
        <p:txBody>
          <a:bodyPr vert="horz" lIns="91440" tIns="45720" rIns="91440" bIns="45720" rtlCol="0">
            <a:noAutofit/>
          </a:bodyPr>
          <a:lstStyle>
            <a:lvl1pPr marL="274320" indent="-274320" algn="l" defTabSz="914400" rtl="0" eaLnBrk="1" latinLnBrk="0" hangingPunct="1">
              <a:lnSpc>
                <a:spcPct val="110000"/>
              </a:lnSpc>
              <a:spcBef>
                <a:spcPts val="600"/>
              </a:spcBef>
              <a:spcAft>
                <a:spcPts val="800"/>
              </a:spcAft>
              <a:buClr>
                <a:schemeClr val="accent2">
                  <a:lumMod val="50000"/>
                </a:schemeClr>
              </a:buClr>
              <a:buSzPct val="70000"/>
              <a:buFont typeface="Wingdings" panose="05000000000000000000" pitchFamily="2" charset="2"/>
              <a:buChar char=""/>
              <a:tabLst>
                <a:tab pos="274320" algn="l"/>
              </a:tabLst>
              <a:defRPr sz="2500" b="1" kern="1200" baseline="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0"/>
              </a:spcAft>
              <a:buFont typeface="Wingdings 2" panose="05020102010507070707" pitchFamily="18" charset="2"/>
              <a:buChar char=""/>
              <a:defRPr sz="2100" b="1" kern="1200" baseline="0">
                <a:solidFill>
                  <a:srgbClr val="2B3616"/>
                </a:solidFill>
                <a:latin typeface="+mn-lt"/>
                <a:ea typeface="+mn-ea"/>
                <a:cs typeface="+mn-cs"/>
              </a:defRPr>
            </a:lvl2pPr>
            <a:lvl3pPr marL="1143000" indent="-228600" algn="l" defTabSz="914400" rtl="0" eaLnBrk="1" latinLnBrk="0" hangingPunct="1">
              <a:lnSpc>
                <a:spcPct val="110000"/>
              </a:lnSpc>
              <a:spcBef>
                <a:spcPts val="600"/>
              </a:spcBef>
              <a:spcAft>
                <a:spcPts val="0"/>
              </a:spcAft>
              <a:buFont typeface="Arial" panose="020B0604020202020204" pitchFamily="34" charset="0"/>
              <a:buChar char="•"/>
              <a:defRPr sz="1800" b="1"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latin typeface="Calibri" panose="020F0502020204030204" pitchFamily="34" charset="0"/>
                <a:cs typeface="Calibri" panose="020F0502020204030204" pitchFamily="34" charset="0"/>
              </a:rPr>
              <a:t>CMIST* - focus on functional </a:t>
            </a:r>
            <a:r>
              <a:rPr lang="en-US" sz="2400" dirty="0" smtClean="0">
                <a:latin typeface="Calibri" panose="020F0502020204030204" pitchFamily="34" charset="0"/>
                <a:cs typeface="Calibri" panose="020F0502020204030204" pitchFamily="34" charset="0"/>
              </a:rPr>
              <a:t>needs; not diagnosis </a:t>
            </a:r>
            <a:r>
              <a:rPr lang="en-US" sz="2400" dirty="0">
                <a:latin typeface="Calibri" panose="020F0502020204030204" pitchFamily="34" charset="0"/>
                <a:cs typeface="Calibri" panose="020F0502020204030204" pitchFamily="34" charset="0"/>
              </a:rPr>
              <a:t>or demographic</a:t>
            </a:r>
            <a:endParaRPr lang="en-US" sz="2400" dirty="0" smtClean="0">
              <a:solidFill>
                <a:schemeClr val="tx1">
                  <a:lumMod val="75000"/>
                </a:schemeClr>
              </a:solidFill>
              <a:latin typeface="Calibri" panose="020F0502020204030204" pitchFamily="34" charset="0"/>
              <a:cs typeface="Calibri" panose="020F0502020204030204" pitchFamily="34" charset="0"/>
            </a:endParaRPr>
          </a:p>
          <a:p>
            <a:pPr marL="0" indent="0">
              <a:buFont typeface="Wingdings" panose="05000000000000000000" pitchFamily="2" charset="2"/>
              <a:buNone/>
            </a:pPr>
            <a:endParaRPr lang="en-US" sz="2000" dirty="0" smtClean="0">
              <a:solidFill>
                <a:schemeClr val="tx1">
                  <a:lumMod val="75000"/>
                </a:schemeClr>
              </a:solidFill>
              <a:latin typeface="Calibri" panose="020F0502020204030204" pitchFamily="34" charset="0"/>
              <a:cs typeface="Calibri" panose="020F0502020204030204" pitchFamily="34" charset="0"/>
            </a:endParaRPr>
          </a:p>
          <a:p>
            <a:pPr marL="0" indent="0">
              <a:buFont typeface="Wingdings" panose="05000000000000000000" pitchFamily="2" charset="2"/>
              <a:buNone/>
            </a:pPr>
            <a:endParaRPr lang="en-US" sz="2400" dirty="0" smtClean="0">
              <a:solidFill>
                <a:schemeClr val="tx1">
                  <a:lumMod val="75000"/>
                </a:schemeClr>
              </a:solidFill>
              <a:latin typeface="Calibri" panose="020F0502020204030204" pitchFamily="34" charset="0"/>
              <a:cs typeface="Calibri" panose="020F0502020204030204" pitchFamily="34" charset="0"/>
            </a:endParaRPr>
          </a:p>
          <a:p>
            <a:pPr marL="0" indent="0">
              <a:buFont typeface="Wingdings" panose="05000000000000000000" pitchFamily="2" charset="2"/>
              <a:buNone/>
            </a:pPr>
            <a:endParaRPr lang="en-US" sz="2400" dirty="0" smtClean="0">
              <a:solidFill>
                <a:schemeClr val="tx1">
                  <a:lumMod val="75000"/>
                </a:schemeClr>
              </a:solidFill>
              <a:latin typeface="Calibri" panose="020F0502020204030204" pitchFamily="34" charset="0"/>
              <a:cs typeface="Calibri" panose="020F0502020204030204" pitchFamily="34" charset="0"/>
            </a:endParaRPr>
          </a:p>
          <a:p>
            <a:pPr marL="0" indent="0">
              <a:buFont typeface="Wingdings" panose="05000000000000000000" pitchFamily="2" charset="2"/>
              <a:buNone/>
            </a:pPr>
            <a:endParaRPr lang="en-US" sz="2400" dirty="0" smtClean="0">
              <a:solidFill>
                <a:schemeClr val="tx1">
                  <a:lumMod val="75000"/>
                </a:schemeClr>
              </a:solidFill>
              <a:latin typeface="Calibri" panose="020F0502020204030204" pitchFamily="34" charset="0"/>
              <a:cs typeface="Calibri" panose="020F0502020204030204" pitchFamily="34" charset="0"/>
            </a:endParaRPr>
          </a:p>
          <a:p>
            <a:pPr marL="0" indent="0">
              <a:buFont typeface="Wingdings" panose="05000000000000000000" pitchFamily="2" charset="2"/>
              <a:buNone/>
            </a:pPr>
            <a:endParaRPr lang="en-US" sz="2400" dirty="0" smtClean="0">
              <a:solidFill>
                <a:schemeClr val="tx1">
                  <a:lumMod val="75000"/>
                </a:schemeClr>
              </a:solidFill>
              <a:latin typeface="Calibri" panose="020F0502020204030204" pitchFamily="34" charset="0"/>
              <a:cs typeface="Calibri" panose="020F0502020204030204" pitchFamily="34" charset="0"/>
            </a:endParaRPr>
          </a:p>
          <a:p>
            <a:pPr marL="0" indent="0">
              <a:buFont typeface="Wingdings" panose="05000000000000000000" pitchFamily="2" charset="2"/>
              <a:buNone/>
            </a:pPr>
            <a:endParaRPr lang="en-US" sz="2400" dirty="0" smtClean="0">
              <a:solidFill>
                <a:schemeClr val="tx1">
                  <a:lumMod val="75000"/>
                </a:schemeClr>
              </a:solidFill>
              <a:latin typeface="Calibri" panose="020F0502020204030204" pitchFamily="34" charset="0"/>
              <a:cs typeface="Calibri" panose="020F0502020204030204" pitchFamily="34" charset="0"/>
            </a:endParaRPr>
          </a:p>
          <a:p>
            <a:pPr marL="0" indent="0">
              <a:buFont typeface="Wingdings" panose="05000000000000000000" pitchFamily="2" charset="2"/>
              <a:buNone/>
            </a:pPr>
            <a:endParaRPr lang="en-US" sz="1100" dirty="0" smtClean="0">
              <a:solidFill>
                <a:schemeClr val="tx1">
                  <a:lumMod val="75000"/>
                </a:schemeClr>
              </a:solidFill>
              <a:latin typeface="Calibri" panose="020F0502020204030204" pitchFamily="34" charset="0"/>
              <a:cs typeface="Calibri" panose="020F0502020204030204" pitchFamily="34" charset="0"/>
            </a:endParaRPr>
          </a:p>
          <a:p>
            <a:pPr>
              <a:spcBef>
                <a:spcPts val="1200"/>
              </a:spcBef>
              <a:buFont typeface="Wingdings" panose="05000000000000000000" pitchFamily="2" charset="2"/>
              <a:buNone/>
            </a:pPr>
            <a:r>
              <a:rPr lang="en-US" sz="2000" dirty="0" smtClean="0">
                <a:solidFill>
                  <a:schemeClr val="tx1">
                    <a:lumMod val="75000"/>
                  </a:schemeClr>
                </a:solidFill>
                <a:latin typeface="Calibri" panose="020F0502020204030204" pitchFamily="34" charset="0"/>
                <a:cs typeface="Calibri" panose="020F0502020204030204" pitchFamily="34" charset="0"/>
              </a:rPr>
              <a:t> </a:t>
            </a:r>
            <a:r>
              <a:rPr lang="en-US" sz="1600" dirty="0" smtClean="0">
                <a:solidFill>
                  <a:schemeClr val="tx1">
                    <a:lumMod val="75000"/>
                  </a:schemeClr>
                </a:solidFill>
                <a:latin typeface="Calibri" panose="020F0502020204030204" pitchFamily="34" charset="0"/>
                <a:cs typeface="Calibri" panose="020F0502020204030204" pitchFamily="34" charset="0"/>
              </a:rPr>
              <a:t>*CMIST model developed 2012 by June Isaacson </a:t>
            </a:r>
            <a:r>
              <a:rPr lang="en-US" sz="1600" dirty="0" err="1" smtClean="0">
                <a:solidFill>
                  <a:schemeClr val="tx1">
                    <a:lumMod val="75000"/>
                  </a:schemeClr>
                </a:solidFill>
                <a:latin typeface="Calibri" panose="020F0502020204030204" pitchFamily="34" charset="0"/>
                <a:cs typeface="Calibri" panose="020F0502020204030204" pitchFamily="34" charset="0"/>
              </a:rPr>
              <a:t>Kailes</a:t>
            </a:r>
            <a:r>
              <a:rPr lang="en-US" sz="1600" dirty="0" smtClean="0">
                <a:solidFill>
                  <a:schemeClr val="tx1">
                    <a:lumMod val="75000"/>
                  </a:schemeClr>
                </a:solidFill>
                <a:latin typeface="Calibri" panose="020F0502020204030204" pitchFamily="34" charset="0"/>
                <a:cs typeface="Calibri" panose="020F0502020204030204" pitchFamily="34" charset="0"/>
              </a:rPr>
              <a:t>, Disability Policy Consultant</a:t>
            </a:r>
            <a:endParaRPr lang="en-US" sz="1600" dirty="0">
              <a:solidFill>
                <a:schemeClr val="tx1">
                  <a:lumMod val="75000"/>
                </a:schemeClr>
              </a:solidFill>
              <a:latin typeface="Calibri" panose="020F0502020204030204" pitchFamily="34" charset="0"/>
              <a:cs typeface="Calibri" panose="020F0502020204030204" pitchFamily="34" charset="0"/>
            </a:endParaRPr>
          </a:p>
        </p:txBody>
      </p:sp>
      <p:graphicFrame>
        <p:nvGraphicFramePr>
          <p:cNvPr id="14" name="Diagram 13"/>
          <p:cNvGraphicFramePr/>
          <p:nvPr>
            <p:extLst>
              <p:ext uri="{D42A27DB-BD31-4B8C-83A1-F6EECF244321}">
                <p14:modId xmlns:p14="http://schemas.microsoft.com/office/powerpoint/2010/main" val="1749991847"/>
              </p:ext>
            </p:extLst>
          </p:nvPr>
        </p:nvGraphicFramePr>
        <p:xfrm>
          <a:off x="259080" y="2438400"/>
          <a:ext cx="4389120" cy="35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2197" y="2181224"/>
            <a:ext cx="3667125" cy="1247775"/>
          </a:xfrm>
          <a:prstGeom prst="rect">
            <a:avLst/>
          </a:prstGeom>
          <a:ln w="28575">
            <a:solidFill>
              <a:schemeClr val="accent3">
                <a:lumMod val="50000"/>
              </a:schemeClr>
            </a:solidFill>
          </a:ln>
        </p:spPr>
      </p:pic>
    </p:spTree>
    <p:extLst>
      <p:ext uri="{BB962C8B-B14F-4D97-AF65-F5344CB8AC3E}">
        <p14:creationId xmlns:p14="http://schemas.microsoft.com/office/powerpoint/2010/main" val="80493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AFN Population includes…</a:t>
            </a:r>
            <a:endParaRPr lang="en-US" sz="3600" dirty="0"/>
          </a:p>
        </p:txBody>
      </p:sp>
      <p:sp>
        <p:nvSpPr>
          <p:cNvPr id="3" name="Content Placeholder 2"/>
          <p:cNvSpPr>
            <a:spLocks noGrp="1"/>
          </p:cNvSpPr>
          <p:nvPr>
            <p:ph idx="1"/>
          </p:nvPr>
        </p:nvSpPr>
        <p:spPr/>
        <p:txBody>
          <a:bodyPr>
            <a:normAutofit lnSpcReduction="10000"/>
          </a:bodyPr>
          <a:lstStyle/>
          <a:p>
            <a:pPr>
              <a:spcBef>
                <a:spcPts val="0"/>
              </a:spcBef>
              <a:spcAft>
                <a:spcPts val="600"/>
              </a:spcAft>
            </a:pPr>
            <a:r>
              <a:rPr lang="en-US" sz="2700" dirty="0" smtClean="0"/>
              <a:t>People with disabilities</a:t>
            </a:r>
          </a:p>
          <a:p>
            <a:pPr>
              <a:spcBef>
                <a:spcPts val="0"/>
              </a:spcBef>
              <a:spcAft>
                <a:spcPts val="600"/>
              </a:spcAft>
            </a:pPr>
            <a:r>
              <a:rPr lang="en-US" sz="2700" dirty="0" smtClean="0"/>
              <a:t>People who are older adults</a:t>
            </a:r>
          </a:p>
          <a:p>
            <a:pPr>
              <a:spcBef>
                <a:spcPts val="0"/>
              </a:spcBef>
              <a:spcAft>
                <a:spcPts val="600"/>
              </a:spcAft>
            </a:pPr>
            <a:r>
              <a:rPr lang="en-US" sz="2700" dirty="0" smtClean="0"/>
              <a:t>People with chronic conditions or injuries</a:t>
            </a:r>
          </a:p>
          <a:p>
            <a:pPr>
              <a:spcBef>
                <a:spcPts val="0"/>
              </a:spcBef>
              <a:spcAft>
                <a:spcPts val="600"/>
              </a:spcAft>
            </a:pPr>
            <a:r>
              <a:rPr lang="en-US" sz="2700" dirty="0" smtClean="0"/>
              <a:t>People who live in institutional settings</a:t>
            </a:r>
          </a:p>
          <a:p>
            <a:pPr>
              <a:spcBef>
                <a:spcPts val="0"/>
              </a:spcBef>
              <a:spcAft>
                <a:spcPts val="600"/>
              </a:spcAft>
            </a:pPr>
            <a:r>
              <a:rPr lang="en-US" sz="2700" dirty="0" smtClean="0"/>
              <a:t>People from diverse cultures</a:t>
            </a:r>
          </a:p>
          <a:p>
            <a:pPr>
              <a:spcBef>
                <a:spcPts val="0"/>
              </a:spcBef>
              <a:spcAft>
                <a:spcPts val="600"/>
              </a:spcAft>
            </a:pPr>
            <a:r>
              <a:rPr lang="en-US" sz="2700" dirty="0" smtClean="0"/>
              <a:t>People with limited English proficiency</a:t>
            </a:r>
          </a:p>
          <a:p>
            <a:pPr>
              <a:spcBef>
                <a:spcPts val="0"/>
              </a:spcBef>
              <a:spcAft>
                <a:spcPts val="600"/>
              </a:spcAft>
            </a:pPr>
            <a:r>
              <a:rPr lang="en-US" sz="2700" dirty="0" smtClean="0"/>
              <a:t>Persons who are transportation disadvantaged</a:t>
            </a:r>
          </a:p>
          <a:p>
            <a:pPr>
              <a:spcBef>
                <a:spcPts val="0"/>
              </a:spcBef>
              <a:spcAft>
                <a:spcPts val="600"/>
              </a:spcAft>
            </a:pPr>
            <a:r>
              <a:rPr lang="en-US" sz="2700" dirty="0" smtClean="0"/>
              <a:t>Persons who are low income or homeless</a:t>
            </a:r>
          </a:p>
          <a:p>
            <a:pPr>
              <a:spcBef>
                <a:spcPts val="0"/>
              </a:spcBef>
              <a:spcAft>
                <a:spcPts val="600"/>
              </a:spcAft>
            </a:pPr>
            <a:r>
              <a:rPr lang="en-US" sz="2700" dirty="0" smtClean="0"/>
              <a:t>Women who are pregnant</a:t>
            </a:r>
          </a:p>
          <a:p>
            <a:pPr marL="2194560" indent="0">
              <a:spcAft>
                <a:spcPts val="1200"/>
              </a:spcAft>
              <a:buNone/>
            </a:pPr>
            <a:r>
              <a:rPr lang="en-US" sz="2000" dirty="0">
                <a:hlinkClick r:id="rId2"/>
              </a:rPr>
              <a:t>Whole Community Approach</a:t>
            </a:r>
            <a:endParaRPr lang="en-US" sz="2000" dirty="0"/>
          </a:p>
          <a:p>
            <a:pPr>
              <a:spcAft>
                <a:spcPts val="1200"/>
              </a:spcAft>
            </a:pPr>
            <a:endParaRPr lang="en-US" sz="2000" dirty="0" smtClean="0"/>
          </a:p>
          <a:p>
            <a:endParaRPr lang="en-US" dirty="0" smtClean="0"/>
          </a:p>
        </p:txBody>
      </p:sp>
    </p:spTree>
    <p:extLst>
      <p:ext uri="{BB962C8B-B14F-4D97-AF65-F5344CB8AC3E}">
        <p14:creationId xmlns:p14="http://schemas.microsoft.com/office/powerpoint/2010/main" val="143709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Communications</a:t>
            </a:r>
            <a:endParaRPr lang="en-US" sz="3700" dirty="0"/>
          </a:p>
        </p:txBody>
      </p:sp>
      <p:sp>
        <p:nvSpPr>
          <p:cNvPr id="3" name="Content Placeholder 2"/>
          <p:cNvSpPr>
            <a:spLocks noGrp="1"/>
          </p:cNvSpPr>
          <p:nvPr>
            <p:ph idx="1"/>
          </p:nvPr>
        </p:nvSpPr>
        <p:spPr>
          <a:xfrm>
            <a:off x="91440" y="1371600"/>
            <a:ext cx="8900160" cy="5212080"/>
          </a:xfrm>
        </p:spPr>
        <p:txBody>
          <a:bodyPr>
            <a:noAutofit/>
          </a:bodyPr>
          <a:lstStyle/>
          <a:p>
            <a:pPr>
              <a:spcBef>
                <a:spcPts val="0"/>
              </a:spcBef>
              <a:spcAft>
                <a:spcPts val="600"/>
              </a:spcAft>
            </a:pPr>
            <a:r>
              <a:rPr lang="en-US" sz="3200" dirty="0" smtClean="0"/>
              <a:t>Areas impacted include:</a:t>
            </a:r>
          </a:p>
          <a:p>
            <a:pPr lvl="1">
              <a:spcBef>
                <a:spcPts val="0"/>
              </a:spcBef>
              <a:spcAft>
                <a:spcPts val="1800"/>
              </a:spcAft>
            </a:pPr>
            <a:r>
              <a:rPr lang="en-US" sz="3200" dirty="0" smtClean="0"/>
              <a:t>Planning – all phases</a:t>
            </a:r>
          </a:p>
          <a:p>
            <a:pPr lvl="1">
              <a:spcBef>
                <a:spcPts val="0"/>
              </a:spcBef>
              <a:spcAft>
                <a:spcPts val="1800"/>
              </a:spcAft>
            </a:pPr>
            <a:r>
              <a:rPr lang="en-US" sz="3200" dirty="0" smtClean="0"/>
              <a:t>Communications</a:t>
            </a:r>
          </a:p>
          <a:p>
            <a:pPr lvl="1">
              <a:spcBef>
                <a:spcPts val="0"/>
              </a:spcBef>
              <a:spcAft>
                <a:spcPts val="1800"/>
              </a:spcAft>
            </a:pPr>
            <a:r>
              <a:rPr lang="en-US" sz="3200" dirty="0" smtClean="0"/>
              <a:t>Notifications</a:t>
            </a:r>
          </a:p>
          <a:p>
            <a:pPr lvl="1">
              <a:spcBef>
                <a:spcPts val="0"/>
              </a:spcBef>
              <a:spcAft>
                <a:spcPts val="1800"/>
              </a:spcAft>
            </a:pPr>
            <a:r>
              <a:rPr lang="en-US" sz="3200" dirty="0" smtClean="0"/>
              <a:t>Evacuation</a:t>
            </a:r>
          </a:p>
          <a:p>
            <a:pPr lvl="1">
              <a:spcBef>
                <a:spcPts val="0"/>
              </a:spcBef>
              <a:spcAft>
                <a:spcPts val="1800"/>
              </a:spcAft>
            </a:pPr>
            <a:r>
              <a:rPr lang="en-US" sz="3200" dirty="0" smtClean="0"/>
              <a:t>Shelter</a:t>
            </a:r>
          </a:p>
          <a:p>
            <a:pPr lvl="1">
              <a:spcBef>
                <a:spcPts val="0"/>
              </a:spcBef>
              <a:spcAft>
                <a:spcPts val="1800"/>
              </a:spcAft>
            </a:pPr>
            <a:r>
              <a:rPr lang="en-US" sz="3200" dirty="0" smtClean="0"/>
              <a:t>Recovery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850" y="4648200"/>
            <a:ext cx="2948940" cy="1813560"/>
          </a:xfrm>
          <a:prstGeom prst="rect">
            <a:avLst/>
          </a:prstGeom>
          <a:scene3d>
            <a:camera prst="orthographicFront">
              <a:rot lat="0" lon="0" rev="21480000"/>
            </a:camera>
            <a:lightRig rig="threePt" dir="t"/>
          </a:scene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057400"/>
            <a:ext cx="3165485" cy="2194560"/>
          </a:xfrm>
          <a:prstGeom prst="rect">
            <a:avLst/>
          </a:prstGeom>
          <a:ln w="28575">
            <a:solidFill>
              <a:srgbClr val="632523"/>
            </a:solidFill>
          </a:ln>
          <a:scene3d>
            <a:camera prst="orthographicFront">
              <a:rot lat="0" lon="0" rev="300000"/>
            </a:camera>
            <a:lightRig rig="threePt" dir="t"/>
          </a:scene3d>
        </p:spPr>
      </p:pic>
    </p:spTree>
    <p:extLst>
      <p:ext uri="{BB962C8B-B14F-4D97-AF65-F5344CB8AC3E}">
        <p14:creationId xmlns:p14="http://schemas.microsoft.com/office/powerpoint/2010/main" val="386661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Communications</a:t>
            </a:r>
            <a:endParaRPr lang="en-US" sz="3700" dirty="0"/>
          </a:p>
        </p:txBody>
      </p:sp>
      <p:sp>
        <p:nvSpPr>
          <p:cNvPr id="3" name="Content Placeholder 2"/>
          <p:cNvSpPr>
            <a:spLocks noGrp="1"/>
          </p:cNvSpPr>
          <p:nvPr>
            <p:ph idx="1"/>
          </p:nvPr>
        </p:nvSpPr>
        <p:spPr>
          <a:xfrm>
            <a:off x="91440" y="1371600"/>
            <a:ext cx="8900160" cy="5212080"/>
          </a:xfrm>
        </p:spPr>
        <p:txBody>
          <a:bodyPr>
            <a:noAutofit/>
          </a:bodyPr>
          <a:lstStyle/>
          <a:p>
            <a:pPr>
              <a:spcBef>
                <a:spcPts val="0"/>
              </a:spcBef>
              <a:spcAft>
                <a:spcPts val="600"/>
              </a:spcAft>
            </a:pPr>
            <a:r>
              <a:rPr lang="en-US" dirty="0" smtClean="0"/>
              <a:t>Impacts all phases – before, during, and after</a:t>
            </a:r>
          </a:p>
          <a:p>
            <a:pPr lvl="1" indent="-457200">
              <a:lnSpc>
                <a:spcPct val="100000"/>
              </a:lnSpc>
              <a:spcBef>
                <a:spcPts val="0"/>
              </a:spcBef>
              <a:spcAft>
                <a:spcPts val="1800"/>
              </a:spcAft>
              <a:buFont typeface="Wingdings" panose="05000000000000000000" pitchFamily="2" charset="2"/>
              <a:buChar char="Ø"/>
              <a:tabLst>
                <a:tab pos="182880" algn="l"/>
              </a:tabLst>
            </a:pPr>
            <a:r>
              <a:rPr lang="en-US" sz="2500" dirty="0" smtClean="0">
                <a:solidFill>
                  <a:schemeClr val="tx1"/>
                </a:solidFill>
              </a:rPr>
              <a:t>ASL interpreters at press conferences, public meetings, etc.</a:t>
            </a:r>
          </a:p>
          <a:p>
            <a:pPr lvl="1" indent="-457200">
              <a:lnSpc>
                <a:spcPct val="100000"/>
              </a:lnSpc>
              <a:spcBef>
                <a:spcPts val="0"/>
              </a:spcBef>
              <a:spcAft>
                <a:spcPts val="1800"/>
              </a:spcAft>
              <a:buFont typeface="Wingdings" panose="05000000000000000000" pitchFamily="2" charset="2"/>
              <a:buChar char="Ø"/>
              <a:tabLst>
                <a:tab pos="182880" algn="l"/>
              </a:tabLst>
            </a:pPr>
            <a:r>
              <a:rPr lang="en-US" sz="2500" dirty="0" smtClean="0">
                <a:solidFill>
                  <a:schemeClr val="tx1"/>
                </a:solidFill>
              </a:rPr>
              <a:t>Meeting notice – large font, ADA statement</a:t>
            </a:r>
          </a:p>
          <a:p>
            <a:pPr lvl="1" indent="-457200">
              <a:lnSpc>
                <a:spcPct val="100000"/>
              </a:lnSpc>
              <a:spcBef>
                <a:spcPts val="0"/>
              </a:spcBef>
              <a:spcAft>
                <a:spcPts val="1800"/>
              </a:spcAft>
              <a:buFont typeface="Wingdings" panose="05000000000000000000" pitchFamily="2" charset="2"/>
              <a:buChar char="Ø"/>
              <a:tabLst>
                <a:tab pos="182880" algn="l"/>
              </a:tabLst>
            </a:pPr>
            <a:r>
              <a:rPr lang="en-US" sz="2500" dirty="0" smtClean="0">
                <a:solidFill>
                  <a:schemeClr val="tx1"/>
                </a:solidFill>
              </a:rPr>
              <a:t>Accessible signage</a:t>
            </a:r>
          </a:p>
          <a:p>
            <a:pPr lvl="1" indent="-457200">
              <a:lnSpc>
                <a:spcPct val="100000"/>
              </a:lnSpc>
              <a:spcBef>
                <a:spcPts val="0"/>
              </a:spcBef>
              <a:spcAft>
                <a:spcPts val="1800"/>
              </a:spcAft>
              <a:buFont typeface="Wingdings" panose="05000000000000000000" pitchFamily="2" charset="2"/>
              <a:buChar char="Ø"/>
              <a:tabLst>
                <a:tab pos="182880" algn="l"/>
              </a:tabLst>
            </a:pPr>
            <a:r>
              <a:rPr lang="en-US" sz="2500" dirty="0" smtClean="0">
                <a:solidFill>
                  <a:schemeClr val="tx1"/>
                </a:solidFill>
              </a:rPr>
              <a:t>Alternate formats available upon request</a:t>
            </a:r>
          </a:p>
          <a:p>
            <a:pPr lvl="1" indent="-457200">
              <a:lnSpc>
                <a:spcPct val="100000"/>
              </a:lnSpc>
              <a:spcBef>
                <a:spcPts val="0"/>
              </a:spcBef>
              <a:spcAft>
                <a:spcPts val="1800"/>
              </a:spcAft>
              <a:buFont typeface="Wingdings" panose="05000000000000000000" pitchFamily="2" charset="2"/>
              <a:buChar char="Ø"/>
              <a:tabLst>
                <a:tab pos="182880" algn="l"/>
              </a:tabLst>
            </a:pPr>
            <a:r>
              <a:rPr lang="en-US" sz="2500" dirty="0" smtClean="0">
                <a:solidFill>
                  <a:schemeClr val="tx1"/>
                </a:solidFill>
              </a:rPr>
              <a:t>Interpreters available upon request</a:t>
            </a:r>
          </a:p>
          <a:p>
            <a:pPr lvl="1" indent="-457200">
              <a:lnSpc>
                <a:spcPct val="100000"/>
              </a:lnSpc>
              <a:spcBef>
                <a:spcPts val="0"/>
              </a:spcBef>
              <a:spcAft>
                <a:spcPts val="1800"/>
              </a:spcAft>
              <a:buFont typeface="Wingdings" panose="05000000000000000000" pitchFamily="2" charset="2"/>
              <a:buChar char="Ø"/>
              <a:tabLst>
                <a:tab pos="182880" algn="l"/>
              </a:tabLst>
            </a:pPr>
            <a:r>
              <a:rPr lang="en-US" sz="2500" dirty="0" smtClean="0">
                <a:solidFill>
                  <a:schemeClr val="tx1"/>
                </a:solidFill>
              </a:rPr>
              <a:t>Messaging is simple and easy to read – plain language</a:t>
            </a:r>
          </a:p>
          <a:p>
            <a:pPr marL="285750" lvl="1" indent="0" algn="ctr">
              <a:lnSpc>
                <a:spcPct val="100000"/>
              </a:lnSpc>
              <a:spcBef>
                <a:spcPts val="0"/>
              </a:spcBef>
              <a:spcAft>
                <a:spcPts val="1800"/>
              </a:spcAft>
              <a:buNone/>
              <a:tabLst>
                <a:tab pos="182880" algn="l"/>
              </a:tabLst>
            </a:pPr>
            <a:r>
              <a:rPr lang="en-US" sz="2500" dirty="0" smtClean="0">
                <a:solidFill>
                  <a:schemeClr val="tx1"/>
                </a:solidFill>
                <a:hlinkClick r:id="rId2"/>
              </a:rPr>
              <a:t>https</a:t>
            </a:r>
            <a:r>
              <a:rPr lang="en-US" sz="2500" dirty="0">
                <a:solidFill>
                  <a:schemeClr val="tx1"/>
                </a:solidFill>
                <a:hlinkClick r:id="rId2"/>
              </a:rPr>
              <a:t>://www.plainlanguage.gov</a:t>
            </a:r>
            <a:r>
              <a:rPr lang="en-US" sz="2500" dirty="0" smtClean="0">
                <a:solidFill>
                  <a:schemeClr val="tx1"/>
                </a:solidFill>
                <a:hlinkClick r:id="rId2"/>
              </a:rPr>
              <a:t>/</a:t>
            </a:r>
            <a:endParaRPr lang="en-US" sz="2500" dirty="0" smtClean="0">
              <a:solidFill>
                <a:schemeClr val="tx1"/>
              </a:solidFill>
            </a:endParaRPr>
          </a:p>
          <a:p>
            <a:pPr marL="285750" lvl="1" indent="0">
              <a:lnSpc>
                <a:spcPct val="100000"/>
              </a:lnSpc>
              <a:spcBef>
                <a:spcPts val="0"/>
              </a:spcBef>
              <a:spcAft>
                <a:spcPts val="1800"/>
              </a:spcAft>
              <a:buNone/>
              <a:tabLst>
                <a:tab pos="182880" algn="l"/>
              </a:tabLst>
            </a:pPr>
            <a:endParaRPr lang="en-US" sz="2500" dirty="0" smtClean="0">
              <a:solidFill>
                <a:schemeClr val="tx1"/>
              </a:solidFill>
            </a:endParaRPr>
          </a:p>
          <a:p>
            <a:pPr lvl="1" indent="-457200">
              <a:lnSpc>
                <a:spcPct val="100000"/>
              </a:lnSpc>
              <a:spcBef>
                <a:spcPts val="0"/>
              </a:spcBef>
              <a:spcAft>
                <a:spcPts val="1200"/>
              </a:spcAft>
              <a:buFont typeface="Wingdings" panose="05000000000000000000" pitchFamily="2" charset="2"/>
              <a:buChar char="Ø"/>
              <a:tabLst>
                <a:tab pos="182880" algn="l"/>
              </a:tabLst>
            </a:pPr>
            <a:endParaRPr lang="en-US" sz="2700" dirty="0" smtClean="0">
              <a:solidFill>
                <a:schemeClr val="accent3">
                  <a:lumMod val="50000"/>
                </a:schemeClr>
              </a:solidFill>
            </a:endParaRPr>
          </a:p>
        </p:txBody>
      </p:sp>
    </p:spTree>
    <p:extLst>
      <p:ext uri="{BB962C8B-B14F-4D97-AF65-F5344CB8AC3E}">
        <p14:creationId xmlns:p14="http://schemas.microsoft.com/office/powerpoint/2010/main" val="350246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6472</TotalTime>
  <Words>766</Words>
  <Application>Microsoft Office PowerPoint</Application>
  <PresentationFormat>On-screen Show (4:3)</PresentationFormat>
  <Paragraphs>174</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Whole Community Emergency Management Inclusion of Persons with Access and Functional Needs</vt:lpstr>
      <vt:lpstr>Handouts</vt:lpstr>
      <vt:lpstr>It’s the Right Thing To Do, and it’s a Legal Mandate</vt:lpstr>
      <vt:lpstr>Whole Community Approach to Emergency Management</vt:lpstr>
      <vt:lpstr>Whole Community  Core Themes</vt:lpstr>
      <vt:lpstr>Definition of Access and  Functional Needs (AFN)</vt:lpstr>
      <vt:lpstr>AFN Population includes…</vt:lpstr>
      <vt:lpstr>Communications</vt:lpstr>
      <vt:lpstr>Communications</vt:lpstr>
      <vt:lpstr>Notifications</vt:lpstr>
      <vt:lpstr>Evacuation</vt:lpstr>
      <vt:lpstr>Recovery</vt:lpstr>
      <vt:lpstr>Supporting Persons with  Access and Functional Needs</vt:lpstr>
      <vt:lpstr>Supporting persons who use assistance or service animals</vt:lpstr>
      <vt:lpstr>Supporting persons who use wheelchairs or have mobility loss</vt:lpstr>
      <vt:lpstr>Supporting persons who are  Deaf or hard-of-hearing</vt:lpstr>
      <vt:lpstr>Supporting person who are  blind or have low vision</vt:lpstr>
      <vt:lpstr>Supporting persons who have  cognitive or developmental disability</vt:lpstr>
      <vt:lpstr>PowerPoint Presentation</vt:lpstr>
      <vt:lpstr>NYC Shelter Worker Training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Persons with Access and Functional Needs In Emergency Shelters</dc:title>
  <dc:creator>Michael Humphrey</dc:creator>
  <cp:lastModifiedBy> Michael Humphrey</cp:lastModifiedBy>
  <cp:revision>318</cp:revision>
  <cp:lastPrinted>2018-08-13T21:45:45Z</cp:lastPrinted>
  <dcterms:created xsi:type="dcterms:W3CDTF">2018-06-08T17:30:38Z</dcterms:created>
  <dcterms:modified xsi:type="dcterms:W3CDTF">2018-08-14T02:36:46Z</dcterms:modified>
</cp:coreProperties>
</file>