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61" r:id="rId3"/>
    <p:sldId id="260" r:id="rId4"/>
    <p:sldId id="263" r:id="rId5"/>
    <p:sldId id="267" r:id="rId6"/>
    <p:sldId id="264" r:id="rId7"/>
    <p:sldId id="268" r:id="rId8"/>
    <p:sldId id="380" r:id="rId9"/>
    <p:sldId id="425" r:id="rId10"/>
    <p:sldId id="379" r:id="rId11"/>
    <p:sldId id="387" r:id="rId12"/>
    <p:sldId id="389" r:id="rId13"/>
    <p:sldId id="399" r:id="rId14"/>
    <p:sldId id="416" r:id="rId15"/>
    <p:sldId id="426" r:id="rId16"/>
    <p:sldId id="397" r:id="rId17"/>
    <p:sldId id="419" r:id="rId18"/>
    <p:sldId id="420" r:id="rId19"/>
    <p:sldId id="418" r:id="rId20"/>
    <p:sldId id="421" r:id="rId21"/>
    <p:sldId id="381" r:id="rId22"/>
    <p:sldId id="265" r:id="rId23"/>
    <p:sldId id="266" r:id="rId24"/>
    <p:sldId id="25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15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C3D"/>
    <a:srgbClr val="E2C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78" y="180"/>
      </p:cViewPr>
      <p:guideLst>
        <p:guide orient="horz" pos="2174"/>
        <p:guide pos="15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8826C-AE14-4B7C-ADD3-D111C5ED3931}" type="doc">
      <dgm:prSet loTypeId="urn:microsoft.com/office/officeart/2005/8/layout/gear1" loCatId="relationship" qsTypeId="urn:microsoft.com/office/officeart/2005/8/quickstyle/simple1" qsCatId="simple" csTypeId="urn:microsoft.com/office/officeart/2005/8/colors/accent3_3" csCatId="accent3" phldr="1"/>
      <dgm:spPr/>
    </dgm:pt>
    <dgm:pt modelId="{EEC76FDB-3A3A-4CBA-8AE0-BA415215881C}">
      <dgm:prSet phldrT="[Text]" custT="1"/>
      <dgm:spPr>
        <a:solidFill>
          <a:srgbClr val="8A0000"/>
        </a:solidFill>
      </dgm:spPr>
      <dgm:t>
        <a:bodyPr/>
        <a:lstStyle/>
        <a:p>
          <a:pPr>
            <a:buNone/>
          </a:pPr>
          <a:r>
            <a:rPr lang="en-US" sz="2600" b="1" dirty="0">
              <a:solidFill>
                <a:srgbClr val="FFC000"/>
              </a:solidFill>
            </a:rPr>
            <a:t>RESOURCE NAVIGATORS  - WARM HANDOFF</a:t>
          </a:r>
          <a:endParaRPr lang="en-US" sz="2600" dirty="0">
            <a:solidFill>
              <a:srgbClr val="FFC000"/>
            </a:solidFill>
          </a:endParaRPr>
        </a:p>
      </dgm:t>
    </dgm:pt>
    <dgm:pt modelId="{F835DF73-78C8-42D5-8212-93601AA04CBC}" type="parTrans" cxnId="{248607CE-8C84-4399-9334-849C63022983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06786C4E-584D-420C-92DF-7F57D73863BF}" type="sibTrans" cxnId="{248607CE-8C84-4399-9334-849C63022983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11CDAB06-EC36-478F-95EF-46F79574A59F}">
      <dgm:prSet phldrT="[Text]" custT="1"/>
      <dgm:spPr>
        <a:solidFill>
          <a:srgbClr val="00B050"/>
        </a:solidFill>
      </dgm:spPr>
      <dgm:t>
        <a:bodyPr/>
        <a:lstStyle/>
        <a:p>
          <a:pPr>
            <a:buNone/>
          </a:pPr>
          <a:r>
            <a:rPr lang="en-US" sz="2000" b="1" dirty="0">
              <a:solidFill>
                <a:srgbClr val="FFC000"/>
              </a:solidFill>
            </a:rPr>
            <a:t>TRUSTED MESSENGERS</a:t>
          </a:r>
        </a:p>
      </dgm:t>
    </dgm:pt>
    <dgm:pt modelId="{C879D8D3-9714-4B5F-A30F-2A8A05F730FA}" type="parTrans" cxnId="{4219FA22-B5D3-45EE-AEDC-6952C9250955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B03AF2FE-D3E7-4D86-AEE0-38AAD476D901}" type="sibTrans" cxnId="{4219FA22-B5D3-45EE-AEDC-6952C9250955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0E5889EE-B0EA-4363-A549-72EE024B57F9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COMMUNITY ADVOCATES &amp; VOICES</a:t>
          </a:r>
        </a:p>
      </dgm:t>
    </dgm:pt>
    <dgm:pt modelId="{F4D6AE34-0B12-4361-8900-8DC949C3DD03}" type="parTrans" cxnId="{E58E9EC3-B4FC-4F31-9ABA-4190BC884E64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9384F9C5-3587-47E6-A704-097F1D096003}" type="sibTrans" cxnId="{E58E9EC3-B4FC-4F31-9ABA-4190BC884E64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647CDB7C-C0C8-4528-ADAD-4605646700D5}" type="pres">
      <dgm:prSet presAssocID="{8078826C-AE14-4B7C-ADD3-D111C5ED393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3946EC0-639A-46B3-BC6F-8849A3FA4DFE}" type="pres">
      <dgm:prSet presAssocID="{EEC76FDB-3A3A-4CBA-8AE0-BA415215881C}" presName="gear1" presStyleLbl="node1" presStyleIdx="0" presStyleCnt="3" custScaleX="105909">
        <dgm:presLayoutVars>
          <dgm:chMax val="1"/>
          <dgm:bulletEnabled val="1"/>
        </dgm:presLayoutVars>
      </dgm:prSet>
      <dgm:spPr/>
    </dgm:pt>
    <dgm:pt modelId="{4A7DDBF8-BF65-4703-BF1D-228C5AA437D6}" type="pres">
      <dgm:prSet presAssocID="{EEC76FDB-3A3A-4CBA-8AE0-BA415215881C}" presName="gear1srcNode" presStyleLbl="node1" presStyleIdx="0" presStyleCnt="3"/>
      <dgm:spPr/>
    </dgm:pt>
    <dgm:pt modelId="{EBDEDA6F-1957-4EB9-8F09-BFAA56771EC9}" type="pres">
      <dgm:prSet presAssocID="{EEC76FDB-3A3A-4CBA-8AE0-BA415215881C}" presName="gear1dstNode" presStyleLbl="node1" presStyleIdx="0" presStyleCnt="3"/>
      <dgm:spPr/>
    </dgm:pt>
    <dgm:pt modelId="{ED4E9026-2478-4A2A-8EC5-28A425E68558}" type="pres">
      <dgm:prSet presAssocID="{11CDAB06-EC36-478F-95EF-46F79574A59F}" presName="gear2" presStyleLbl="node1" presStyleIdx="1" presStyleCnt="3" custScaleX="125297" custScaleY="108593" custLinFactNeighborX="-3404" custLinFactNeighborY="-5000">
        <dgm:presLayoutVars>
          <dgm:chMax val="1"/>
          <dgm:bulletEnabled val="1"/>
        </dgm:presLayoutVars>
      </dgm:prSet>
      <dgm:spPr/>
    </dgm:pt>
    <dgm:pt modelId="{F993F268-C1B4-45FD-9021-C1F75D1C0B14}" type="pres">
      <dgm:prSet presAssocID="{11CDAB06-EC36-478F-95EF-46F79574A59F}" presName="gear2srcNode" presStyleLbl="node1" presStyleIdx="1" presStyleCnt="3"/>
      <dgm:spPr/>
    </dgm:pt>
    <dgm:pt modelId="{E654E63D-45D8-4CF9-8591-06F51C0FD915}" type="pres">
      <dgm:prSet presAssocID="{11CDAB06-EC36-478F-95EF-46F79574A59F}" presName="gear2dstNode" presStyleLbl="node1" presStyleIdx="1" presStyleCnt="3"/>
      <dgm:spPr/>
    </dgm:pt>
    <dgm:pt modelId="{2FA0D3B6-F350-428A-B442-4B72D5117FFC}" type="pres">
      <dgm:prSet presAssocID="{0E5889EE-B0EA-4363-A549-72EE024B57F9}" presName="gear3" presStyleLbl="node1" presStyleIdx="2" presStyleCnt="3" custLinFactNeighborX="473" custLinFactNeighborY="-3106"/>
      <dgm:spPr/>
    </dgm:pt>
    <dgm:pt modelId="{8A829631-AD79-429C-ABA5-6DDE36042AB6}" type="pres">
      <dgm:prSet presAssocID="{0E5889EE-B0EA-4363-A549-72EE024B57F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4C83C98-0568-4164-977D-3D6ADA2CB11D}" type="pres">
      <dgm:prSet presAssocID="{0E5889EE-B0EA-4363-A549-72EE024B57F9}" presName="gear3srcNode" presStyleLbl="node1" presStyleIdx="2" presStyleCnt="3"/>
      <dgm:spPr/>
    </dgm:pt>
    <dgm:pt modelId="{AA25B112-49EE-4563-8712-D18119355568}" type="pres">
      <dgm:prSet presAssocID="{0E5889EE-B0EA-4363-A549-72EE024B57F9}" presName="gear3dstNode" presStyleLbl="node1" presStyleIdx="2" presStyleCnt="3"/>
      <dgm:spPr/>
    </dgm:pt>
    <dgm:pt modelId="{0806874B-BEB6-4B83-92B1-7DF4358628BD}" type="pres">
      <dgm:prSet presAssocID="{06786C4E-584D-420C-92DF-7F57D73863BF}" presName="connector1" presStyleLbl="sibTrans2D1" presStyleIdx="0" presStyleCnt="3"/>
      <dgm:spPr/>
    </dgm:pt>
    <dgm:pt modelId="{001D8333-2598-4792-92D9-18AC832211DF}" type="pres">
      <dgm:prSet presAssocID="{B03AF2FE-D3E7-4D86-AEE0-38AAD476D901}" presName="connector2" presStyleLbl="sibTrans2D1" presStyleIdx="1" presStyleCnt="3" custLinFactNeighborX="-9316" custLinFactNeighborY="-6211"/>
      <dgm:spPr/>
    </dgm:pt>
    <dgm:pt modelId="{73B543B0-10FD-43BB-B04F-205B4F7FD52B}" type="pres">
      <dgm:prSet presAssocID="{9384F9C5-3587-47E6-A704-097F1D096003}" presName="connector3" presStyleLbl="sibTrans2D1" presStyleIdx="2" presStyleCnt="3"/>
      <dgm:spPr/>
    </dgm:pt>
  </dgm:ptLst>
  <dgm:cxnLst>
    <dgm:cxn modelId="{4167401F-D964-4178-ABBD-2AE6BF8A32E8}" type="presOf" srcId="{B03AF2FE-D3E7-4D86-AEE0-38AAD476D901}" destId="{001D8333-2598-4792-92D9-18AC832211DF}" srcOrd="0" destOrd="0" presId="urn:microsoft.com/office/officeart/2005/8/layout/gear1"/>
    <dgm:cxn modelId="{4219FA22-B5D3-45EE-AEDC-6952C9250955}" srcId="{8078826C-AE14-4B7C-ADD3-D111C5ED3931}" destId="{11CDAB06-EC36-478F-95EF-46F79574A59F}" srcOrd="1" destOrd="0" parTransId="{C879D8D3-9714-4B5F-A30F-2A8A05F730FA}" sibTransId="{B03AF2FE-D3E7-4D86-AEE0-38AAD476D901}"/>
    <dgm:cxn modelId="{CE11B063-F9B4-401E-8759-F524201911F1}" type="presOf" srcId="{11CDAB06-EC36-478F-95EF-46F79574A59F}" destId="{F993F268-C1B4-45FD-9021-C1F75D1C0B14}" srcOrd="1" destOrd="0" presId="urn:microsoft.com/office/officeart/2005/8/layout/gear1"/>
    <dgm:cxn modelId="{E613EF69-6D10-4CB3-A826-BD27DEEA123F}" type="presOf" srcId="{8078826C-AE14-4B7C-ADD3-D111C5ED3931}" destId="{647CDB7C-C0C8-4528-ADAD-4605646700D5}" srcOrd="0" destOrd="0" presId="urn:microsoft.com/office/officeart/2005/8/layout/gear1"/>
    <dgm:cxn modelId="{1AA2426F-2646-480D-9467-2600589050B6}" type="presOf" srcId="{0E5889EE-B0EA-4363-A549-72EE024B57F9}" destId="{2FA0D3B6-F350-428A-B442-4B72D5117FFC}" srcOrd="0" destOrd="0" presId="urn:microsoft.com/office/officeart/2005/8/layout/gear1"/>
    <dgm:cxn modelId="{102A297C-8D07-44A3-ADD9-E71E466A4A80}" type="presOf" srcId="{EEC76FDB-3A3A-4CBA-8AE0-BA415215881C}" destId="{EBDEDA6F-1957-4EB9-8F09-BFAA56771EC9}" srcOrd="2" destOrd="0" presId="urn:microsoft.com/office/officeart/2005/8/layout/gear1"/>
    <dgm:cxn modelId="{B4E73F7C-B98D-4131-A3DA-22102A3AE119}" type="presOf" srcId="{0E5889EE-B0EA-4363-A549-72EE024B57F9}" destId="{8A829631-AD79-429C-ABA5-6DDE36042AB6}" srcOrd="1" destOrd="0" presId="urn:microsoft.com/office/officeart/2005/8/layout/gear1"/>
    <dgm:cxn modelId="{0A0F9087-ADB1-4792-B5B6-9D864A380062}" type="presOf" srcId="{EEC76FDB-3A3A-4CBA-8AE0-BA415215881C}" destId="{C3946EC0-639A-46B3-BC6F-8849A3FA4DFE}" srcOrd="0" destOrd="0" presId="urn:microsoft.com/office/officeart/2005/8/layout/gear1"/>
    <dgm:cxn modelId="{9A529A94-23F7-4948-BB2A-4C47FE5926EC}" type="presOf" srcId="{0E5889EE-B0EA-4363-A549-72EE024B57F9}" destId="{AA25B112-49EE-4563-8712-D18119355568}" srcOrd="3" destOrd="0" presId="urn:microsoft.com/office/officeart/2005/8/layout/gear1"/>
    <dgm:cxn modelId="{BC7EDD94-E6B8-4E5E-BBDF-C466C39827E7}" type="presOf" srcId="{0E5889EE-B0EA-4363-A549-72EE024B57F9}" destId="{E4C83C98-0568-4164-977D-3D6ADA2CB11D}" srcOrd="2" destOrd="0" presId="urn:microsoft.com/office/officeart/2005/8/layout/gear1"/>
    <dgm:cxn modelId="{14C0E594-C35D-4527-8006-88279E63126F}" type="presOf" srcId="{11CDAB06-EC36-478F-95EF-46F79574A59F}" destId="{E654E63D-45D8-4CF9-8591-06F51C0FD915}" srcOrd="2" destOrd="0" presId="urn:microsoft.com/office/officeart/2005/8/layout/gear1"/>
    <dgm:cxn modelId="{4DCE0D9D-C6E9-4E72-B524-9D976799A1B0}" type="presOf" srcId="{11CDAB06-EC36-478F-95EF-46F79574A59F}" destId="{ED4E9026-2478-4A2A-8EC5-28A425E68558}" srcOrd="0" destOrd="0" presId="urn:microsoft.com/office/officeart/2005/8/layout/gear1"/>
    <dgm:cxn modelId="{E58E9EC3-B4FC-4F31-9ABA-4190BC884E64}" srcId="{8078826C-AE14-4B7C-ADD3-D111C5ED3931}" destId="{0E5889EE-B0EA-4363-A549-72EE024B57F9}" srcOrd="2" destOrd="0" parTransId="{F4D6AE34-0B12-4361-8900-8DC949C3DD03}" sibTransId="{9384F9C5-3587-47E6-A704-097F1D096003}"/>
    <dgm:cxn modelId="{FB4E4CCA-5991-43B5-8256-3A8A1D2F0D80}" type="presOf" srcId="{06786C4E-584D-420C-92DF-7F57D73863BF}" destId="{0806874B-BEB6-4B83-92B1-7DF4358628BD}" srcOrd="0" destOrd="0" presId="urn:microsoft.com/office/officeart/2005/8/layout/gear1"/>
    <dgm:cxn modelId="{B0BCA0CA-E2B8-46C0-9E23-BA20803240B7}" type="presOf" srcId="{EEC76FDB-3A3A-4CBA-8AE0-BA415215881C}" destId="{4A7DDBF8-BF65-4703-BF1D-228C5AA437D6}" srcOrd="1" destOrd="0" presId="urn:microsoft.com/office/officeart/2005/8/layout/gear1"/>
    <dgm:cxn modelId="{248607CE-8C84-4399-9334-849C63022983}" srcId="{8078826C-AE14-4B7C-ADD3-D111C5ED3931}" destId="{EEC76FDB-3A3A-4CBA-8AE0-BA415215881C}" srcOrd="0" destOrd="0" parTransId="{F835DF73-78C8-42D5-8212-93601AA04CBC}" sibTransId="{06786C4E-584D-420C-92DF-7F57D73863BF}"/>
    <dgm:cxn modelId="{E3DA8EE3-DCCE-4B7D-9AE0-74205E7E132E}" type="presOf" srcId="{9384F9C5-3587-47E6-A704-097F1D096003}" destId="{73B543B0-10FD-43BB-B04F-205B4F7FD52B}" srcOrd="0" destOrd="0" presId="urn:microsoft.com/office/officeart/2005/8/layout/gear1"/>
    <dgm:cxn modelId="{98B827F0-8F0C-427A-85AB-DC0A88AC3D8E}" type="presParOf" srcId="{647CDB7C-C0C8-4528-ADAD-4605646700D5}" destId="{C3946EC0-639A-46B3-BC6F-8849A3FA4DFE}" srcOrd="0" destOrd="0" presId="urn:microsoft.com/office/officeart/2005/8/layout/gear1"/>
    <dgm:cxn modelId="{D84527BC-770C-470C-9927-B06B74A98731}" type="presParOf" srcId="{647CDB7C-C0C8-4528-ADAD-4605646700D5}" destId="{4A7DDBF8-BF65-4703-BF1D-228C5AA437D6}" srcOrd="1" destOrd="0" presId="urn:microsoft.com/office/officeart/2005/8/layout/gear1"/>
    <dgm:cxn modelId="{9EB3E69E-4D39-468C-BFE9-D2356C42F6AB}" type="presParOf" srcId="{647CDB7C-C0C8-4528-ADAD-4605646700D5}" destId="{EBDEDA6F-1957-4EB9-8F09-BFAA56771EC9}" srcOrd="2" destOrd="0" presId="urn:microsoft.com/office/officeart/2005/8/layout/gear1"/>
    <dgm:cxn modelId="{A25B3A59-17B9-4179-8660-A244725F30C9}" type="presParOf" srcId="{647CDB7C-C0C8-4528-ADAD-4605646700D5}" destId="{ED4E9026-2478-4A2A-8EC5-28A425E68558}" srcOrd="3" destOrd="0" presId="urn:microsoft.com/office/officeart/2005/8/layout/gear1"/>
    <dgm:cxn modelId="{CECBAAC5-896B-471A-B465-2D7C0D66750B}" type="presParOf" srcId="{647CDB7C-C0C8-4528-ADAD-4605646700D5}" destId="{F993F268-C1B4-45FD-9021-C1F75D1C0B14}" srcOrd="4" destOrd="0" presId="urn:microsoft.com/office/officeart/2005/8/layout/gear1"/>
    <dgm:cxn modelId="{8323FCDB-F67C-40C2-80A2-97BD7A98B1E7}" type="presParOf" srcId="{647CDB7C-C0C8-4528-ADAD-4605646700D5}" destId="{E654E63D-45D8-4CF9-8591-06F51C0FD915}" srcOrd="5" destOrd="0" presId="urn:microsoft.com/office/officeart/2005/8/layout/gear1"/>
    <dgm:cxn modelId="{DA2716B6-E971-4C55-BDEF-78CD978B5063}" type="presParOf" srcId="{647CDB7C-C0C8-4528-ADAD-4605646700D5}" destId="{2FA0D3B6-F350-428A-B442-4B72D5117FFC}" srcOrd="6" destOrd="0" presId="urn:microsoft.com/office/officeart/2005/8/layout/gear1"/>
    <dgm:cxn modelId="{27677E40-BD5B-47DD-B6D9-0F5B9650823F}" type="presParOf" srcId="{647CDB7C-C0C8-4528-ADAD-4605646700D5}" destId="{8A829631-AD79-429C-ABA5-6DDE36042AB6}" srcOrd="7" destOrd="0" presId="urn:microsoft.com/office/officeart/2005/8/layout/gear1"/>
    <dgm:cxn modelId="{13044E06-9617-4B73-9BD8-806042DDA0AD}" type="presParOf" srcId="{647CDB7C-C0C8-4528-ADAD-4605646700D5}" destId="{E4C83C98-0568-4164-977D-3D6ADA2CB11D}" srcOrd="8" destOrd="0" presId="urn:microsoft.com/office/officeart/2005/8/layout/gear1"/>
    <dgm:cxn modelId="{334867B8-F023-40A6-89C8-44960E9A50D5}" type="presParOf" srcId="{647CDB7C-C0C8-4528-ADAD-4605646700D5}" destId="{AA25B112-49EE-4563-8712-D18119355568}" srcOrd="9" destOrd="0" presId="urn:microsoft.com/office/officeart/2005/8/layout/gear1"/>
    <dgm:cxn modelId="{7B199F6F-8CA6-466E-A380-B8CB8441F74A}" type="presParOf" srcId="{647CDB7C-C0C8-4528-ADAD-4605646700D5}" destId="{0806874B-BEB6-4B83-92B1-7DF4358628BD}" srcOrd="10" destOrd="0" presId="urn:microsoft.com/office/officeart/2005/8/layout/gear1"/>
    <dgm:cxn modelId="{0666632F-9A4F-4EBF-BFC8-E1E5E66AF2A2}" type="presParOf" srcId="{647CDB7C-C0C8-4528-ADAD-4605646700D5}" destId="{001D8333-2598-4792-92D9-18AC832211DF}" srcOrd="11" destOrd="0" presId="urn:microsoft.com/office/officeart/2005/8/layout/gear1"/>
    <dgm:cxn modelId="{FDC6BFD6-D5A5-4F60-B599-53A31B236740}" type="presParOf" srcId="{647CDB7C-C0C8-4528-ADAD-4605646700D5}" destId="{73B543B0-10FD-43BB-B04F-205B4F7FD52B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8826C-AE14-4B7C-ADD3-D111C5ED3931}" type="doc">
      <dgm:prSet loTypeId="urn:microsoft.com/office/officeart/2005/8/layout/gear1" loCatId="relationship" qsTypeId="urn:microsoft.com/office/officeart/2005/8/quickstyle/simple1" qsCatId="simple" csTypeId="urn:microsoft.com/office/officeart/2005/8/colors/accent3_3" csCatId="accent3" phldr="1"/>
      <dgm:spPr/>
    </dgm:pt>
    <dgm:pt modelId="{EEC76FDB-3A3A-4CBA-8AE0-BA415215881C}">
      <dgm:prSet phldrT="[Text]" custT="1"/>
      <dgm:spPr>
        <a:solidFill>
          <a:srgbClr val="00B0F0"/>
        </a:solidFill>
      </dgm:spPr>
      <dgm:t>
        <a:bodyPr/>
        <a:lstStyle/>
        <a:p>
          <a:pPr>
            <a:buNone/>
          </a:pPr>
          <a:r>
            <a:rPr lang="en-US" sz="2600" dirty="0">
              <a:solidFill>
                <a:srgbClr val="8A0000"/>
              </a:solidFill>
            </a:rPr>
            <a:t>Strong communication and problem-solving skills</a:t>
          </a:r>
        </a:p>
        <a:p>
          <a:pPr>
            <a:buNone/>
          </a:pPr>
          <a:r>
            <a:rPr lang="en-US" sz="2600" dirty="0">
              <a:solidFill>
                <a:srgbClr val="8A0000"/>
              </a:solidFill>
            </a:rPr>
            <a:t>Emerging leader</a:t>
          </a:r>
        </a:p>
      </dgm:t>
    </dgm:pt>
    <dgm:pt modelId="{F835DF73-78C8-42D5-8212-93601AA04CBC}" type="parTrans" cxnId="{248607CE-8C84-4399-9334-849C63022983}">
      <dgm:prSet/>
      <dgm:spPr/>
      <dgm:t>
        <a:bodyPr/>
        <a:lstStyle/>
        <a:p>
          <a:endParaRPr lang="en-US"/>
        </a:p>
      </dgm:t>
    </dgm:pt>
    <dgm:pt modelId="{06786C4E-584D-420C-92DF-7F57D73863BF}" type="sibTrans" cxnId="{248607CE-8C84-4399-9334-849C63022983}">
      <dgm:prSet/>
      <dgm:spPr/>
      <dgm:t>
        <a:bodyPr/>
        <a:lstStyle/>
        <a:p>
          <a:endParaRPr lang="en-US"/>
        </a:p>
      </dgm:t>
    </dgm:pt>
    <dgm:pt modelId="{11CDAB06-EC36-478F-95EF-46F79574A59F}">
      <dgm:prSet phldrT="[Text]" custT="1"/>
      <dgm:spPr>
        <a:solidFill>
          <a:srgbClr val="92D050"/>
        </a:solidFill>
      </dgm:spPr>
      <dgm:t>
        <a:bodyPr/>
        <a:lstStyle/>
        <a:p>
          <a:pPr>
            <a:buNone/>
          </a:pPr>
          <a:r>
            <a:rPr lang="en-US" sz="1800" b="1" dirty="0">
              <a:solidFill>
                <a:srgbClr val="8A0000"/>
              </a:solidFill>
            </a:rPr>
            <a:t>Empathic, open, able to keep confidences, welcoming, reliable</a:t>
          </a:r>
        </a:p>
      </dgm:t>
    </dgm:pt>
    <dgm:pt modelId="{C879D8D3-9714-4B5F-A30F-2A8A05F730FA}" type="parTrans" cxnId="{4219FA22-B5D3-45EE-AEDC-6952C9250955}">
      <dgm:prSet/>
      <dgm:spPr/>
      <dgm:t>
        <a:bodyPr/>
        <a:lstStyle/>
        <a:p>
          <a:endParaRPr lang="en-US"/>
        </a:p>
      </dgm:t>
    </dgm:pt>
    <dgm:pt modelId="{B03AF2FE-D3E7-4D86-AEE0-38AAD476D901}" type="sibTrans" cxnId="{4219FA22-B5D3-45EE-AEDC-6952C9250955}">
      <dgm:prSet/>
      <dgm:spPr/>
      <dgm:t>
        <a:bodyPr/>
        <a:lstStyle/>
        <a:p>
          <a:endParaRPr lang="en-US"/>
        </a:p>
      </dgm:t>
    </dgm:pt>
    <dgm:pt modelId="{0E5889EE-B0EA-4363-A549-72EE024B57F9}">
      <dgm:prSet phldrT="[Text]"/>
      <dgm:spPr>
        <a:solidFill>
          <a:srgbClr val="CC6600"/>
        </a:solidFill>
      </dgm:spPr>
      <dgm:t>
        <a:bodyPr/>
        <a:lstStyle/>
        <a:p>
          <a:r>
            <a:rPr lang="en-US" b="1" dirty="0">
              <a:solidFill>
                <a:srgbClr val="8A0000"/>
              </a:solidFill>
            </a:rPr>
            <a:t>Share lived experience</a:t>
          </a:r>
        </a:p>
      </dgm:t>
    </dgm:pt>
    <dgm:pt modelId="{F4D6AE34-0B12-4361-8900-8DC949C3DD03}" type="parTrans" cxnId="{E58E9EC3-B4FC-4F31-9ABA-4190BC884E64}">
      <dgm:prSet/>
      <dgm:spPr/>
      <dgm:t>
        <a:bodyPr/>
        <a:lstStyle/>
        <a:p>
          <a:endParaRPr lang="en-US"/>
        </a:p>
      </dgm:t>
    </dgm:pt>
    <dgm:pt modelId="{9384F9C5-3587-47E6-A704-097F1D096003}" type="sibTrans" cxnId="{E58E9EC3-B4FC-4F31-9ABA-4190BC884E64}">
      <dgm:prSet/>
      <dgm:spPr/>
      <dgm:t>
        <a:bodyPr/>
        <a:lstStyle/>
        <a:p>
          <a:endParaRPr lang="en-US"/>
        </a:p>
      </dgm:t>
    </dgm:pt>
    <dgm:pt modelId="{647CDB7C-C0C8-4528-ADAD-4605646700D5}" type="pres">
      <dgm:prSet presAssocID="{8078826C-AE14-4B7C-ADD3-D111C5ED393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3946EC0-639A-46B3-BC6F-8849A3FA4DFE}" type="pres">
      <dgm:prSet presAssocID="{EEC76FDB-3A3A-4CBA-8AE0-BA415215881C}" presName="gear1" presStyleLbl="node1" presStyleIdx="0" presStyleCnt="3" custScaleX="105909">
        <dgm:presLayoutVars>
          <dgm:chMax val="1"/>
          <dgm:bulletEnabled val="1"/>
        </dgm:presLayoutVars>
      </dgm:prSet>
      <dgm:spPr/>
    </dgm:pt>
    <dgm:pt modelId="{4A7DDBF8-BF65-4703-BF1D-228C5AA437D6}" type="pres">
      <dgm:prSet presAssocID="{EEC76FDB-3A3A-4CBA-8AE0-BA415215881C}" presName="gear1srcNode" presStyleLbl="node1" presStyleIdx="0" presStyleCnt="3"/>
      <dgm:spPr/>
    </dgm:pt>
    <dgm:pt modelId="{EBDEDA6F-1957-4EB9-8F09-BFAA56771EC9}" type="pres">
      <dgm:prSet presAssocID="{EEC76FDB-3A3A-4CBA-8AE0-BA415215881C}" presName="gear1dstNode" presStyleLbl="node1" presStyleIdx="0" presStyleCnt="3"/>
      <dgm:spPr/>
    </dgm:pt>
    <dgm:pt modelId="{ED4E9026-2478-4A2A-8EC5-28A425E68558}" type="pres">
      <dgm:prSet presAssocID="{11CDAB06-EC36-478F-95EF-46F79574A59F}" presName="gear2" presStyleLbl="node1" presStyleIdx="1" presStyleCnt="3" custScaleX="125297" custScaleY="108593" custLinFactNeighborX="-3404" custLinFactNeighborY="-5000">
        <dgm:presLayoutVars>
          <dgm:chMax val="1"/>
          <dgm:bulletEnabled val="1"/>
        </dgm:presLayoutVars>
      </dgm:prSet>
      <dgm:spPr/>
    </dgm:pt>
    <dgm:pt modelId="{F993F268-C1B4-45FD-9021-C1F75D1C0B14}" type="pres">
      <dgm:prSet presAssocID="{11CDAB06-EC36-478F-95EF-46F79574A59F}" presName="gear2srcNode" presStyleLbl="node1" presStyleIdx="1" presStyleCnt="3"/>
      <dgm:spPr/>
    </dgm:pt>
    <dgm:pt modelId="{E654E63D-45D8-4CF9-8591-06F51C0FD915}" type="pres">
      <dgm:prSet presAssocID="{11CDAB06-EC36-478F-95EF-46F79574A59F}" presName="gear2dstNode" presStyleLbl="node1" presStyleIdx="1" presStyleCnt="3"/>
      <dgm:spPr/>
    </dgm:pt>
    <dgm:pt modelId="{2FA0D3B6-F350-428A-B442-4B72D5117FFC}" type="pres">
      <dgm:prSet presAssocID="{0E5889EE-B0EA-4363-A549-72EE024B57F9}" presName="gear3" presStyleLbl="node1" presStyleIdx="2" presStyleCnt="3" custLinFactNeighborX="473" custLinFactNeighborY="-3106"/>
      <dgm:spPr/>
    </dgm:pt>
    <dgm:pt modelId="{8A829631-AD79-429C-ABA5-6DDE36042AB6}" type="pres">
      <dgm:prSet presAssocID="{0E5889EE-B0EA-4363-A549-72EE024B57F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4C83C98-0568-4164-977D-3D6ADA2CB11D}" type="pres">
      <dgm:prSet presAssocID="{0E5889EE-B0EA-4363-A549-72EE024B57F9}" presName="gear3srcNode" presStyleLbl="node1" presStyleIdx="2" presStyleCnt="3"/>
      <dgm:spPr/>
    </dgm:pt>
    <dgm:pt modelId="{AA25B112-49EE-4563-8712-D18119355568}" type="pres">
      <dgm:prSet presAssocID="{0E5889EE-B0EA-4363-A549-72EE024B57F9}" presName="gear3dstNode" presStyleLbl="node1" presStyleIdx="2" presStyleCnt="3"/>
      <dgm:spPr/>
    </dgm:pt>
    <dgm:pt modelId="{0806874B-BEB6-4B83-92B1-7DF4358628BD}" type="pres">
      <dgm:prSet presAssocID="{06786C4E-584D-420C-92DF-7F57D73863BF}" presName="connector1" presStyleLbl="sibTrans2D1" presStyleIdx="0" presStyleCnt="3"/>
      <dgm:spPr/>
    </dgm:pt>
    <dgm:pt modelId="{001D8333-2598-4792-92D9-18AC832211DF}" type="pres">
      <dgm:prSet presAssocID="{B03AF2FE-D3E7-4D86-AEE0-38AAD476D901}" presName="connector2" presStyleLbl="sibTrans2D1" presStyleIdx="1" presStyleCnt="3" custLinFactNeighborX="-9316" custLinFactNeighborY="-6211"/>
      <dgm:spPr/>
    </dgm:pt>
    <dgm:pt modelId="{73B543B0-10FD-43BB-B04F-205B4F7FD52B}" type="pres">
      <dgm:prSet presAssocID="{9384F9C5-3587-47E6-A704-097F1D096003}" presName="connector3" presStyleLbl="sibTrans2D1" presStyleIdx="2" presStyleCnt="3"/>
      <dgm:spPr/>
    </dgm:pt>
  </dgm:ptLst>
  <dgm:cxnLst>
    <dgm:cxn modelId="{4167401F-D964-4178-ABBD-2AE6BF8A32E8}" type="presOf" srcId="{B03AF2FE-D3E7-4D86-AEE0-38AAD476D901}" destId="{001D8333-2598-4792-92D9-18AC832211DF}" srcOrd="0" destOrd="0" presId="urn:microsoft.com/office/officeart/2005/8/layout/gear1"/>
    <dgm:cxn modelId="{4219FA22-B5D3-45EE-AEDC-6952C9250955}" srcId="{8078826C-AE14-4B7C-ADD3-D111C5ED3931}" destId="{11CDAB06-EC36-478F-95EF-46F79574A59F}" srcOrd="1" destOrd="0" parTransId="{C879D8D3-9714-4B5F-A30F-2A8A05F730FA}" sibTransId="{B03AF2FE-D3E7-4D86-AEE0-38AAD476D901}"/>
    <dgm:cxn modelId="{CE11B063-F9B4-401E-8759-F524201911F1}" type="presOf" srcId="{11CDAB06-EC36-478F-95EF-46F79574A59F}" destId="{F993F268-C1B4-45FD-9021-C1F75D1C0B14}" srcOrd="1" destOrd="0" presId="urn:microsoft.com/office/officeart/2005/8/layout/gear1"/>
    <dgm:cxn modelId="{E613EF69-6D10-4CB3-A826-BD27DEEA123F}" type="presOf" srcId="{8078826C-AE14-4B7C-ADD3-D111C5ED3931}" destId="{647CDB7C-C0C8-4528-ADAD-4605646700D5}" srcOrd="0" destOrd="0" presId="urn:microsoft.com/office/officeart/2005/8/layout/gear1"/>
    <dgm:cxn modelId="{1AA2426F-2646-480D-9467-2600589050B6}" type="presOf" srcId="{0E5889EE-B0EA-4363-A549-72EE024B57F9}" destId="{2FA0D3B6-F350-428A-B442-4B72D5117FFC}" srcOrd="0" destOrd="0" presId="urn:microsoft.com/office/officeart/2005/8/layout/gear1"/>
    <dgm:cxn modelId="{102A297C-8D07-44A3-ADD9-E71E466A4A80}" type="presOf" srcId="{EEC76FDB-3A3A-4CBA-8AE0-BA415215881C}" destId="{EBDEDA6F-1957-4EB9-8F09-BFAA56771EC9}" srcOrd="2" destOrd="0" presId="urn:microsoft.com/office/officeart/2005/8/layout/gear1"/>
    <dgm:cxn modelId="{B4E73F7C-B98D-4131-A3DA-22102A3AE119}" type="presOf" srcId="{0E5889EE-B0EA-4363-A549-72EE024B57F9}" destId="{8A829631-AD79-429C-ABA5-6DDE36042AB6}" srcOrd="1" destOrd="0" presId="urn:microsoft.com/office/officeart/2005/8/layout/gear1"/>
    <dgm:cxn modelId="{0A0F9087-ADB1-4792-B5B6-9D864A380062}" type="presOf" srcId="{EEC76FDB-3A3A-4CBA-8AE0-BA415215881C}" destId="{C3946EC0-639A-46B3-BC6F-8849A3FA4DFE}" srcOrd="0" destOrd="0" presId="urn:microsoft.com/office/officeart/2005/8/layout/gear1"/>
    <dgm:cxn modelId="{9A529A94-23F7-4948-BB2A-4C47FE5926EC}" type="presOf" srcId="{0E5889EE-B0EA-4363-A549-72EE024B57F9}" destId="{AA25B112-49EE-4563-8712-D18119355568}" srcOrd="3" destOrd="0" presId="urn:microsoft.com/office/officeart/2005/8/layout/gear1"/>
    <dgm:cxn modelId="{BC7EDD94-E6B8-4E5E-BBDF-C466C39827E7}" type="presOf" srcId="{0E5889EE-B0EA-4363-A549-72EE024B57F9}" destId="{E4C83C98-0568-4164-977D-3D6ADA2CB11D}" srcOrd="2" destOrd="0" presId="urn:microsoft.com/office/officeart/2005/8/layout/gear1"/>
    <dgm:cxn modelId="{14C0E594-C35D-4527-8006-88279E63126F}" type="presOf" srcId="{11CDAB06-EC36-478F-95EF-46F79574A59F}" destId="{E654E63D-45D8-4CF9-8591-06F51C0FD915}" srcOrd="2" destOrd="0" presId="urn:microsoft.com/office/officeart/2005/8/layout/gear1"/>
    <dgm:cxn modelId="{4DCE0D9D-C6E9-4E72-B524-9D976799A1B0}" type="presOf" srcId="{11CDAB06-EC36-478F-95EF-46F79574A59F}" destId="{ED4E9026-2478-4A2A-8EC5-28A425E68558}" srcOrd="0" destOrd="0" presId="urn:microsoft.com/office/officeart/2005/8/layout/gear1"/>
    <dgm:cxn modelId="{E58E9EC3-B4FC-4F31-9ABA-4190BC884E64}" srcId="{8078826C-AE14-4B7C-ADD3-D111C5ED3931}" destId="{0E5889EE-B0EA-4363-A549-72EE024B57F9}" srcOrd="2" destOrd="0" parTransId="{F4D6AE34-0B12-4361-8900-8DC949C3DD03}" sibTransId="{9384F9C5-3587-47E6-A704-097F1D096003}"/>
    <dgm:cxn modelId="{FB4E4CCA-5991-43B5-8256-3A8A1D2F0D80}" type="presOf" srcId="{06786C4E-584D-420C-92DF-7F57D73863BF}" destId="{0806874B-BEB6-4B83-92B1-7DF4358628BD}" srcOrd="0" destOrd="0" presId="urn:microsoft.com/office/officeart/2005/8/layout/gear1"/>
    <dgm:cxn modelId="{B0BCA0CA-E2B8-46C0-9E23-BA20803240B7}" type="presOf" srcId="{EEC76FDB-3A3A-4CBA-8AE0-BA415215881C}" destId="{4A7DDBF8-BF65-4703-BF1D-228C5AA437D6}" srcOrd="1" destOrd="0" presId="urn:microsoft.com/office/officeart/2005/8/layout/gear1"/>
    <dgm:cxn modelId="{248607CE-8C84-4399-9334-849C63022983}" srcId="{8078826C-AE14-4B7C-ADD3-D111C5ED3931}" destId="{EEC76FDB-3A3A-4CBA-8AE0-BA415215881C}" srcOrd="0" destOrd="0" parTransId="{F835DF73-78C8-42D5-8212-93601AA04CBC}" sibTransId="{06786C4E-584D-420C-92DF-7F57D73863BF}"/>
    <dgm:cxn modelId="{E3DA8EE3-DCCE-4B7D-9AE0-74205E7E132E}" type="presOf" srcId="{9384F9C5-3587-47E6-A704-097F1D096003}" destId="{73B543B0-10FD-43BB-B04F-205B4F7FD52B}" srcOrd="0" destOrd="0" presId="urn:microsoft.com/office/officeart/2005/8/layout/gear1"/>
    <dgm:cxn modelId="{98B827F0-8F0C-427A-85AB-DC0A88AC3D8E}" type="presParOf" srcId="{647CDB7C-C0C8-4528-ADAD-4605646700D5}" destId="{C3946EC0-639A-46B3-BC6F-8849A3FA4DFE}" srcOrd="0" destOrd="0" presId="urn:microsoft.com/office/officeart/2005/8/layout/gear1"/>
    <dgm:cxn modelId="{D84527BC-770C-470C-9927-B06B74A98731}" type="presParOf" srcId="{647CDB7C-C0C8-4528-ADAD-4605646700D5}" destId="{4A7DDBF8-BF65-4703-BF1D-228C5AA437D6}" srcOrd="1" destOrd="0" presId="urn:microsoft.com/office/officeart/2005/8/layout/gear1"/>
    <dgm:cxn modelId="{9EB3E69E-4D39-468C-BFE9-D2356C42F6AB}" type="presParOf" srcId="{647CDB7C-C0C8-4528-ADAD-4605646700D5}" destId="{EBDEDA6F-1957-4EB9-8F09-BFAA56771EC9}" srcOrd="2" destOrd="0" presId="urn:microsoft.com/office/officeart/2005/8/layout/gear1"/>
    <dgm:cxn modelId="{A25B3A59-17B9-4179-8660-A244725F30C9}" type="presParOf" srcId="{647CDB7C-C0C8-4528-ADAD-4605646700D5}" destId="{ED4E9026-2478-4A2A-8EC5-28A425E68558}" srcOrd="3" destOrd="0" presId="urn:microsoft.com/office/officeart/2005/8/layout/gear1"/>
    <dgm:cxn modelId="{CECBAAC5-896B-471A-B465-2D7C0D66750B}" type="presParOf" srcId="{647CDB7C-C0C8-4528-ADAD-4605646700D5}" destId="{F993F268-C1B4-45FD-9021-C1F75D1C0B14}" srcOrd="4" destOrd="0" presId="urn:microsoft.com/office/officeart/2005/8/layout/gear1"/>
    <dgm:cxn modelId="{8323FCDB-F67C-40C2-80A2-97BD7A98B1E7}" type="presParOf" srcId="{647CDB7C-C0C8-4528-ADAD-4605646700D5}" destId="{E654E63D-45D8-4CF9-8591-06F51C0FD915}" srcOrd="5" destOrd="0" presId="urn:microsoft.com/office/officeart/2005/8/layout/gear1"/>
    <dgm:cxn modelId="{DA2716B6-E971-4C55-BDEF-78CD978B5063}" type="presParOf" srcId="{647CDB7C-C0C8-4528-ADAD-4605646700D5}" destId="{2FA0D3B6-F350-428A-B442-4B72D5117FFC}" srcOrd="6" destOrd="0" presId="urn:microsoft.com/office/officeart/2005/8/layout/gear1"/>
    <dgm:cxn modelId="{27677E40-BD5B-47DD-B6D9-0F5B9650823F}" type="presParOf" srcId="{647CDB7C-C0C8-4528-ADAD-4605646700D5}" destId="{8A829631-AD79-429C-ABA5-6DDE36042AB6}" srcOrd="7" destOrd="0" presId="urn:microsoft.com/office/officeart/2005/8/layout/gear1"/>
    <dgm:cxn modelId="{13044E06-9617-4B73-9BD8-806042DDA0AD}" type="presParOf" srcId="{647CDB7C-C0C8-4528-ADAD-4605646700D5}" destId="{E4C83C98-0568-4164-977D-3D6ADA2CB11D}" srcOrd="8" destOrd="0" presId="urn:microsoft.com/office/officeart/2005/8/layout/gear1"/>
    <dgm:cxn modelId="{334867B8-F023-40A6-89C8-44960E9A50D5}" type="presParOf" srcId="{647CDB7C-C0C8-4528-ADAD-4605646700D5}" destId="{AA25B112-49EE-4563-8712-D18119355568}" srcOrd="9" destOrd="0" presId="urn:microsoft.com/office/officeart/2005/8/layout/gear1"/>
    <dgm:cxn modelId="{7B199F6F-8CA6-466E-A380-B8CB8441F74A}" type="presParOf" srcId="{647CDB7C-C0C8-4528-ADAD-4605646700D5}" destId="{0806874B-BEB6-4B83-92B1-7DF4358628BD}" srcOrd="10" destOrd="0" presId="urn:microsoft.com/office/officeart/2005/8/layout/gear1"/>
    <dgm:cxn modelId="{0666632F-9A4F-4EBF-BFC8-E1E5E66AF2A2}" type="presParOf" srcId="{647CDB7C-C0C8-4528-ADAD-4605646700D5}" destId="{001D8333-2598-4792-92D9-18AC832211DF}" srcOrd="11" destOrd="0" presId="urn:microsoft.com/office/officeart/2005/8/layout/gear1"/>
    <dgm:cxn modelId="{FDC6BFD6-D5A5-4F60-B599-53A31B236740}" type="presParOf" srcId="{647CDB7C-C0C8-4528-ADAD-4605646700D5}" destId="{73B543B0-10FD-43BB-B04F-205B4F7FD52B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FC33C-312A-4262-8BF0-96EB0657CF7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544B-2EBF-49BF-AC0E-4F16B4D0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2475" y="117475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7221-1915-4004-86B4-9FCB47520E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05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needed to successfully fulfill the role.</a:t>
            </a:r>
          </a:p>
          <a:p>
            <a:r>
              <a:rPr lang="en-US" dirty="0"/>
              <a:t>Identify free training where available </a:t>
            </a:r>
          </a:p>
          <a:p>
            <a:r>
              <a:rPr lang="en-US" dirty="0"/>
              <a:t>Check in with OTM’s Parent University on training and recruitment</a:t>
            </a:r>
          </a:p>
          <a:p>
            <a:r>
              <a:rPr lang="en-US" dirty="0"/>
              <a:t>Be sure to include site visits and connecting Liaisons to people at agencies where they will make referrals.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out the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6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“Hubs” are not necessarily permanent sites but adaptable community spaces to engage with community members</a:t>
            </a:r>
          </a:p>
          <a:p>
            <a:r>
              <a:rPr lang="en-US" b="1" dirty="0">
                <a:solidFill>
                  <a:schemeClr val="tx1"/>
                </a:solidFill>
              </a:rPr>
              <a:t>Pope Valley Farm Center/Pope Valley Elementary</a:t>
            </a:r>
          </a:p>
          <a:p>
            <a:r>
              <a:rPr lang="en-US" b="1" dirty="0">
                <a:solidFill>
                  <a:schemeClr val="tx1"/>
                </a:solidFill>
              </a:rPr>
              <a:t>Angwin volunteer fire department/Howell Mtn School</a:t>
            </a:r>
          </a:p>
          <a:p>
            <a:r>
              <a:rPr lang="en-US" b="1" dirty="0">
                <a:solidFill>
                  <a:schemeClr val="tx1"/>
                </a:solidFill>
              </a:rPr>
              <a:t>Berryessa Highlands/Spanish Flats Senior center</a:t>
            </a:r>
          </a:p>
          <a:p>
            <a:r>
              <a:rPr lang="en-US" b="1" dirty="0">
                <a:solidFill>
                  <a:schemeClr val="tx1"/>
                </a:solidFill>
              </a:rPr>
              <a:t>Rutherford Grange</a:t>
            </a:r>
          </a:p>
          <a:p>
            <a:endParaRPr lang="en-US" dirty="0"/>
          </a:p>
          <a:p>
            <a:r>
              <a:rPr lang="en-US" dirty="0"/>
              <a:t>American Canyon?</a:t>
            </a:r>
          </a:p>
          <a:p>
            <a:r>
              <a:rPr lang="en-US" dirty="0"/>
              <a:t>Deer Park?</a:t>
            </a:r>
          </a:p>
          <a:p>
            <a:r>
              <a:rPr lang="en-US" dirty="0"/>
              <a:t>Brannan Center in Calistoga</a:t>
            </a:r>
          </a:p>
          <a:p>
            <a:r>
              <a:rPr lang="en-US" dirty="0"/>
              <a:t>North Napa – Unitarian Church?</a:t>
            </a:r>
          </a:p>
          <a:p>
            <a:r>
              <a:rPr lang="en-US" dirty="0"/>
              <a:t>Soda Canyon?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4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45+ participated in HCD 30% monolingual Spanish</a:t>
            </a:r>
          </a:p>
          <a:p>
            <a:r>
              <a:rPr lang="en-US" dirty="0"/>
              <a:t>30% bilingual and bicultural</a:t>
            </a:r>
          </a:p>
          <a:p>
            <a:r>
              <a:rPr lang="en-US" dirty="0"/>
              <a:t>Conducted workshops in Calistoga -2 and Napa- 3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Ties into COAD’s strategic initiatives and goals to engage more trusted messengers with shared lived experience and implement an effective language access model.</a:t>
            </a:r>
          </a:p>
          <a:p>
            <a:r>
              <a:rPr lang="en-US" dirty="0"/>
              <a:t>We are on track with the project to date.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9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Ties into COAD’s strategic initiatives and goals to engage more trusted messengers with shared lived experience and implement an effective language access model.</a:t>
            </a:r>
          </a:p>
          <a:p>
            <a:r>
              <a:rPr lang="en-US" dirty="0"/>
              <a:t>We are on track with the project to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8D2B-6ADA-EC39-F65A-E509AB9EB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346A3-08C9-5737-57AC-9D3039747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0D772-5B62-68A9-1F09-49DF33332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28737-111B-1842-CD43-199FA7434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EDF07-3B1F-EEDC-3F22-A2A6BE06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7C697-ECD8-84A6-C4E1-9588A65E7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AE831-9486-1049-8092-C2A9EA78E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99A98-B207-5E73-249F-49A8FB6A4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380EE-10E4-37B6-A7E8-6626CDF2D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C7FCD-C580-545F-5F93-22595002F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5BDED-171F-A5F3-2803-8323C2157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F911-C202-69DD-596E-B96A25FE1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9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areas – health, mental health, food access and emergency preparedness</a:t>
            </a:r>
          </a:p>
          <a:p>
            <a:r>
              <a:rPr lang="en-US" dirty="0"/>
              <a:t>Supporting health and well being and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E932-2860-41C0-A094-C06BA67B9E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388" y="1122363"/>
            <a:ext cx="7313612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602038"/>
            <a:ext cx="73136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216;g2a4930180cb_0_107">
            <a:extLst>
              <a:ext uri="{FF2B5EF4-FFF2-40B4-BE49-F238E27FC236}">
                <a16:creationId xmlns:a16="http://schemas.microsoft.com/office/drawing/2014/main" id="{18D4CDB1-15A5-EE07-1426-581FB055CCB7}"/>
              </a:ext>
            </a:extLst>
          </p:cNvPr>
          <p:cNvSpPr/>
          <p:nvPr userDrawn="1"/>
        </p:nvSpPr>
        <p:spPr>
          <a:xfrm>
            <a:off x="577780" y="6074663"/>
            <a:ext cx="2289256" cy="275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E2C3D"/>
                </a:solidFill>
                <a:latin typeface="Calibri"/>
                <a:ea typeface="Calibri"/>
                <a:cs typeface="Calibri"/>
                <a:sym typeface="Calibri"/>
              </a:rPr>
              <a:t>NapaValleyCOAD.org</a:t>
            </a:r>
            <a:endParaRPr dirty="0">
              <a:solidFill>
                <a:srgbClr val="4E2C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596" y="1709738"/>
            <a:ext cx="7986853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358" y="4589463"/>
            <a:ext cx="79980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216;g2a4930180cb_0_107">
            <a:extLst>
              <a:ext uri="{FF2B5EF4-FFF2-40B4-BE49-F238E27FC236}">
                <a16:creationId xmlns:a16="http://schemas.microsoft.com/office/drawing/2014/main" id="{76301525-DD36-1CCB-E78F-119953A9F875}"/>
              </a:ext>
            </a:extLst>
          </p:cNvPr>
          <p:cNvSpPr/>
          <p:nvPr userDrawn="1"/>
        </p:nvSpPr>
        <p:spPr>
          <a:xfrm>
            <a:off x="534648" y="6085150"/>
            <a:ext cx="2289256" cy="275700"/>
          </a:xfrm>
          <a:prstGeom prst="roundRect">
            <a:avLst>
              <a:gd name="adj" fmla="val 16667"/>
            </a:avLst>
          </a:prstGeom>
          <a:solidFill>
            <a:srgbClr val="4E2C3D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2CBAB"/>
                </a:solidFill>
                <a:latin typeface="Calibri"/>
                <a:ea typeface="Calibri"/>
                <a:cs typeface="Calibri"/>
                <a:sym typeface="Calibri"/>
              </a:rPr>
              <a:t>NapaValleyCOAD.org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04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388" y="1122363"/>
            <a:ext cx="7313612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602038"/>
            <a:ext cx="73136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216;g2a4930180cb_0_107">
            <a:extLst>
              <a:ext uri="{FF2B5EF4-FFF2-40B4-BE49-F238E27FC236}">
                <a16:creationId xmlns:a16="http://schemas.microsoft.com/office/drawing/2014/main" id="{BCF95786-E6CD-032D-77C3-8B8D3C766074}"/>
              </a:ext>
            </a:extLst>
          </p:cNvPr>
          <p:cNvSpPr/>
          <p:nvPr userDrawn="1"/>
        </p:nvSpPr>
        <p:spPr>
          <a:xfrm>
            <a:off x="612285" y="6080650"/>
            <a:ext cx="2289256" cy="275700"/>
          </a:xfrm>
          <a:prstGeom prst="roundRect">
            <a:avLst>
              <a:gd name="adj" fmla="val 16667"/>
            </a:avLst>
          </a:prstGeom>
          <a:solidFill>
            <a:srgbClr val="E2CBA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E2C3D"/>
                </a:solidFill>
                <a:latin typeface="Calibri"/>
                <a:ea typeface="Calibri"/>
                <a:cs typeface="Calibri"/>
                <a:sym typeface="Calibri"/>
              </a:rPr>
              <a:t>NapaValleyCOAD.org</a:t>
            </a:r>
            <a:endParaRPr dirty="0">
              <a:solidFill>
                <a:srgbClr val="4E2C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388" y="1122363"/>
            <a:ext cx="7313612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602038"/>
            <a:ext cx="731361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216;g2a4930180cb_0_107">
            <a:extLst>
              <a:ext uri="{FF2B5EF4-FFF2-40B4-BE49-F238E27FC236}">
                <a16:creationId xmlns:a16="http://schemas.microsoft.com/office/drawing/2014/main" id="{5D779E41-5A79-D93E-F428-95908761DB3B}"/>
              </a:ext>
            </a:extLst>
          </p:cNvPr>
          <p:cNvSpPr/>
          <p:nvPr userDrawn="1"/>
        </p:nvSpPr>
        <p:spPr>
          <a:xfrm>
            <a:off x="517394" y="6072024"/>
            <a:ext cx="2289256" cy="275700"/>
          </a:xfrm>
          <a:prstGeom prst="roundRect">
            <a:avLst>
              <a:gd name="adj" fmla="val 16667"/>
            </a:avLst>
          </a:prstGeom>
          <a:solidFill>
            <a:srgbClr val="4E2C3D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2CBAB"/>
                </a:solidFill>
                <a:latin typeface="Calibri"/>
                <a:ea typeface="Calibri"/>
                <a:cs typeface="Calibri"/>
                <a:sym typeface="Calibri"/>
              </a:rPr>
              <a:t>NapaValleyCOAD.org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59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75" y="365125"/>
            <a:ext cx="8899525" cy="1325563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275" y="1825625"/>
            <a:ext cx="889952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75" y="365125"/>
            <a:ext cx="8899525" cy="1325563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275" y="1825625"/>
            <a:ext cx="889952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74" y="365125"/>
            <a:ext cx="8899525" cy="1325563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4274" y="1825625"/>
            <a:ext cx="440179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3420" y="1825625"/>
            <a:ext cx="434037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74" y="365125"/>
            <a:ext cx="8899525" cy="1325563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4274" y="1825625"/>
            <a:ext cx="4401794" cy="435133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3420" y="1825625"/>
            <a:ext cx="4340379" cy="4351338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oogle Shape;216;g2a4930180cb_0_107">
            <a:extLst>
              <a:ext uri="{FF2B5EF4-FFF2-40B4-BE49-F238E27FC236}">
                <a16:creationId xmlns:a16="http://schemas.microsoft.com/office/drawing/2014/main" id="{6C9D316B-27F4-908B-7726-E430AE29EEB1}"/>
              </a:ext>
            </a:extLst>
          </p:cNvPr>
          <p:cNvSpPr/>
          <p:nvPr userDrawn="1"/>
        </p:nvSpPr>
        <p:spPr>
          <a:xfrm>
            <a:off x="4951372" y="5642975"/>
            <a:ext cx="2289256" cy="275700"/>
          </a:xfrm>
          <a:prstGeom prst="roundRect">
            <a:avLst>
              <a:gd name="adj" fmla="val 16667"/>
            </a:avLst>
          </a:prstGeom>
          <a:solidFill>
            <a:srgbClr val="4E2C3D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2CBAB"/>
                </a:solidFill>
                <a:latin typeface="Calibri"/>
                <a:ea typeface="Calibri"/>
                <a:cs typeface="Calibri"/>
                <a:sym typeface="Calibri"/>
              </a:rPr>
              <a:t>NapaValleyCOAD.org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32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7" r:id="rId2"/>
    <p:sldLayoutId id="2147483758" r:id="rId3"/>
    <p:sldLayoutId id="2147483746" r:id="rId4"/>
    <p:sldLayoutId id="2147483759" r:id="rId5"/>
    <p:sldLayoutId id="2147483748" r:id="rId6"/>
    <p:sldLayoutId id="2147483756" r:id="rId7"/>
    <p:sldLayoutId id="2147483751" r:id="rId8"/>
    <p:sldLayoutId id="2147483749" r:id="rId9"/>
    <p:sldLayoutId id="2147483750" r:id="rId10"/>
    <p:sldLayoutId id="2147483752" r:id="rId11"/>
    <p:sldLayoutId id="2147483753" r:id="rId12"/>
    <p:sldLayoutId id="2147483754" r:id="rId13"/>
    <p:sldLayoutId id="2147483755" r:id="rId14"/>
    <p:sldLayoutId id="214748374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Condensed"/>
          <a:ea typeface="+mj-ea"/>
          <a:cs typeface="Roboto Condensed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F5F5F"/>
          </a:solidFill>
          <a:latin typeface="Roboto Condensed"/>
          <a:ea typeface="+mn-ea"/>
          <a:cs typeface="Roboto Condensed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Roboto Condensed"/>
          <a:ea typeface="+mn-ea"/>
          <a:cs typeface="Roboto Condensed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Roboto Condensed"/>
          <a:ea typeface="+mn-ea"/>
          <a:cs typeface="Roboto Condensed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Roboto Condensed"/>
          <a:ea typeface="+mn-ea"/>
          <a:cs typeface="Roboto Condensed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Roboto Condensed"/>
          <a:ea typeface="+mn-ea"/>
          <a:cs typeface="Roboto Condense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allpaperflare.com/ceiling-lights-illustration-with-copyspace-design-empty-lamps-wallpaper-agmvo/download/2560x1440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licyoptions.irpp.org/magazines/july-2020/the-evolving-craft-of-political-advertis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allpaperflare.com/man-on-running-field-man-wearing-pair-of-black-and-green-nike-shoes-wallpaper-zhuh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69093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;g2a4930180cb_0_107">
            <a:extLst>
              <a:ext uri="{FF2B5EF4-FFF2-40B4-BE49-F238E27FC236}">
                <a16:creationId xmlns:a16="http://schemas.microsoft.com/office/drawing/2014/main" id="{861668AC-C0A9-B20B-7FD6-8FE7C1C3C0EC}"/>
              </a:ext>
            </a:extLst>
          </p:cNvPr>
          <p:cNvSpPr/>
          <p:nvPr/>
        </p:nvSpPr>
        <p:spPr>
          <a:xfrm>
            <a:off x="4951372" y="5642975"/>
            <a:ext cx="2289256" cy="275700"/>
          </a:xfrm>
          <a:prstGeom prst="roundRect">
            <a:avLst>
              <a:gd name="adj" fmla="val 16667"/>
            </a:avLst>
          </a:prstGeom>
          <a:solidFill>
            <a:srgbClr val="4E2C3D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2CBAB"/>
                </a:solidFill>
                <a:latin typeface="Calibri"/>
                <a:ea typeface="Calibri"/>
                <a:cs typeface="Calibri"/>
                <a:sym typeface="Calibri"/>
              </a:rPr>
              <a:t>NapaValleyCOAD.org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D27B-4A7A-7F1D-FF66-AA615D97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566" y="115743"/>
            <a:ext cx="8899525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Community Connections – </a:t>
            </a:r>
            <a:b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Three-Year Plan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FD7522-B765-694C-2079-7B59A9A305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7563" y="1441305"/>
          <a:ext cx="10891929" cy="52713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3019">
                  <a:extLst>
                    <a:ext uri="{9D8B030D-6E8A-4147-A177-3AD203B41FA5}">
                      <a16:colId xmlns:a16="http://schemas.microsoft.com/office/drawing/2014/main" val="1881539528"/>
                    </a:ext>
                  </a:extLst>
                </a:gridCol>
                <a:gridCol w="6941127">
                  <a:extLst>
                    <a:ext uri="{9D8B030D-6E8A-4147-A177-3AD203B41FA5}">
                      <a16:colId xmlns:a16="http://schemas.microsoft.com/office/drawing/2014/main" val="1725589987"/>
                    </a:ext>
                  </a:extLst>
                </a:gridCol>
                <a:gridCol w="2687783">
                  <a:extLst>
                    <a:ext uri="{9D8B030D-6E8A-4147-A177-3AD203B41FA5}">
                      <a16:colId xmlns:a16="http://schemas.microsoft.com/office/drawing/2014/main" val="3363542606"/>
                    </a:ext>
                  </a:extLst>
                </a:gridCol>
              </a:tblGrid>
              <a:tr h="620734">
                <a:tc>
                  <a:txBody>
                    <a:bodyPr/>
                    <a:lstStyle/>
                    <a:p>
                      <a:r>
                        <a:rPr lang="en-US" sz="2800" dirty="0"/>
                        <a:t>Phases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Key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Deliverables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127804"/>
                  </a:ext>
                </a:extLst>
              </a:tr>
              <a:tr h="1248590">
                <a:tc>
                  <a:txBody>
                    <a:bodyPr/>
                    <a:lstStyle/>
                    <a:p>
                      <a:r>
                        <a:rPr lang="en-US" sz="1800" b="1" dirty="0"/>
                        <a:t>Design –</a:t>
                      </a:r>
                    </a:p>
                    <a:p>
                      <a:r>
                        <a:rPr lang="en-US" sz="1800" b="1" dirty="0"/>
                        <a:t>July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Complete emergency messaging focus groups and prepare a written report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Conduct design sprints to define the role, training needs, role of hubs, and implementation outreach and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Reports covering the outcomes of focus groups and sprints</a:t>
                      </a:r>
                    </a:p>
                    <a:p>
                      <a:r>
                        <a:rPr lang="en-US" sz="1800" dirty="0"/>
                        <a:t>6 design sprints in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14359"/>
                  </a:ext>
                </a:extLst>
              </a:tr>
              <a:tr h="973836">
                <a:tc>
                  <a:txBody>
                    <a:bodyPr/>
                    <a:lstStyle/>
                    <a:p>
                      <a:r>
                        <a:rPr lang="en-US" sz="1800" b="1" dirty="0"/>
                        <a:t>Recruit &amp; Train – </a:t>
                      </a:r>
                    </a:p>
                    <a:p>
                      <a:r>
                        <a:rPr lang="en-US" sz="1800" b="1" dirty="0"/>
                        <a:t>Aug-Dec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Recruit and train Community Connectors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Establish relationships with potential cultural 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 Connectors hired and trained</a:t>
                      </a:r>
                    </a:p>
                    <a:p>
                      <a:r>
                        <a:rPr lang="en-US" dirty="0"/>
                        <a:t>2-4 larger hubs identified for larger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851758"/>
                  </a:ext>
                </a:extLst>
              </a:tr>
              <a:tr h="1239481">
                <a:tc>
                  <a:txBody>
                    <a:bodyPr/>
                    <a:lstStyle/>
                    <a:p>
                      <a:r>
                        <a:rPr lang="en-US" sz="1800" b="1" dirty="0"/>
                        <a:t>Implement</a:t>
                      </a:r>
                    </a:p>
                    <a:p>
                      <a:r>
                        <a:rPr lang="en-US" sz="1800" b="1" dirty="0"/>
                        <a:t>Sept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Develop and implement multi-media communications campaign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Hold community launch events to promote the program to achieve goals for improving access to information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Communications campaign launched and community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227815"/>
                  </a:ext>
                </a:extLst>
              </a:tr>
              <a:tr h="973836">
                <a:tc>
                  <a:txBody>
                    <a:bodyPr/>
                    <a:lstStyle/>
                    <a:p>
                      <a:r>
                        <a:rPr lang="en-US" sz="1800" b="1" dirty="0"/>
                        <a:t>Evaluate</a:t>
                      </a:r>
                    </a:p>
                    <a:p>
                      <a:r>
                        <a:rPr lang="en-US" sz="1800" b="1" dirty="0"/>
                        <a:t>Jan 2026-June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Assess and iterate based on ongoing feedback from users and liaisons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Develop a funding and structural model for longer-term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results and feedback system in place; Future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84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1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66E4D-139B-2A56-E1C3-FB55CCB0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EF15-5EFD-A440-55C7-0D34B8BB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921" y="109944"/>
            <a:ext cx="9293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WHAT HAVE WE LEARNED WORKSHOP INSIGHTS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D0B1-E957-A88B-BA65-764F658A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15" y="1541721"/>
            <a:ext cx="7112148" cy="52063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The need for connection is strong across all generational groups</a:t>
            </a:r>
          </a:p>
          <a:p>
            <a:r>
              <a:rPr lang="en-US" dirty="0">
                <a:solidFill>
                  <a:srgbClr val="002060"/>
                </a:solidFill>
              </a:rPr>
              <a:t>Trauma and anxiety from COVID-19 and the current policy environment is pervasive</a:t>
            </a:r>
          </a:p>
          <a:p>
            <a:r>
              <a:rPr lang="en-US" dirty="0">
                <a:solidFill>
                  <a:srgbClr val="002060"/>
                </a:solidFill>
              </a:rPr>
              <a:t>We need to include more men in the process and create welcoming spaces for isolated young men</a:t>
            </a:r>
          </a:p>
          <a:p>
            <a:r>
              <a:rPr lang="en-US" dirty="0">
                <a:solidFill>
                  <a:srgbClr val="002060"/>
                </a:solidFill>
              </a:rPr>
              <a:t>A RESOURCE GUIDE will be essential for Connectors to work effectively. COAD is developing a guide and asset mapping</a:t>
            </a:r>
          </a:p>
          <a:p>
            <a:r>
              <a:rPr lang="en-US" dirty="0">
                <a:solidFill>
                  <a:srgbClr val="002060"/>
                </a:solidFill>
              </a:rPr>
              <a:t>Community Connectors will need multi-layered support systems and adequate compensation.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375FB-68C8-95BF-2BEE-D0F4D2817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46" y="2615608"/>
            <a:ext cx="3854297" cy="2890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1D29D-1814-47B0-9E79-D32AF1F34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691" r="26221" b="6591"/>
          <a:stretch/>
        </p:blipFill>
        <p:spPr>
          <a:xfrm>
            <a:off x="8876039" y="109944"/>
            <a:ext cx="874393" cy="12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D7D28-CB47-385E-C0D6-9D24AA0BD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5863-6DFD-3DD9-4EDB-947110A1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5" y="365125"/>
            <a:ext cx="9234055" cy="1325563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Community Connections – </a:t>
            </a:r>
            <a:br>
              <a:rPr lang="en-US" sz="4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4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Goals</a:t>
            </a:r>
            <a:r>
              <a:rPr lang="en-US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and branding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E7DE1-0494-184D-99E1-D2395D13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9" y="1825625"/>
            <a:ext cx="7878725" cy="4351338"/>
          </a:xfrm>
        </p:spPr>
        <p:txBody>
          <a:bodyPr>
            <a:normAutofit lnSpcReduction="10000"/>
          </a:bodyPr>
          <a:lstStyle/>
          <a:p>
            <a:pPr marL="0" marR="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articulated at our first workshop:</a:t>
            </a:r>
            <a:endParaRPr lang="en-US" sz="32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Conectar la comunidad a recursos crear comunidad (Connect the community to resources to create community). </a:t>
            </a:r>
          </a:p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Support community healing and capacity building through human connection to reduce barriers to access </a:t>
            </a:r>
            <a:r>
              <a:rPr lang="en-US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resources and civic engagement.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DEB31-67E7-A97C-214E-B4D8E7303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7" y="681036"/>
            <a:ext cx="3592033" cy="35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2937C-E28D-8113-F0BE-328629E4C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8CF3-0884-AE60-DB7E-3FAD3D15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101" y="365125"/>
            <a:ext cx="9325700" cy="14317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Dual role identified: Individual connections and community engagements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C5A4E1-14A8-455C-7725-9CF0E4F20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1" t="27361" r="5555" b="12977"/>
          <a:stretch/>
        </p:blipFill>
        <p:spPr bwMode="auto">
          <a:xfrm>
            <a:off x="2445488" y="1681393"/>
            <a:ext cx="7760813" cy="4811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02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C8EB-717C-0005-1ECF-006DF29C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7" y="1750580"/>
            <a:ext cx="4057362" cy="37081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COMMUNITY CONNECTOR</a:t>
            </a:r>
            <a:b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b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CORE ACTIVITIES</a:t>
            </a:r>
            <a:endParaRPr lang="en-US" sz="5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955D0F5-D89D-A13B-68DD-6D2E58E9FCCD}"/>
              </a:ext>
            </a:extLst>
          </p:cNvPr>
          <p:cNvGraphicFramePr/>
          <p:nvPr/>
        </p:nvGraphicFramePr>
        <p:xfrm>
          <a:off x="4572000" y="376309"/>
          <a:ext cx="6897543" cy="610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92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9CCC3-3195-DB78-9302-2278CF3C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28A6-06F4-854A-FAAE-69284C21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71" y="1860699"/>
            <a:ext cx="4242948" cy="3800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COMMUNITY CONNECTOR </a:t>
            </a:r>
            <a:b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b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SKILLS </a:t>
            </a:r>
            <a:b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&amp; </a:t>
            </a:r>
            <a:b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54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VIBES</a:t>
            </a:r>
            <a:endParaRPr lang="en-US" sz="5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97006E-74AD-44E0-6283-6D6B6883CE35}"/>
              </a:ext>
            </a:extLst>
          </p:cNvPr>
          <p:cNvGraphicFramePr/>
          <p:nvPr/>
        </p:nvGraphicFramePr>
        <p:xfrm>
          <a:off x="4572000" y="376309"/>
          <a:ext cx="6897543" cy="610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30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2251-003A-F27D-216E-57FAFEF4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37" y="265973"/>
            <a:ext cx="95250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Core training needs &amp; resources – training must be free and fun!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E37D99-FCB6-5822-1FE3-A2C4745F3F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7009" y="1773957"/>
          <a:ext cx="10642294" cy="4969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0451">
                  <a:extLst>
                    <a:ext uri="{9D8B030D-6E8A-4147-A177-3AD203B41FA5}">
                      <a16:colId xmlns:a16="http://schemas.microsoft.com/office/drawing/2014/main" val="684531835"/>
                    </a:ext>
                  </a:extLst>
                </a:gridCol>
                <a:gridCol w="3671843">
                  <a:extLst>
                    <a:ext uri="{9D8B030D-6E8A-4147-A177-3AD203B41FA5}">
                      <a16:colId xmlns:a16="http://schemas.microsoft.com/office/drawing/2014/main" val="4084185523"/>
                    </a:ext>
                  </a:extLst>
                </a:gridCol>
              </a:tblGrid>
              <a:tr h="578303">
                <a:tc>
                  <a:txBody>
                    <a:bodyPr/>
                    <a:lstStyle/>
                    <a:p>
                      <a:r>
                        <a:rPr lang="en-US" sz="2400" dirty="0"/>
                        <a:t>Core Training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Training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18465"/>
                  </a:ext>
                </a:extLst>
              </a:tr>
              <a:tr h="470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Communication skills/Sensitivity training**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Interpersonal skills trainer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05094"/>
                  </a:ext>
                </a:extLst>
              </a:tr>
              <a:tr h="446568">
                <a:tc>
                  <a:txBody>
                    <a:bodyPr/>
                    <a:lstStyle/>
                    <a:p>
                      <a:r>
                        <a:rPr lang="en-US" sz="2200" dirty="0"/>
                        <a:t>Trauma informed Care**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Aldea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94288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r>
                        <a:rPr lang="en-US" sz="2200" dirty="0"/>
                        <a:t>Navigating Health Care &amp; Mental Health Resources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LHNC, Public Health, Ole and Providence, Mentis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96230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r>
                        <a:rPr lang="en-US" sz="2200" dirty="0"/>
                        <a:t>Resource Guide &amp; Orientation to community and county resources**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COAD + CBO and County Public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10687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r>
                        <a:rPr lang="en-US" sz="2200" dirty="0"/>
                        <a:t>Civic engagement and rights and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CLC and Napa Valley Together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7381"/>
                  </a:ext>
                </a:extLst>
              </a:tr>
              <a:tr h="489097">
                <a:tc>
                  <a:txBody>
                    <a:bodyPr/>
                    <a:lstStyle/>
                    <a:p>
                      <a:r>
                        <a:rPr lang="en-US" sz="2200" dirty="0"/>
                        <a:t>Emergency preparedness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32514"/>
                  </a:ext>
                </a:extLst>
              </a:tr>
              <a:tr h="446568">
                <a:tc>
                  <a:txBody>
                    <a:bodyPr/>
                    <a:lstStyle/>
                    <a:p>
                      <a:r>
                        <a:rPr lang="en-US" sz="2200" dirty="0"/>
                        <a:t>Food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Food Access Coalition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0870"/>
                  </a:ext>
                </a:extLst>
              </a:tr>
              <a:tr h="578303">
                <a:tc>
                  <a:txBody>
                    <a:bodyPr/>
                    <a:lstStyle/>
                    <a:p>
                      <a:r>
                        <a:rPr lang="en-US" sz="2200" dirty="0"/>
                        <a:t>Ongoing support systems – mentors and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COAD and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9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6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7EA7-90A4-FA30-DF6B-D6E2A630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657" y="365125"/>
            <a:ext cx="9376144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CONNECTOR$ COMPENSATION PLAN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F6E9-AB5E-EA67-CBF1-C0760847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473" y="1825625"/>
            <a:ext cx="10065327" cy="47771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B050"/>
                </a:solidFill>
              </a:rPr>
              <a:t>GENEROUS CAPACITY BUILDING GRANT PROVIDES CAPACITY FOR COAD TO PAY COMMUNITY CONNECTORS</a:t>
            </a:r>
          </a:p>
          <a:p>
            <a:pPr marL="0" indent="0">
              <a:buNone/>
            </a:pP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Recruiting 3-4 Connectors in August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Classified as employees – payroll taxes and workers’ comp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Training and work time is compensated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Provide Connectors with a phone stipend, tablet, email address, and reimburse mileage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Create a Connector Google phone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8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E76F-B8A7-FA95-8D1D-89C89DA30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938" y="4172688"/>
            <a:ext cx="5373309" cy="2387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8A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TARGETED LAUNCH:</a:t>
            </a:r>
            <a:br>
              <a:rPr lang="en-US" sz="5400" b="1" dirty="0">
                <a:solidFill>
                  <a:srgbClr val="8A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br>
              <a:rPr lang="en-US" sz="5400" b="1" dirty="0">
                <a:solidFill>
                  <a:srgbClr val="8A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5400" b="1" dirty="0">
                <a:solidFill>
                  <a:srgbClr val="8A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LATE SEPTEMBER AT RUTHERFORD GRANGE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AF4253E1-125F-D5C6-3BD1-99F53B1BA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0" b="22093"/>
          <a:stretch>
            <a:fillRect/>
          </a:stretch>
        </p:blipFill>
        <p:spPr bwMode="auto">
          <a:xfrm>
            <a:off x="396723" y="3306726"/>
            <a:ext cx="5699277" cy="32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6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100-7664-191F-C087-CC46B714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819" y="365125"/>
            <a:ext cx="9322982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Developing a comprehensive communications and outreach campaign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13F5-0066-739D-2503-1B6FB03AF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674" y="2062827"/>
            <a:ext cx="4602127" cy="514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C6600"/>
                </a:solidFill>
              </a:rPr>
              <a:t>How and where do we reach target audiences</a:t>
            </a:r>
            <a:endParaRPr lang="en-US" sz="1200" b="1" dirty="0">
              <a:solidFill>
                <a:srgbClr val="CC6600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C6600"/>
                </a:solidFill>
              </a:rPr>
              <a:t>What should the core messages be and how to present them</a:t>
            </a:r>
            <a:endParaRPr lang="en-US" sz="1200" b="1" dirty="0">
              <a:solidFill>
                <a:srgbClr val="CC6600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C6600"/>
                </a:solidFill>
              </a:rPr>
              <a:t>Share results with the Communications Consultant – Lightbox Collaborative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C8106-3D90-1994-AADF-700334F6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260" y="2300815"/>
            <a:ext cx="5932967" cy="3270092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9440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5AE3-0981-F48D-9A27-37AC997B1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E2CBAB"/>
                </a:solidFill>
              </a:rPr>
              <a:t>Napa Valley COAD</a:t>
            </a:r>
            <a:br>
              <a:rPr lang="en-US" sz="6600" dirty="0">
                <a:solidFill>
                  <a:srgbClr val="E2CBAB"/>
                </a:solidFill>
              </a:rPr>
            </a:br>
            <a:r>
              <a:rPr lang="en-US" sz="6600" dirty="0">
                <a:solidFill>
                  <a:srgbClr val="E2CBAB"/>
                </a:solidFill>
              </a:rPr>
              <a:t>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C0B44-26BF-D927-2684-BAC382777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E2CBAB"/>
                </a:solidFill>
              </a:rPr>
              <a:t>July 15, 2025 at 9:00 AM</a:t>
            </a:r>
          </a:p>
          <a:p>
            <a:r>
              <a:rPr lang="en-US" sz="2500" dirty="0">
                <a:solidFill>
                  <a:srgbClr val="E2CBAB"/>
                </a:solidFill>
              </a:rPr>
              <a:t>Crosswalk Community Church</a:t>
            </a:r>
          </a:p>
          <a:p>
            <a:r>
              <a:rPr lang="en-US" dirty="0">
                <a:solidFill>
                  <a:srgbClr val="E2CBAB"/>
                </a:solidFill>
              </a:rPr>
              <a:t>2590 First Street, Napa, CA 94558</a:t>
            </a:r>
          </a:p>
        </p:txBody>
      </p:sp>
    </p:spTree>
    <p:extLst>
      <p:ext uri="{BB962C8B-B14F-4D97-AF65-F5344CB8AC3E}">
        <p14:creationId xmlns:p14="http://schemas.microsoft.com/office/powerpoint/2010/main" val="311483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1401-3267-1CA0-8601-30EAAEDB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44" y="0"/>
            <a:ext cx="9526771" cy="141424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Challenging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3216-F1E4-F782-929D-507F769F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707" y="1414241"/>
            <a:ext cx="8739963" cy="5358809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Creating an impactful communications and outreach campaign</a:t>
            </a:r>
          </a:p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Recruiting, hiring, and training Community Connectors</a:t>
            </a:r>
          </a:p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Finding mentors for Connectors</a:t>
            </a:r>
          </a:p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Overcoming</a:t>
            </a:r>
          </a:p>
          <a:p>
            <a:pPr lvl="1"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Distrust due to negative past experiences and systemic challenges.</a:t>
            </a:r>
          </a:p>
          <a:p>
            <a:pPr lvl="1"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Safety concerns exacerbated by current federal policies.</a:t>
            </a:r>
          </a:p>
          <a:p>
            <a:pPr lvl="1"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Skepticism around program funding and sustainability.</a:t>
            </a:r>
          </a:p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Collaborating with other trusted messengers to avoid duplication of services.</a:t>
            </a:r>
          </a:p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Developing and implementing program evaluation tools</a:t>
            </a:r>
          </a:p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Ensuring long-term sustainability of Community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0203A-1C19-BD90-1075-F7704852B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153" r="24215"/>
          <a:stretch>
            <a:fillRect/>
          </a:stretch>
        </p:blipFill>
        <p:spPr>
          <a:xfrm>
            <a:off x="207899" y="1967023"/>
            <a:ext cx="2684157" cy="41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2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D27B-4A7A-7F1D-FF66-AA615D97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5" y="365125"/>
            <a:ext cx="9767454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Target outcomes –</a:t>
            </a:r>
            <a:b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How will success be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8200-8B6B-27D5-B589-149260BA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112" y="1690688"/>
            <a:ext cx="9232362" cy="57367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Address and improve 50% of the service and emergency communications identified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Increase trusted messengers who are trained to be system navigators in under resourced areas of the county by 50%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Increase COAD outreach efforts by 50% through Connectors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Establish an effective and trusted foundational model for sustainability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93AAC-22DE-5502-73D9-1DC2B04A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85271" y="365125"/>
            <a:ext cx="2326094" cy="16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2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8391A-1FF2-5334-CC67-2EAEB671C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67CD1-D232-5E34-FFB0-1527D518F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Preparedness Month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C1094E-52E3-D001-F4D0-06CEAD400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Fundraising month for COAD</a:t>
            </a:r>
          </a:p>
        </p:txBody>
      </p:sp>
    </p:spTree>
    <p:extLst>
      <p:ext uri="{BB962C8B-B14F-4D97-AF65-F5344CB8AC3E}">
        <p14:creationId xmlns:p14="http://schemas.microsoft.com/office/powerpoint/2010/main" val="321680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6421A-DC72-1442-9988-233B5C020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512E5-54AF-0E97-32CC-BA3FB06E9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Napa Valley COAD Committee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4C90CE-76BA-17E5-B260-51C69B098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Next Napa Valley COAD Board of Directors Meeting</a:t>
            </a:r>
          </a:p>
          <a:p>
            <a:r>
              <a:rPr lang="en-US" dirty="0"/>
              <a:t>September 18, 2025 at 9:00 AM TBD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119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E724-FD52-4DFC-930C-608B2CEE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084A-B439-4131-876D-BC640BA4AD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29605-76B3-4F81-94F9-889518206C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0B683-960F-0C3E-5389-7997EDB1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;g2a4930180cb_0_107">
            <a:extLst>
              <a:ext uri="{FF2B5EF4-FFF2-40B4-BE49-F238E27FC236}">
                <a16:creationId xmlns:a16="http://schemas.microsoft.com/office/drawing/2014/main" id="{32B554B2-68BB-E7AD-33E1-7C9AD72BF973}"/>
              </a:ext>
            </a:extLst>
          </p:cNvPr>
          <p:cNvSpPr/>
          <p:nvPr/>
        </p:nvSpPr>
        <p:spPr>
          <a:xfrm>
            <a:off x="595033" y="6100175"/>
            <a:ext cx="2289256" cy="275700"/>
          </a:xfrm>
          <a:prstGeom prst="roundRect">
            <a:avLst>
              <a:gd name="adj" fmla="val 16667"/>
            </a:avLst>
          </a:prstGeom>
          <a:solidFill>
            <a:srgbClr val="E2CBA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E2C3D"/>
                </a:solidFill>
                <a:latin typeface="Calibri"/>
                <a:ea typeface="Calibri"/>
                <a:cs typeface="Calibri"/>
                <a:sym typeface="Calibri"/>
              </a:rPr>
              <a:t>NapaValleyCOAD.org</a:t>
            </a:r>
            <a:endParaRPr dirty="0">
              <a:solidFill>
                <a:srgbClr val="4E2C3D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FA4A89-9D7A-955A-8DB3-80AF28BD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2C3D"/>
                </a:solidFill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E6102-966B-64F9-F56B-BC054D7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109" y="1825625"/>
            <a:ext cx="9162691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E2C3D"/>
                </a:solidFill>
              </a:rPr>
              <a:t>Welcome </a:t>
            </a:r>
          </a:p>
          <a:p>
            <a:pPr lvl="1"/>
            <a:r>
              <a:rPr lang="en-US" dirty="0">
                <a:solidFill>
                  <a:srgbClr val="4E2C3D"/>
                </a:solidFill>
              </a:rPr>
              <a:t>Introductions &amp; General Announcements</a:t>
            </a:r>
          </a:p>
          <a:p>
            <a:r>
              <a:rPr lang="en-US" dirty="0">
                <a:solidFill>
                  <a:srgbClr val="4E2C3D"/>
                </a:solidFill>
              </a:rPr>
              <a:t>COAD Public Facing Trainings</a:t>
            </a:r>
          </a:p>
          <a:p>
            <a:r>
              <a:rPr lang="en-US" dirty="0">
                <a:solidFill>
                  <a:srgbClr val="4E2C3D"/>
                </a:solidFill>
              </a:rPr>
              <a:t>Community Connections</a:t>
            </a:r>
          </a:p>
          <a:p>
            <a:r>
              <a:rPr lang="en-US" dirty="0">
                <a:solidFill>
                  <a:srgbClr val="4E2C3D"/>
                </a:solidFill>
              </a:rPr>
              <a:t>Preparedness Month 2025</a:t>
            </a:r>
          </a:p>
          <a:p>
            <a:r>
              <a:rPr lang="en-US" dirty="0">
                <a:solidFill>
                  <a:srgbClr val="4E2C3D"/>
                </a:solidFill>
              </a:rPr>
              <a:t>COAD Subcommittees</a:t>
            </a:r>
          </a:p>
          <a:p>
            <a:r>
              <a:rPr lang="en-US" dirty="0">
                <a:solidFill>
                  <a:srgbClr val="4E2C3D"/>
                </a:solidFill>
              </a:rPr>
              <a:t>Adjournment | Next General Meeting October 16, 2025 at 1:00PM TBD</a:t>
            </a:r>
          </a:p>
        </p:txBody>
      </p:sp>
    </p:spTree>
    <p:extLst>
      <p:ext uri="{BB962C8B-B14F-4D97-AF65-F5344CB8AC3E}">
        <p14:creationId xmlns:p14="http://schemas.microsoft.com/office/powerpoint/2010/main" val="54295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A383-DAC8-620B-0EFA-49802F9E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9E5EE-9D10-1DD3-3FA2-83BEA63E9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4E2C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Welcome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AAFF43-65E3-D407-F2FE-80373E9D1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E2C3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Introductions and General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3550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C9649-1EF3-7453-D426-B9320918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100B8C-06AF-14ED-991B-B2CCD15B7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COAD Public Facing Trainings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28007C-BB63-40FB-7275-86BE5BBC6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59" y="3602038"/>
            <a:ext cx="9381641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/>
              <a:t>Until Help Arrives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Train-the-Trainer – August 12 &amp; 14, 2025 from 8 to 12PM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Training for Trainers – September 25, 2025 TBD</a:t>
            </a:r>
          </a:p>
          <a:p>
            <a:pPr algn="l"/>
            <a:r>
              <a:rPr lang="en-US" dirty="0" err="1"/>
              <a:t>Preparados</a:t>
            </a:r>
            <a:r>
              <a:rPr lang="en-US" dirty="0"/>
              <a:t> – UASI McPherson Project Update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One-day Community Emergency Response Training Lite training</a:t>
            </a:r>
          </a:p>
        </p:txBody>
      </p:sp>
    </p:spTree>
    <p:extLst>
      <p:ext uri="{BB962C8B-B14F-4D97-AF65-F5344CB8AC3E}">
        <p14:creationId xmlns:p14="http://schemas.microsoft.com/office/powerpoint/2010/main" val="219909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18E7-5B0B-82BE-8F9E-481BE597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E0E527-9CB4-4270-7C3C-C1BAB9A44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Connections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22A33B-B5CA-61F6-2B24-03AA6B7E3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Napa Valley COAD?</a:t>
            </a:r>
          </a:p>
        </p:txBody>
      </p:sp>
    </p:spTree>
    <p:extLst>
      <p:ext uri="{BB962C8B-B14F-4D97-AF65-F5344CB8AC3E}">
        <p14:creationId xmlns:p14="http://schemas.microsoft.com/office/powerpoint/2010/main" val="313701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46D18D-CFF8-41A8-979D-5CD56D0ED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62" y="2235200"/>
            <a:ext cx="9022891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C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COAD’s </a:t>
            </a:r>
            <a:br>
              <a:rPr lang="en-US" b="1" dirty="0">
                <a:solidFill>
                  <a:srgbClr val="FFFFC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b="1" dirty="0">
                <a:solidFill>
                  <a:srgbClr val="FFFFC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‘Community Connections’  Progress Report</a:t>
            </a:r>
            <a:br>
              <a:rPr lang="en-US" sz="9600" b="1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subTitle" idx="1"/>
          </p:nvPr>
        </p:nvSpPr>
        <p:spPr>
          <a:xfrm>
            <a:off x="3006244" y="4622800"/>
            <a:ext cx="7313612" cy="16557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0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ctr">
              <a:buNone/>
            </a:pPr>
            <a:r>
              <a:rPr lang="en-US" sz="16600" b="1" dirty="0">
                <a:solidFill>
                  <a:srgbClr val="FFFFC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COAD General Meeting</a:t>
            </a:r>
          </a:p>
          <a:p>
            <a:pPr marL="0" indent="0" algn="ctr">
              <a:buNone/>
            </a:pPr>
            <a:r>
              <a:rPr lang="en-US" sz="16600" b="1" dirty="0">
                <a:solidFill>
                  <a:srgbClr val="FFFFC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July 2025</a:t>
            </a:r>
          </a:p>
          <a:p>
            <a:pPr marL="0" indent="0" algn="ctr">
              <a:buNone/>
            </a:pPr>
            <a:r>
              <a:rPr lang="en-US" sz="15000" b="1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1E8F53-7B72-E54B-2C5E-D9F37D6B121B}"/>
              </a:ext>
            </a:extLst>
          </p:cNvPr>
          <p:cNvSpPr/>
          <p:nvPr/>
        </p:nvSpPr>
        <p:spPr>
          <a:xfrm>
            <a:off x="563672" y="6100175"/>
            <a:ext cx="2217510" cy="275573"/>
          </a:xfrm>
          <a:prstGeom prst="roundRect">
            <a:avLst/>
          </a:prstGeom>
          <a:solidFill>
            <a:srgbClr val="4E2C3D"/>
          </a:solidFill>
          <a:ln>
            <a:solidFill>
              <a:srgbClr val="4E2C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2CBAB"/>
                </a:solidFill>
              </a:rPr>
              <a:t>NapaValleyCOAD.org</a:t>
            </a:r>
          </a:p>
        </p:txBody>
      </p:sp>
    </p:spTree>
    <p:extLst>
      <p:ext uri="{BB962C8B-B14F-4D97-AF65-F5344CB8AC3E}">
        <p14:creationId xmlns:p14="http://schemas.microsoft.com/office/powerpoint/2010/main" val="13173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D27B-4A7A-7F1D-FF66-AA615D97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0" y="323561"/>
            <a:ext cx="930823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Cultivating Connections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8200-8B6B-27D5-B589-149260BA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29" y="1570443"/>
            <a:ext cx="9859280" cy="5191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</a:rPr>
              <a:t>Community Health Improvement Plan Anchor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chemeClr val="tx1"/>
                </a:solidFill>
              </a:rPr>
              <a:t>Increase access to information and services by reducing language and cultural barriers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i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</a:rPr>
              <a:t>Cultivating Connections               Community Connections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Used Human-Centered Design to develop the program design, over next year will implement and  assess its effectiveness using HCD principles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Five design workshops include 45+ community members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Develop and train a cohort of Community Connectors to serve as trusted messengers and resource navigators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Connectors will share lived experience and language with the communities and people they will serve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69617FC-03F4-E8A4-78F6-99502DA85365}"/>
              </a:ext>
            </a:extLst>
          </p:cNvPr>
          <p:cNvSpPr/>
          <p:nvPr/>
        </p:nvSpPr>
        <p:spPr>
          <a:xfrm>
            <a:off x="4935808" y="3185318"/>
            <a:ext cx="758562" cy="33577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1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2FC6-12CD-1112-A55E-558FAEA6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45" y="365125"/>
            <a:ext cx="9216656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Community Connections – </a:t>
            </a:r>
            <a:br>
              <a:rPr lang="en-US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Why is COAD doing this work?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14E9-2CAC-4EDC-E548-2C29A208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19" y="1878787"/>
            <a:ext cx="6208098" cy="4734663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Aligns with COAD’s strategic plan to engage trusted messengers and continue our language access work during all phases of disaster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Trusted messengers are foundations for safe, effective, and equitable disaster response.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People need support to navigate and access safety net systems in non-emergency times so they are familiar  and trusted during a disaster</a:t>
            </a:r>
          </a:p>
          <a:p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8" name="Picture 14" descr="Glass Fire photos: Wildfire destruction in Napa and Sonoma ...">
            <a:extLst>
              <a:ext uri="{FF2B5EF4-FFF2-40B4-BE49-F238E27FC236}">
                <a16:creationId xmlns:a16="http://schemas.microsoft.com/office/drawing/2014/main" id="{4591AF03-CC5F-EE6A-AA39-3963DBD1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17" y="1979732"/>
            <a:ext cx="4647596" cy="38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8957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NVCOAD-theme</Template>
  <TotalTime>4803</TotalTime>
  <Words>1214</Words>
  <Application>Microsoft Office PowerPoint</Application>
  <PresentationFormat>Widescreen</PresentationFormat>
  <Paragraphs>185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Narkisim</vt:lpstr>
      <vt:lpstr>Roboto</vt:lpstr>
      <vt:lpstr>Roboto Condensed</vt:lpstr>
      <vt:lpstr>Wingdings</vt:lpstr>
      <vt:lpstr>Presentation</vt:lpstr>
      <vt:lpstr>PowerPoint Presentation</vt:lpstr>
      <vt:lpstr>Napa Valley COAD General Meeting</vt:lpstr>
      <vt:lpstr>Agenda</vt:lpstr>
      <vt:lpstr>Welcome</vt:lpstr>
      <vt:lpstr>COAD Public Facing Trainings</vt:lpstr>
      <vt:lpstr>Community Connections</vt:lpstr>
      <vt:lpstr>COAD’s  ‘Community Connections’  Progress Report </vt:lpstr>
      <vt:lpstr>Cultivating Connections Overview</vt:lpstr>
      <vt:lpstr>Community Connections –  Why is COAD doing this work?</vt:lpstr>
      <vt:lpstr>Community Connections –  Three-Year Plan </vt:lpstr>
      <vt:lpstr>WHAT HAVE WE LEARNED WORKSHOP INSIGHTS</vt:lpstr>
      <vt:lpstr>Community Connections –  Goals and branding</vt:lpstr>
      <vt:lpstr>Dual role identified: Individual connections and community engagements</vt:lpstr>
      <vt:lpstr>COMMUNITY CONNECTOR  CORE ACTIVITIES</vt:lpstr>
      <vt:lpstr>COMMUNITY CONNECTOR   SKILLS  &amp;  VIBES</vt:lpstr>
      <vt:lpstr>Core training needs &amp; resources – training must be free and fun!</vt:lpstr>
      <vt:lpstr>CONNECTOR$ COMPENSATION PLAN</vt:lpstr>
      <vt:lpstr>TARGETED LAUNCH:  LATE SEPTEMBER AT RUTHERFORD GRANGE</vt:lpstr>
      <vt:lpstr>Developing a comprehensive communications and outreach campaign</vt:lpstr>
      <vt:lpstr>  Challenging next steps</vt:lpstr>
      <vt:lpstr>Target outcomes –  How will success be measured?</vt:lpstr>
      <vt:lpstr>National Preparedness Month</vt:lpstr>
      <vt:lpstr>Napa Valley COAD Committee Updates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 Peters</dc:creator>
  <cp:lastModifiedBy>Miguel Ángel Castañón - NV COAD</cp:lastModifiedBy>
  <cp:revision>8</cp:revision>
  <dcterms:created xsi:type="dcterms:W3CDTF">2017-12-14T21:10:41Z</dcterms:created>
  <dcterms:modified xsi:type="dcterms:W3CDTF">2025-07-14T21:56:41Z</dcterms:modified>
</cp:coreProperties>
</file>