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Lst>
  <p:notesMasterIdLst>
    <p:notesMasterId r:id="rId101"/>
  </p:notesMasterIdLst>
  <p:sldIdLst>
    <p:sldId id="256" r:id="rId3"/>
    <p:sldId id="257" r:id="rId4"/>
    <p:sldId id="258" r:id="rId5"/>
    <p:sldId id="259" r:id="rId6"/>
    <p:sldId id="265" r:id="rId7"/>
    <p:sldId id="308" r:id="rId8"/>
    <p:sldId id="309" r:id="rId9"/>
    <p:sldId id="310" r:id="rId10"/>
    <p:sldId id="311" r:id="rId11"/>
    <p:sldId id="262" r:id="rId12"/>
    <p:sldId id="272" r:id="rId13"/>
    <p:sldId id="312" r:id="rId14"/>
    <p:sldId id="261" r:id="rId15"/>
    <p:sldId id="264" r:id="rId16"/>
    <p:sldId id="303" r:id="rId17"/>
    <p:sldId id="304" r:id="rId18"/>
    <p:sldId id="305" r:id="rId19"/>
    <p:sldId id="306" r:id="rId20"/>
    <p:sldId id="307" r:id="rId21"/>
    <p:sldId id="302" r:id="rId22"/>
    <p:sldId id="313" r:id="rId23"/>
    <p:sldId id="282" r:id="rId24"/>
    <p:sldId id="281" r:id="rId25"/>
    <p:sldId id="340" r:id="rId26"/>
    <p:sldId id="341" r:id="rId27"/>
    <p:sldId id="342" r:id="rId28"/>
    <p:sldId id="346" r:id="rId29"/>
    <p:sldId id="347" r:id="rId30"/>
    <p:sldId id="348" r:id="rId31"/>
    <p:sldId id="349" r:id="rId32"/>
    <p:sldId id="350" r:id="rId33"/>
    <p:sldId id="351" r:id="rId34"/>
    <p:sldId id="263" r:id="rId35"/>
    <p:sldId id="343" r:id="rId36"/>
    <p:sldId id="352" r:id="rId37"/>
    <p:sldId id="353" r:id="rId38"/>
    <p:sldId id="354" r:id="rId39"/>
    <p:sldId id="355" r:id="rId40"/>
    <p:sldId id="356" r:id="rId41"/>
    <p:sldId id="357" r:id="rId42"/>
    <p:sldId id="269" r:id="rId43"/>
    <p:sldId id="358" r:id="rId44"/>
    <p:sldId id="359" r:id="rId45"/>
    <p:sldId id="279" r:id="rId46"/>
    <p:sldId id="280" r:id="rId47"/>
    <p:sldId id="360" r:id="rId48"/>
    <p:sldId id="361" r:id="rId49"/>
    <p:sldId id="344" r:id="rId50"/>
    <p:sldId id="278" r:id="rId51"/>
    <p:sldId id="345" r:id="rId52"/>
    <p:sldId id="362" r:id="rId53"/>
    <p:sldId id="363" r:id="rId54"/>
    <p:sldId id="364" r:id="rId55"/>
    <p:sldId id="365" r:id="rId56"/>
    <p:sldId id="366" r:id="rId57"/>
    <p:sldId id="367" r:id="rId58"/>
    <p:sldId id="368" r:id="rId59"/>
    <p:sldId id="369" r:id="rId60"/>
    <p:sldId id="370" r:id="rId61"/>
    <p:sldId id="371" r:id="rId62"/>
    <p:sldId id="372" r:id="rId63"/>
    <p:sldId id="373" r:id="rId64"/>
    <p:sldId id="374" r:id="rId65"/>
    <p:sldId id="375" r:id="rId66"/>
    <p:sldId id="376" r:id="rId67"/>
    <p:sldId id="377" r:id="rId68"/>
    <p:sldId id="378" r:id="rId69"/>
    <p:sldId id="379" r:id="rId70"/>
    <p:sldId id="380" r:id="rId71"/>
    <p:sldId id="381" r:id="rId72"/>
    <p:sldId id="382" r:id="rId73"/>
    <p:sldId id="383" r:id="rId74"/>
    <p:sldId id="384" r:id="rId75"/>
    <p:sldId id="385" r:id="rId76"/>
    <p:sldId id="386" r:id="rId77"/>
    <p:sldId id="387" r:id="rId78"/>
    <p:sldId id="388" r:id="rId79"/>
    <p:sldId id="389" r:id="rId80"/>
    <p:sldId id="390" r:id="rId81"/>
    <p:sldId id="391" r:id="rId82"/>
    <p:sldId id="392" r:id="rId83"/>
    <p:sldId id="393" r:id="rId84"/>
    <p:sldId id="394" r:id="rId85"/>
    <p:sldId id="395" r:id="rId86"/>
    <p:sldId id="260" r:id="rId87"/>
    <p:sldId id="266" r:id="rId88"/>
    <p:sldId id="277" r:id="rId89"/>
    <p:sldId id="267" r:id="rId90"/>
    <p:sldId id="270" r:id="rId91"/>
    <p:sldId id="268" r:id="rId92"/>
    <p:sldId id="271" r:id="rId93"/>
    <p:sldId id="273" r:id="rId94"/>
    <p:sldId id="274" r:id="rId95"/>
    <p:sldId id="275" r:id="rId96"/>
    <p:sldId id="276" r:id="rId97"/>
    <p:sldId id="299" r:id="rId98"/>
    <p:sldId id="300" r:id="rId99"/>
    <p:sldId id="301" r:id="rId100"/>
  </p:sldIdLst>
  <p:sldSz cx="12192000" cy="6858000"/>
  <p:notesSz cx="6858000" cy="9144000"/>
  <p:embeddedFontLst>
    <p:embeddedFont>
      <p:font typeface="Dreaming Outloud Pro" panose="03050502040302030504" pitchFamily="66" charset="0"/>
      <p:regular r:id="rId102"/>
      <p:italic r:id="rId103"/>
    </p:embeddedFont>
    <p:embeddedFont>
      <p:font typeface="Roboto" panose="02000000000000000000" pitchFamily="2" charset="0"/>
      <p:regular r:id="rId104"/>
      <p:bold r:id="rId105"/>
      <p:italic r:id="rId106"/>
      <p:boldItalic r:id="rId107"/>
    </p:embeddedFont>
    <p:embeddedFont>
      <p:font typeface="Roboto Condensed" panose="02000000000000000000" pitchFamily="2" charset="0"/>
      <p:regular r:id="rId108"/>
      <p:bold r:id="rId109"/>
      <p:italic r:id="rId110"/>
      <p:boldItalic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74">
          <p15:clr>
            <a:srgbClr val="A4A3A4"/>
          </p15:clr>
        </p15:guide>
        <p15:guide id="2" pos="1546">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2" roundtripDataSignature="AMtx7mjMkLxNMDKy6LxlrS14qU6vonBl3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B02A01"/>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34BB73-8B2D-4519-82D8-9ECFB3A18B58}">
  <a:tblStyle styleId="{9B34BB73-8B2D-4519-82D8-9ECFB3A18B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guide orient="horz" pos="2174"/>
        <p:guide pos="154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customschemas.google.com/relationships/presentationmetadata" Target="metadata"/><Relationship Id="rId16" Type="http://schemas.openxmlformats.org/officeDocument/2006/relationships/slide" Target="slides/slide14.xml"/><Relationship Id="rId107" Type="http://schemas.openxmlformats.org/officeDocument/2006/relationships/font" Target="fonts/font6.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2.fntdata"/><Relationship Id="rId108" Type="http://schemas.openxmlformats.org/officeDocument/2006/relationships/font" Target="fonts/font7.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5.fntdata"/><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8.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9.fntdata"/><Relationship Id="rId115"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10.fntdata"/></Relationships>
</file>

<file path=ppt/diagrams/_rels/data1.xml.rels><?xml version="1.0" encoding="UTF-8" standalone="yes"?>
<Relationships xmlns="http://schemas.openxmlformats.org/package/2006/relationships"><Relationship Id="rId3" Type="http://schemas.openxmlformats.org/officeDocument/2006/relationships/hyperlink" Target="mailto:Asbrown@mydslc.org" TargetMode="External"/><Relationship Id="rId2" Type="http://schemas.openxmlformats.org/officeDocument/2006/relationships/hyperlink" Target="mailto:Ricoj@mydslc.org" TargetMode="External"/><Relationship Id="rId1" Type="http://schemas.openxmlformats.org/officeDocument/2006/relationships/hyperlink" Target="mailto:afgalantine@mydslc.org"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mailto:Ricoj@mydslc.org" TargetMode="External"/><Relationship Id="rId2" Type="http://schemas.openxmlformats.org/officeDocument/2006/relationships/hyperlink" Target="mailto:afgalantine@mydslc.org" TargetMode="External"/><Relationship Id="rId1" Type="http://schemas.openxmlformats.org/officeDocument/2006/relationships/hyperlink" Target="mailto:Asbrown@mydslc.org"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48FE60-7B63-4703-80FC-A1E55B85EB2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E155D6B-7758-40E8-8665-8C296C407EBB}">
      <dgm:prSet/>
      <dgm:spPr/>
      <dgm:t>
        <a:bodyPr/>
        <a:lstStyle/>
        <a:p>
          <a:r>
            <a:rPr lang="en-US" dirty="0"/>
            <a:t>Veronica Castro </a:t>
          </a:r>
          <a:br>
            <a:rPr lang="en-US" dirty="0"/>
          </a:br>
          <a:r>
            <a:rPr lang="en-US" dirty="0"/>
            <a:t>Finance Director </a:t>
          </a:r>
          <a:br>
            <a:rPr lang="en-US" dirty="0"/>
          </a:br>
          <a:r>
            <a:rPr lang="en-US" dirty="0">
              <a:solidFill>
                <a:srgbClr val="FFC000"/>
              </a:solidFill>
              <a:hlinkClick xmlns:r="http://schemas.openxmlformats.org/officeDocument/2006/relationships" r:id="rId1">
                <a:extLst>
                  <a:ext uri="{A12FA001-AC4F-418D-AE19-62706E023703}">
                    <ahyp:hlinkClr xmlns:ahyp="http://schemas.microsoft.com/office/drawing/2018/hyperlinkcolor" val="tx"/>
                  </a:ext>
                </a:extLst>
              </a:hlinkClick>
            </a:rPr>
            <a:t>VCastro@mydslc.org</a:t>
          </a:r>
          <a:endParaRPr lang="en-US" dirty="0">
            <a:solidFill>
              <a:srgbClr val="FFC000"/>
            </a:solidFill>
          </a:endParaRPr>
        </a:p>
      </dgm:t>
    </dgm:pt>
    <dgm:pt modelId="{94F2D4B2-26EB-4B39-9820-299D8A6D74B9}" type="parTrans" cxnId="{EC81A17E-828C-4907-8F6C-FFA0A4F6FE6B}">
      <dgm:prSet/>
      <dgm:spPr/>
      <dgm:t>
        <a:bodyPr/>
        <a:lstStyle/>
        <a:p>
          <a:endParaRPr lang="en-US"/>
        </a:p>
      </dgm:t>
    </dgm:pt>
    <dgm:pt modelId="{D4432D0D-A4BB-494D-8523-8A301235A2A0}" type="sibTrans" cxnId="{EC81A17E-828C-4907-8F6C-FFA0A4F6FE6B}">
      <dgm:prSet/>
      <dgm:spPr/>
      <dgm:t>
        <a:bodyPr/>
        <a:lstStyle/>
        <a:p>
          <a:endParaRPr lang="en-US"/>
        </a:p>
      </dgm:t>
    </dgm:pt>
    <dgm:pt modelId="{63D65B08-D268-4BC9-81F2-2ED003736DF8}">
      <dgm:prSet/>
      <dgm:spPr/>
      <dgm:t>
        <a:bodyPr/>
        <a:lstStyle/>
        <a:p>
          <a:pPr rtl="0"/>
          <a:r>
            <a:rPr lang="en-US" dirty="0">
              <a:latin typeface="+mn-lt"/>
            </a:rPr>
            <a:t>Jordan Rico</a:t>
          </a:r>
          <a:br>
            <a:rPr lang="en-US" dirty="0">
              <a:latin typeface="+mn-lt"/>
            </a:rPr>
          </a:br>
          <a:r>
            <a:rPr lang="en-US" dirty="0">
              <a:latin typeface="+mn-lt"/>
            </a:rPr>
            <a:t>Program Director </a:t>
          </a:r>
          <a:br>
            <a:rPr lang="en-US" dirty="0">
              <a:latin typeface="+mn-lt"/>
            </a:rPr>
          </a:br>
          <a:r>
            <a:rPr lang="en-US" dirty="0">
              <a:solidFill>
                <a:srgbClr val="FFC000"/>
              </a:solidFill>
              <a:latin typeface="+mn-lt"/>
              <a:hlinkClick xmlns:r="http://schemas.openxmlformats.org/officeDocument/2006/relationships" r:id="rId2">
                <a:extLst>
                  <a:ext uri="{A12FA001-AC4F-418D-AE19-62706E023703}">
                    <ahyp:hlinkClr xmlns:ahyp="http://schemas.microsoft.com/office/drawing/2018/hyperlinkcolor" val="tx"/>
                  </a:ext>
                </a:extLst>
              </a:hlinkClick>
            </a:rPr>
            <a:t>RicoJ@mydslc.org</a:t>
          </a:r>
          <a:endParaRPr lang="en-US" dirty="0">
            <a:solidFill>
              <a:srgbClr val="FFC000"/>
            </a:solidFill>
            <a:latin typeface="+mn-lt"/>
          </a:endParaRPr>
        </a:p>
      </dgm:t>
    </dgm:pt>
    <dgm:pt modelId="{10E90CB3-185B-41C6-AE97-3948FC3BD5ED}" type="parTrans" cxnId="{AD2FBEF5-149C-4F56-945E-127F2953F87A}">
      <dgm:prSet/>
      <dgm:spPr/>
      <dgm:t>
        <a:bodyPr/>
        <a:lstStyle/>
        <a:p>
          <a:endParaRPr lang="en-US"/>
        </a:p>
      </dgm:t>
    </dgm:pt>
    <dgm:pt modelId="{4AB6A2AF-3F51-4C96-8112-A66324E50F9C}" type="sibTrans" cxnId="{AD2FBEF5-149C-4F56-945E-127F2953F87A}">
      <dgm:prSet/>
      <dgm:spPr/>
      <dgm:t>
        <a:bodyPr/>
        <a:lstStyle/>
        <a:p>
          <a:endParaRPr lang="en-US"/>
        </a:p>
      </dgm:t>
    </dgm:pt>
    <dgm:pt modelId="{49217A6E-C287-40AF-B8EB-3351C646C96D}">
      <dgm:prSet/>
      <dgm:spPr/>
      <dgm:t>
        <a:bodyPr/>
        <a:lstStyle/>
        <a:p>
          <a:r>
            <a:rPr lang="en-US" dirty="0"/>
            <a:t>Adam Brown </a:t>
          </a:r>
          <a:br>
            <a:rPr lang="en-US" dirty="0"/>
          </a:br>
          <a:r>
            <a:rPr lang="en-US" dirty="0"/>
            <a:t>Executive Director</a:t>
          </a:r>
        </a:p>
        <a:p>
          <a:r>
            <a:rPr lang="en-US" dirty="0">
              <a:solidFill>
                <a:srgbClr val="FFC000"/>
              </a:solidFill>
              <a:hlinkClick xmlns:r="http://schemas.openxmlformats.org/officeDocument/2006/relationships" r:id="rId3">
                <a:extLst>
                  <a:ext uri="{A12FA001-AC4F-418D-AE19-62706E023703}">
                    <ahyp:hlinkClr xmlns:ahyp="http://schemas.microsoft.com/office/drawing/2018/hyperlinkcolor" val="tx"/>
                  </a:ext>
                </a:extLst>
              </a:hlinkClick>
            </a:rPr>
            <a:t>AsBrown@mydslc.org</a:t>
          </a:r>
          <a:r>
            <a:rPr lang="en-US" dirty="0">
              <a:solidFill>
                <a:srgbClr val="FFC000"/>
              </a:solidFill>
            </a:rPr>
            <a:t> </a:t>
          </a:r>
        </a:p>
      </dgm:t>
    </dgm:pt>
    <dgm:pt modelId="{0DE0E3E1-7017-42F9-BF62-1F31F10313A7}" type="sibTrans" cxnId="{D0649842-B325-404D-800E-69C4B8FDF28B}">
      <dgm:prSet/>
      <dgm:spPr/>
      <dgm:t>
        <a:bodyPr/>
        <a:lstStyle/>
        <a:p>
          <a:endParaRPr lang="en-US"/>
        </a:p>
      </dgm:t>
    </dgm:pt>
    <dgm:pt modelId="{6E0421F7-15BE-4694-8E54-133B472EA774}" type="parTrans" cxnId="{D0649842-B325-404D-800E-69C4B8FDF28B}">
      <dgm:prSet/>
      <dgm:spPr/>
      <dgm:t>
        <a:bodyPr/>
        <a:lstStyle/>
        <a:p>
          <a:endParaRPr lang="en-US"/>
        </a:p>
      </dgm:t>
    </dgm:pt>
    <dgm:pt modelId="{9D994BEA-6240-429E-AD23-9120B3C3FFD7}" type="pres">
      <dgm:prSet presAssocID="{4848FE60-7B63-4703-80FC-A1E55B85EB27}" presName="linear" presStyleCnt="0">
        <dgm:presLayoutVars>
          <dgm:animLvl val="lvl"/>
          <dgm:resizeHandles val="exact"/>
        </dgm:presLayoutVars>
      </dgm:prSet>
      <dgm:spPr/>
    </dgm:pt>
    <dgm:pt modelId="{9AA62E33-E4E4-4A14-8C73-B391C3A12BA7}" type="pres">
      <dgm:prSet presAssocID="{49217A6E-C287-40AF-B8EB-3351C646C96D}" presName="parentText" presStyleLbl="node1" presStyleIdx="0" presStyleCnt="3">
        <dgm:presLayoutVars>
          <dgm:chMax val="0"/>
          <dgm:bulletEnabled val="1"/>
        </dgm:presLayoutVars>
      </dgm:prSet>
      <dgm:spPr/>
    </dgm:pt>
    <dgm:pt modelId="{5404FC72-7F5B-4995-AD9D-E4715FE9B98C}" type="pres">
      <dgm:prSet presAssocID="{0DE0E3E1-7017-42F9-BF62-1F31F10313A7}" presName="spacer" presStyleCnt="0"/>
      <dgm:spPr/>
    </dgm:pt>
    <dgm:pt modelId="{E36D8286-64DC-42CA-ABA5-BBEF4B4B279D}" type="pres">
      <dgm:prSet presAssocID="{6E155D6B-7758-40E8-8665-8C296C407EBB}" presName="parentText" presStyleLbl="node1" presStyleIdx="1" presStyleCnt="3" custLinFactNeighborX="-4035" custLinFactNeighborY="-5514">
        <dgm:presLayoutVars>
          <dgm:chMax val="0"/>
          <dgm:bulletEnabled val="1"/>
        </dgm:presLayoutVars>
      </dgm:prSet>
      <dgm:spPr/>
    </dgm:pt>
    <dgm:pt modelId="{350949A7-B910-4146-9759-47CBD8017A48}" type="pres">
      <dgm:prSet presAssocID="{D4432D0D-A4BB-494D-8523-8A301235A2A0}" presName="spacer" presStyleCnt="0"/>
      <dgm:spPr/>
    </dgm:pt>
    <dgm:pt modelId="{C0FD0D3B-1E06-44D3-B865-69190AEC3916}" type="pres">
      <dgm:prSet presAssocID="{63D65B08-D268-4BC9-81F2-2ED003736DF8}" presName="parentText" presStyleLbl="node1" presStyleIdx="2" presStyleCnt="3">
        <dgm:presLayoutVars>
          <dgm:chMax val="0"/>
          <dgm:bulletEnabled val="1"/>
        </dgm:presLayoutVars>
      </dgm:prSet>
      <dgm:spPr/>
    </dgm:pt>
  </dgm:ptLst>
  <dgm:cxnLst>
    <dgm:cxn modelId="{EBBCCE10-ADA2-4A7A-AF54-CC8E7BAB71E5}" type="presOf" srcId="{63D65B08-D268-4BC9-81F2-2ED003736DF8}" destId="{C0FD0D3B-1E06-44D3-B865-69190AEC3916}" srcOrd="0" destOrd="0" presId="urn:microsoft.com/office/officeart/2005/8/layout/vList2"/>
    <dgm:cxn modelId="{CE1A3714-8E5A-4FB2-B19C-89753AF7112B}" type="presOf" srcId="{6E155D6B-7758-40E8-8665-8C296C407EBB}" destId="{E36D8286-64DC-42CA-ABA5-BBEF4B4B279D}" srcOrd="0" destOrd="0" presId="urn:microsoft.com/office/officeart/2005/8/layout/vList2"/>
    <dgm:cxn modelId="{D0649842-B325-404D-800E-69C4B8FDF28B}" srcId="{4848FE60-7B63-4703-80FC-A1E55B85EB27}" destId="{49217A6E-C287-40AF-B8EB-3351C646C96D}" srcOrd="0" destOrd="0" parTransId="{6E0421F7-15BE-4694-8E54-133B472EA774}" sibTransId="{0DE0E3E1-7017-42F9-BF62-1F31F10313A7}"/>
    <dgm:cxn modelId="{D834E857-37CE-4547-9203-8E157A50C4BD}" type="presOf" srcId="{4848FE60-7B63-4703-80FC-A1E55B85EB27}" destId="{9D994BEA-6240-429E-AD23-9120B3C3FFD7}" srcOrd="0" destOrd="0" presId="urn:microsoft.com/office/officeart/2005/8/layout/vList2"/>
    <dgm:cxn modelId="{EC81A17E-828C-4907-8F6C-FFA0A4F6FE6B}" srcId="{4848FE60-7B63-4703-80FC-A1E55B85EB27}" destId="{6E155D6B-7758-40E8-8665-8C296C407EBB}" srcOrd="1" destOrd="0" parTransId="{94F2D4B2-26EB-4B39-9820-299D8A6D74B9}" sibTransId="{D4432D0D-A4BB-494D-8523-8A301235A2A0}"/>
    <dgm:cxn modelId="{AD2FBEF5-149C-4F56-945E-127F2953F87A}" srcId="{4848FE60-7B63-4703-80FC-A1E55B85EB27}" destId="{63D65B08-D268-4BC9-81F2-2ED003736DF8}" srcOrd="2" destOrd="0" parTransId="{10E90CB3-185B-41C6-AE97-3948FC3BD5ED}" sibTransId="{4AB6A2AF-3F51-4C96-8112-A66324E50F9C}"/>
    <dgm:cxn modelId="{DDEB3FF8-5F7F-4305-9EAF-A07E77634247}" type="presOf" srcId="{49217A6E-C287-40AF-B8EB-3351C646C96D}" destId="{9AA62E33-E4E4-4A14-8C73-B391C3A12BA7}" srcOrd="0" destOrd="0" presId="urn:microsoft.com/office/officeart/2005/8/layout/vList2"/>
    <dgm:cxn modelId="{2199DDE7-FC4B-4343-9930-B019A22DF52D}" type="presParOf" srcId="{9D994BEA-6240-429E-AD23-9120B3C3FFD7}" destId="{9AA62E33-E4E4-4A14-8C73-B391C3A12BA7}" srcOrd="0" destOrd="0" presId="urn:microsoft.com/office/officeart/2005/8/layout/vList2"/>
    <dgm:cxn modelId="{04FD0042-A02E-49F0-BBAF-BE9ECDAA7437}" type="presParOf" srcId="{9D994BEA-6240-429E-AD23-9120B3C3FFD7}" destId="{5404FC72-7F5B-4995-AD9D-E4715FE9B98C}" srcOrd="1" destOrd="0" presId="urn:microsoft.com/office/officeart/2005/8/layout/vList2"/>
    <dgm:cxn modelId="{1A8DBC0A-C31A-40BF-B72F-8770D2004FB5}" type="presParOf" srcId="{9D994BEA-6240-429E-AD23-9120B3C3FFD7}" destId="{E36D8286-64DC-42CA-ABA5-BBEF4B4B279D}" srcOrd="2" destOrd="0" presId="urn:microsoft.com/office/officeart/2005/8/layout/vList2"/>
    <dgm:cxn modelId="{3B00AEFD-1B17-477F-BE98-7C98E71BA025}" type="presParOf" srcId="{9D994BEA-6240-429E-AD23-9120B3C3FFD7}" destId="{350949A7-B910-4146-9759-47CBD8017A48}" srcOrd="3" destOrd="0" presId="urn:microsoft.com/office/officeart/2005/8/layout/vList2"/>
    <dgm:cxn modelId="{5EBCA875-5723-419D-B678-977FF78B0D62}" type="presParOf" srcId="{9D994BEA-6240-429E-AD23-9120B3C3FFD7}" destId="{C0FD0D3B-1E06-44D3-B865-69190AEC391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3755B6-5BC8-4EE8-83BB-429C9B3BF1F4}" type="doc">
      <dgm:prSet loTypeId="urn:microsoft.com/office/officeart/2005/8/layout/hProcess9" loCatId="process" qsTypeId="urn:microsoft.com/office/officeart/2005/8/quickstyle/simple1" qsCatId="simple" csTypeId="urn:microsoft.com/office/officeart/2005/8/colors/accent1_2" csCatId="accent1" phldr="1"/>
      <dgm:spPr/>
    </dgm:pt>
    <dgm:pt modelId="{3F88AB47-41AB-4FF0-A9BD-B088FB081502}">
      <dgm:prSet phldr="0"/>
      <dgm:spPr/>
      <dgm:t>
        <a:bodyPr/>
        <a:lstStyle/>
        <a:p>
          <a:pPr algn="l" rtl="0">
            <a:lnSpc>
              <a:spcPct val="90000"/>
            </a:lnSpc>
          </a:pPr>
          <a:r>
            <a:rPr lang="en-US">
              <a:solidFill>
                <a:schemeClr val="dk1"/>
              </a:solidFill>
              <a:latin typeface="Arial"/>
            </a:rPr>
            <a:t>United Way of Atlanta began offering 211 services in 1997</a:t>
          </a:r>
          <a:endParaRPr lang="en-US">
            <a:solidFill>
              <a:srgbClr val="000000"/>
            </a:solidFill>
            <a:latin typeface="Arial"/>
          </a:endParaRPr>
        </a:p>
      </dgm:t>
    </dgm:pt>
    <dgm:pt modelId="{98B18514-F1BC-4030-9C87-1D72783B8BC1}" type="parTrans" cxnId="{031C7A86-C027-4848-8D63-87EF404DAB13}">
      <dgm:prSet/>
      <dgm:spPr/>
    </dgm:pt>
    <dgm:pt modelId="{4A0B2316-86BF-418D-A89E-3EF7079975AC}" type="sibTrans" cxnId="{031C7A86-C027-4848-8D63-87EF404DAB13}">
      <dgm:prSet/>
      <dgm:spPr/>
    </dgm:pt>
    <dgm:pt modelId="{DE63DAEA-4F03-403A-89B5-F16CDEA91856}">
      <dgm:prSet phldr="0"/>
      <dgm:spPr/>
      <dgm:t>
        <a:bodyPr/>
        <a:lstStyle/>
        <a:p>
          <a:pPr algn="l" rtl="0">
            <a:lnSpc>
              <a:spcPct val="90000"/>
            </a:lnSpc>
          </a:pPr>
          <a:r>
            <a:rPr lang="en-US">
              <a:solidFill>
                <a:schemeClr val="dk1"/>
              </a:solidFill>
              <a:latin typeface="Arial"/>
            </a:rPr>
            <a:t>United Way Worldwide and AIRS (Alliance of Information and Referral Systems) began to help with implementation across the country</a:t>
          </a:r>
          <a:endParaRPr lang="en-US">
            <a:solidFill>
              <a:srgbClr val="000000"/>
            </a:solidFill>
            <a:latin typeface="Arial"/>
          </a:endParaRPr>
        </a:p>
      </dgm:t>
    </dgm:pt>
    <dgm:pt modelId="{9B222C42-3EAD-470A-8CBD-DC585EE50B6F}" type="parTrans" cxnId="{E51E4CF5-5ED4-49AE-B0F1-F9AA11D3857B}">
      <dgm:prSet/>
      <dgm:spPr/>
    </dgm:pt>
    <dgm:pt modelId="{5288106A-C794-415C-91D4-BC2E4CB80157}" type="sibTrans" cxnId="{E51E4CF5-5ED4-49AE-B0F1-F9AA11D3857B}">
      <dgm:prSet/>
      <dgm:spPr/>
    </dgm:pt>
    <dgm:pt modelId="{F96C705A-6144-4EF3-926C-44333B7B8601}">
      <dgm:prSet phldr="0"/>
      <dgm:spPr/>
      <dgm:t>
        <a:bodyPr/>
        <a:lstStyle/>
        <a:p>
          <a:pPr algn="l" rtl="0">
            <a:lnSpc>
              <a:spcPct val="90000"/>
            </a:lnSpc>
          </a:pPr>
          <a:r>
            <a:rPr lang="en-US">
              <a:solidFill>
                <a:schemeClr val="dk1"/>
              </a:solidFill>
              <a:latin typeface="Arial"/>
            </a:rPr>
            <a:t>The FCC designated the 3-digit code in July of 2000</a:t>
          </a:r>
          <a:endParaRPr lang="en-US">
            <a:solidFill>
              <a:srgbClr val="000000"/>
            </a:solidFill>
            <a:latin typeface="Arial"/>
          </a:endParaRPr>
        </a:p>
      </dgm:t>
    </dgm:pt>
    <dgm:pt modelId="{93808A29-5352-483D-AEFF-3ABA730F977D}" type="parTrans" cxnId="{16F0E4C0-A90A-4736-88C6-4DB7B0290313}">
      <dgm:prSet/>
      <dgm:spPr/>
    </dgm:pt>
    <dgm:pt modelId="{2EFFD146-B134-4C4E-BE13-25F289B6B3FC}" type="sibTrans" cxnId="{16F0E4C0-A90A-4736-88C6-4DB7B0290313}">
      <dgm:prSet/>
      <dgm:spPr/>
    </dgm:pt>
    <dgm:pt modelId="{2C721994-9DDC-4224-866C-4F0537619AE9}">
      <dgm:prSet phldr="0"/>
      <dgm:spPr/>
      <dgm:t>
        <a:bodyPr/>
        <a:lstStyle/>
        <a:p>
          <a:pPr algn="l" rtl="0">
            <a:lnSpc>
              <a:spcPct val="90000"/>
            </a:lnSpc>
          </a:pPr>
          <a:r>
            <a:rPr lang="en-US">
              <a:solidFill>
                <a:schemeClr val="dk1"/>
              </a:solidFill>
              <a:latin typeface="Arial"/>
            </a:rPr>
            <a:t>The California Public Utilities Commission designates 211 by county</a:t>
          </a:r>
          <a:endParaRPr lang="en-US">
            <a:latin typeface="Arial"/>
          </a:endParaRPr>
        </a:p>
      </dgm:t>
    </dgm:pt>
    <dgm:pt modelId="{D4BBB64C-38C8-4868-89C4-5B4D2AD56857}" type="parTrans" cxnId="{B0FFDD80-64E9-4738-A45B-047DCBE89E39}">
      <dgm:prSet/>
      <dgm:spPr/>
    </dgm:pt>
    <dgm:pt modelId="{34C9A432-0235-4A8A-9A4D-A1BC4FFE7502}" type="sibTrans" cxnId="{B0FFDD80-64E9-4738-A45B-047DCBE89E39}">
      <dgm:prSet/>
      <dgm:spPr/>
    </dgm:pt>
    <dgm:pt modelId="{A29B99E6-0760-49BB-96CC-198B034EC695}" type="pres">
      <dgm:prSet presAssocID="{133755B6-5BC8-4EE8-83BB-429C9B3BF1F4}" presName="CompostProcess" presStyleCnt="0">
        <dgm:presLayoutVars>
          <dgm:dir/>
          <dgm:resizeHandles val="exact"/>
        </dgm:presLayoutVars>
      </dgm:prSet>
      <dgm:spPr/>
    </dgm:pt>
    <dgm:pt modelId="{4375F468-8259-4703-ADCA-53B57AE6A6C6}" type="pres">
      <dgm:prSet presAssocID="{133755B6-5BC8-4EE8-83BB-429C9B3BF1F4}" presName="arrow" presStyleLbl="bgShp" presStyleIdx="0" presStyleCnt="1"/>
      <dgm:spPr>
        <a:solidFill>
          <a:srgbClr val="005091"/>
        </a:solidFill>
      </dgm:spPr>
    </dgm:pt>
    <dgm:pt modelId="{A2522F90-BB0F-4BDD-A661-7FB7ED5EE816}" type="pres">
      <dgm:prSet presAssocID="{133755B6-5BC8-4EE8-83BB-429C9B3BF1F4}" presName="linearProcess" presStyleCnt="0"/>
      <dgm:spPr/>
    </dgm:pt>
    <dgm:pt modelId="{09726C20-DF78-4028-AF0F-37AE45D3AF1A}" type="pres">
      <dgm:prSet presAssocID="{3F88AB47-41AB-4FF0-A9BD-B088FB081502}" presName="textNode" presStyleLbl="node1" presStyleIdx="0" presStyleCnt="4">
        <dgm:presLayoutVars>
          <dgm:bulletEnabled val="1"/>
        </dgm:presLayoutVars>
      </dgm:prSet>
      <dgm:spPr>
        <a:solidFill>
          <a:srgbClr val="6EAED8"/>
        </a:solidFill>
      </dgm:spPr>
    </dgm:pt>
    <dgm:pt modelId="{7D7BC98D-AD11-4B9F-B9EF-AA5CF5646B0F}" type="pres">
      <dgm:prSet presAssocID="{4A0B2316-86BF-418D-A89E-3EF7079975AC}" presName="sibTrans" presStyleCnt="0"/>
      <dgm:spPr/>
    </dgm:pt>
    <dgm:pt modelId="{60EEAB76-8EEC-418E-A1BF-33DA02E54E3D}" type="pres">
      <dgm:prSet presAssocID="{DE63DAEA-4F03-403A-89B5-F16CDEA91856}" presName="textNode" presStyleLbl="node1" presStyleIdx="1" presStyleCnt="4">
        <dgm:presLayoutVars>
          <dgm:bulletEnabled val="1"/>
        </dgm:presLayoutVars>
      </dgm:prSet>
      <dgm:spPr>
        <a:solidFill>
          <a:srgbClr val="6EAED8"/>
        </a:solidFill>
      </dgm:spPr>
    </dgm:pt>
    <dgm:pt modelId="{1DBB84D1-D718-4717-88C7-46B98AC5FD2C}" type="pres">
      <dgm:prSet presAssocID="{5288106A-C794-415C-91D4-BC2E4CB80157}" presName="sibTrans" presStyleCnt="0"/>
      <dgm:spPr/>
    </dgm:pt>
    <dgm:pt modelId="{F5BF5B2B-EB95-4D4E-923A-E372C77128E6}" type="pres">
      <dgm:prSet presAssocID="{F96C705A-6144-4EF3-926C-44333B7B8601}" presName="textNode" presStyleLbl="node1" presStyleIdx="2" presStyleCnt="4">
        <dgm:presLayoutVars>
          <dgm:bulletEnabled val="1"/>
        </dgm:presLayoutVars>
      </dgm:prSet>
      <dgm:spPr>
        <a:solidFill>
          <a:srgbClr val="6EAED8"/>
        </a:solidFill>
      </dgm:spPr>
    </dgm:pt>
    <dgm:pt modelId="{F29ACE6C-D8EC-4C73-97BA-9B320062A85B}" type="pres">
      <dgm:prSet presAssocID="{2EFFD146-B134-4C4E-BE13-25F289B6B3FC}" presName="sibTrans" presStyleCnt="0"/>
      <dgm:spPr/>
    </dgm:pt>
    <dgm:pt modelId="{4EF2E9B0-C003-4D23-AE63-D23271E6B875}" type="pres">
      <dgm:prSet presAssocID="{2C721994-9DDC-4224-866C-4F0537619AE9}" presName="textNode" presStyleLbl="node1" presStyleIdx="3" presStyleCnt="4">
        <dgm:presLayoutVars>
          <dgm:bulletEnabled val="1"/>
        </dgm:presLayoutVars>
      </dgm:prSet>
      <dgm:spPr>
        <a:solidFill>
          <a:srgbClr val="6EAED8"/>
        </a:solidFill>
      </dgm:spPr>
    </dgm:pt>
  </dgm:ptLst>
  <dgm:cxnLst>
    <dgm:cxn modelId="{052BC106-0432-4391-A2D8-62389BBD2DC0}" type="presOf" srcId="{3F88AB47-41AB-4FF0-A9BD-B088FB081502}" destId="{09726C20-DF78-4028-AF0F-37AE45D3AF1A}" srcOrd="0" destOrd="0" presId="urn:microsoft.com/office/officeart/2005/8/layout/hProcess9"/>
    <dgm:cxn modelId="{26F95D0D-EE75-471E-9296-DBF77EA7C1C7}" type="presOf" srcId="{DE63DAEA-4F03-403A-89B5-F16CDEA91856}" destId="{60EEAB76-8EEC-418E-A1BF-33DA02E54E3D}" srcOrd="0" destOrd="0" presId="urn:microsoft.com/office/officeart/2005/8/layout/hProcess9"/>
    <dgm:cxn modelId="{E0BB9529-310F-4323-B278-B45EEFE08410}" type="presOf" srcId="{F96C705A-6144-4EF3-926C-44333B7B8601}" destId="{F5BF5B2B-EB95-4D4E-923A-E372C77128E6}" srcOrd="0" destOrd="0" presId="urn:microsoft.com/office/officeart/2005/8/layout/hProcess9"/>
    <dgm:cxn modelId="{B0FFDD80-64E9-4738-A45B-047DCBE89E39}" srcId="{133755B6-5BC8-4EE8-83BB-429C9B3BF1F4}" destId="{2C721994-9DDC-4224-866C-4F0537619AE9}" srcOrd="3" destOrd="0" parTransId="{D4BBB64C-38C8-4868-89C4-5B4D2AD56857}" sibTransId="{34C9A432-0235-4A8A-9A4D-A1BC4FFE7502}"/>
    <dgm:cxn modelId="{031C7A86-C027-4848-8D63-87EF404DAB13}" srcId="{133755B6-5BC8-4EE8-83BB-429C9B3BF1F4}" destId="{3F88AB47-41AB-4FF0-A9BD-B088FB081502}" srcOrd="0" destOrd="0" parTransId="{98B18514-F1BC-4030-9C87-1D72783B8BC1}" sibTransId="{4A0B2316-86BF-418D-A89E-3EF7079975AC}"/>
    <dgm:cxn modelId="{136A2E9B-8EB5-4F36-B4DE-964640D9D3EB}" type="presOf" srcId="{133755B6-5BC8-4EE8-83BB-429C9B3BF1F4}" destId="{A29B99E6-0760-49BB-96CC-198B034EC695}" srcOrd="0" destOrd="0" presId="urn:microsoft.com/office/officeart/2005/8/layout/hProcess9"/>
    <dgm:cxn modelId="{5BD231AC-C958-4DD2-9A07-76F6DEC6C4CC}" type="presOf" srcId="{2C721994-9DDC-4224-866C-4F0537619AE9}" destId="{4EF2E9B0-C003-4D23-AE63-D23271E6B875}" srcOrd="0" destOrd="0" presId="urn:microsoft.com/office/officeart/2005/8/layout/hProcess9"/>
    <dgm:cxn modelId="{16F0E4C0-A90A-4736-88C6-4DB7B0290313}" srcId="{133755B6-5BC8-4EE8-83BB-429C9B3BF1F4}" destId="{F96C705A-6144-4EF3-926C-44333B7B8601}" srcOrd="2" destOrd="0" parTransId="{93808A29-5352-483D-AEFF-3ABA730F977D}" sibTransId="{2EFFD146-B134-4C4E-BE13-25F289B6B3FC}"/>
    <dgm:cxn modelId="{E51E4CF5-5ED4-49AE-B0F1-F9AA11D3857B}" srcId="{133755B6-5BC8-4EE8-83BB-429C9B3BF1F4}" destId="{DE63DAEA-4F03-403A-89B5-F16CDEA91856}" srcOrd="1" destOrd="0" parTransId="{9B222C42-3EAD-470A-8CBD-DC585EE50B6F}" sibTransId="{5288106A-C794-415C-91D4-BC2E4CB80157}"/>
    <dgm:cxn modelId="{C0B03D30-5DBB-4138-9F43-8219DF31ACD4}" type="presParOf" srcId="{A29B99E6-0760-49BB-96CC-198B034EC695}" destId="{4375F468-8259-4703-ADCA-53B57AE6A6C6}" srcOrd="0" destOrd="0" presId="urn:microsoft.com/office/officeart/2005/8/layout/hProcess9"/>
    <dgm:cxn modelId="{20D114B0-4177-4C9A-828D-EEA34394D675}" type="presParOf" srcId="{A29B99E6-0760-49BB-96CC-198B034EC695}" destId="{A2522F90-BB0F-4BDD-A661-7FB7ED5EE816}" srcOrd="1" destOrd="0" presId="urn:microsoft.com/office/officeart/2005/8/layout/hProcess9"/>
    <dgm:cxn modelId="{DE64C073-3CF5-4E96-A54F-66AFA9EB7DA0}" type="presParOf" srcId="{A2522F90-BB0F-4BDD-A661-7FB7ED5EE816}" destId="{09726C20-DF78-4028-AF0F-37AE45D3AF1A}" srcOrd="0" destOrd="0" presId="urn:microsoft.com/office/officeart/2005/8/layout/hProcess9"/>
    <dgm:cxn modelId="{9262183F-2F0E-4D78-BD5A-B45F6DBAE3E6}" type="presParOf" srcId="{A2522F90-BB0F-4BDD-A661-7FB7ED5EE816}" destId="{7D7BC98D-AD11-4B9F-B9EF-AA5CF5646B0F}" srcOrd="1" destOrd="0" presId="urn:microsoft.com/office/officeart/2005/8/layout/hProcess9"/>
    <dgm:cxn modelId="{A947104C-5789-479C-B0F1-A7B98EFF787B}" type="presParOf" srcId="{A2522F90-BB0F-4BDD-A661-7FB7ED5EE816}" destId="{60EEAB76-8EEC-418E-A1BF-33DA02E54E3D}" srcOrd="2" destOrd="0" presId="urn:microsoft.com/office/officeart/2005/8/layout/hProcess9"/>
    <dgm:cxn modelId="{AC35ED0B-15CB-4665-87A8-C27076DCFC89}" type="presParOf" srcId="{A2522F90-BB0F-4BDD-A661-7FB7ED5EE816}" destId="{1DBB84D1-D718-4717-88C7-46B98AC5FD2C}" srcOrd="3" destOrd="0" presId="urn:microsoft.com/office/officeart/2005/8/layout/hProcess9"/>
    <dgm:cxn modelId="{3C011C48-A0C2-43D2-BBF0-AD49DAC147BC}" type="presParOf" srcId="{A2522F90-BB0F-4BDD-A661-7FB7ED5EE816}" destId="{F5BF5B2B-EB95-4D4E-923A-E372C77128E6}" srcOrd="4" destOrd="0" presId="urn:microsoft.com/office/officeart/2005/8/layout/hProcess9"/>
    <dgm:cxn modelId="{1848F5E5-D8ED-4822-AC4C-A141D5720DCC}" type="presParOf" srcId="{A2522F90-BB0F-4BDD-A661-7FB7ED5EE816}" destId="{F29ACE6C-D8EC-4C73-97BA-9B320062A85B}" srcOrd="5" destOrd="0" presId="urn:microsoft.com/office/officeart/2005/8/layout/hProcess9"/>
    <dgm:cxn modelId="{4CA68740-34A6-4AA8-AA41-6D5A00B4DA8C}" type="presParOf" srcId="{A2522F90-BB0F-4BDD-A661-7FB7ED5EE816}" destId="{4EF2E9B0-C003-4D23-AE63-D23271E6B875}"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98B7E0-5897-4200-8627-038F87A01C42}" type="doc">
      <dgm:prSet loTypeId="urn:microsoft.com/office/officeart/2005/8/layout/arrow2" loCatId="process" qsTypeId="urn:microsoft.com/office/officeart/2005/8/quickstyle/simple1" qsCatId="simple" csTypeId="urn:microsoft.com/office/officeart/2005/8/colors/accent1_2" csCatId="accent1" phldr="1"/>
      <dgm:spPr/>
    </dgm:pt>
    <dgm:pt modelId="{EFA910F8-68B5-409A-AB09-86C504E163C4}">
      <dgm:prSet phldr="0"/>
      <dgm:spPr/>
      <dgm:t>
        <a:bodyPr/>
        <a:lstStyle/>
        <a:p>
          <a:pPr algn="l" rtl="0">
            <a:lnSpc>
              <a:spcPct val="90000"/>
            </a:lnSpc>
          </a:pPr>
          <a:r>
            <a:rPr lang="en-US" dirty="0">
              <a:solidFill>
                <a:srgbClr val="444444"/>
              </a:solidFill>
              <a:latin typeface="Arial"/>
              <a:ea typeface="Calibri"/>
              <a:cs typeface="Calibri"/>
            </a:rPr>
            <a:t>  UWBA started operating the Helpline in 1977</a:t>
          </a:r>
        </a:p>
      </dgm:t>
    </dgm:pt>
    <dgm:pt modelId="{ED197910-2DAF-4F79-B3F3-09BDF95BD1AD}" type="parTrans" cxnId="{867D4FC9-AB82-47F5-9AC8-35B1F1C23A29}">
      <dgm:prSet/>
      <dgm:spPr/>
    </dgm:pt>
    <dgm:pt modelId="{69AA2238-67BD-45F0-A97F-1C01BF83A635}" type="sibTrans" cxnId="{867D4FC9-AB82-47F5-9AC8-35B1F1C23A29}">
      <dgm:prSet/>
      <dgm:spPr/>
    </dgm:pt>
    <dgm:pt modelId="{9E056143-B89B-4CEC-8137-BAFAE02699F0}">
      <dgm:prSet phldr="0"/>
      <dgm:spPr/>
      <dgm:t>
        <a:bodyPr/>
        <a:lstStyle/>
        <a:p>
          <a:pPr algn="l" rtl="0">
            <a:lnSpc>
              <a:spcPct val="90000"/>
            </a:lnSpc>
          </a:pPr>
          <a:r>
            <a:rPr lang="en-US" dirty="0">
              <a:solidFill>
                <a:srgbClr val="444444"/>
              </a:solidFill>
              <a:latin typeface="Arial"/>
              <a:ea typeface="Calibri"/>
              <a:cs typeface="Calibri"/>
            </a:rPr>
            <a:t>        Transitioned to 211 in 2004 with the first CPUC designation in San Francisco </a:t>
          </a:r>
          <a:endParaRPr lang="en-US" dirty="0">
            <a:latin typeface="Arial"/>
          </a:endParaRPr>
        </a:p>
      </dgm:t>
    </dgm:pt>
    <dgm:pt modelId="{81520A05-E39E-42AB-86BD-7AC6E5320364}" type="parTrans" cxnId="{AD609EE2-788E-4691-864E-E58468A3D6CA}">
      <dgm:prSet/>
      <dgm:spPr/>
    </dgm:pt>
    <dgm:pt modelId="{6487A937-47FB-48C2-9EE6-C331E557D59C}" type="sibTrans" cxnId="{AD609EE2-788E-4691-864E-E58468A3D6CA}">
      <dgm:prSet/>
      <dgm:spPr/>
    </dgm:pt>
    <dgm:pt modelId="{6F4C058F-269F-4FF1-B021-6A1C3A59C7B9}">
      <dgm:prSet phldr="0"/>
      <dgm:spPr/>
      <dgm:t>
        <a:bodyPr/>
        <a:lstStyle/>
        <a:p>
          <a:pPr algn="l" rtl="0">
            <a:lnSpc>
              <a:spcPct val="90000"/>
            </a:lnSpc>
          </a:pPr>
          <a:r>
            <a:rPr lang="en-US" dirty="0">
              <a:solidFill>
                <a:srgbClr val="444444"/>
              </a:solidFill>
              <a:latin typeface="Arial"/>
              <a:ea typeface="Calibri"/>
              <a:cs typeface="Calibri"/>
            </a:rPr>
            <a:t>                                                Since 2004, we've responded to over 900,000 calls/texts and referred to over 2 million services and programs</a:t>
          </a:r>
        </a:p>
      </dgm:t>
    </dgm:pt>
    <dgm:pt modelId="{6AD23D52-9B98-4A81-B211-1C3026914A96}" type="parTrans" cxnId="{5FC52874-B0BC-4ABB-91B6-27DEF573FF20}">
      <dgm:prSet/>
      <dgm:spPr/>
    </dgm:pt>
    <dgm:pt modelId="{DBC94686-DB10-42C1-B112-94A4FA65DF89}" type="sibTrans" cxnId="{5FC52874-B0BC-4ABB-91B6-27DEF573FF20}">
      <dgm:prSet/>
      <dgm:spPr/>
    </dgm:pt>
    <dgm:pt modelId="{43A13239-79B3-4447-A740-2F6A507CF5CA}" type="pres">
      <dgm:prSet presAssocID="{F798B7E0-5897-4200-8627-038F87A01C42}" presName="arrowDiagram" presStyleCnt="0">
        <dgm:presLayoutVars>
          <dgm:chMax val="5"/>
          <dgm:dir/>
          <dgm:resizeHandles val="exact"/>
        </dgm:presLayoutVars>
      </dgm:prSet>
      <dgm:spPr/>
    </dgm:pt>
    <dgm:pt modelId="{C948120D-DB74-4FC7-B17C-A26396064080}" type="pres">
      <dgm:prSet presAssocID="{F798B7E0-5897-4200-8627-038F87A01C42}" presName="arrow" presStyleLbl="bgShp" presStyleIdx="0" presStyleCnt="1"/>
      <dgm:spPr>
        <a:solidFill>
          <a:srgbClr val="FFB54A"/>
        </a:solidFill>
      </dgm:spPr>
    </dgm:pt>
    <dgm:pt modelId="{22BEB6D8-3463-47F4-A33A-18CF6212347B}" type="pres">
      <dgm:prSet presAssocID="{F798B7E0-5897-4200-8627-038F87A01C42}" presName="arrowDiagram3" presStyleCnt="0"/>
      <dgm:spPr/>
    </dgm:pt>
    <dgm:pt modelId="{9EDFF32D-7599-45FF-B59E-15A2647910E0}" type="pres">
      <dgm:prSet presAssocID="{EFA910F8-68B5-409A-AB09-86C504E163C4}" presName="bullet3a" presStyleLbl="node1" presStyleIdx="0" presStyleCnt="3"/>
      <dgm:spPr/>
    </dgm:pt>
    <dgm:pt modelId="{898D8964-415A-461B-8231-8A4858D377A6}" type="pres">
      <dgm:prSet presAssocID="{EFA910F8-68B5-409A-AB09-86C504E163C4}" presName="textBox3a" presStyleLbl="revTx" presStyleIdx="0" presStyleCnt="3">
        <dgm:presLayoutVars>
          <dgm:bulletEnabled val="1"/>
        </dgm:presLayoutVars>
      </dgm:prSet>
      <dgm:spPr/>
    </dgm:pt>
    <dgm:pt modelId="{78385CD4-4CFF-45F5-80A8-A726C737F3CF}" type="pres">
      <dgm:prSet presAssocID="{9E056143-B89B-4CEC-8137-BAFAE02699F0}" presName="bullet3b" presStyleLbl="node1" presStyleIdx="1" presStyleCnt="3"/>
      <dgm:spPr/>
    </dgm:pt>
    <dgm:pt modelId="{650558B3-0910-4635-B9F2-8E8C721B48C5}" type="pres">
      <dgm:prSet presAssocID="{9E056143-B89B-4CEC-8137-BAFAE02699F0}" presName="textBox3b" presStyleLbl="revTx" presStyleIdx="1" presStyleCnt="3">
        <dgm:presLayoutVars>
          <dgm:bulletEnabled val="1"/>
        </dgm:presLayoutVars>
      </dgm:prSet>
      <dgm:spPr/>
    </dgm:pt>
    <dgm:pt modelId="{B6D5B88B-C616-4FD3-A288-6CE7E57E64BE}" type="pres">
      <dgm:prSet presAssocID="{6F4C058F-269F-4FF1-B021-6A1C3A59C7B9}" presName="bullet3c" presStyleLbl="node1" presStyleIdx="2" presStyleCnt="3"/>
      <dgm:spPr/>
    </dgm:pt>
    <dgm:pt modelId="{112771F4-555E-4904-9D67-59EF39F42DD9}" type="pres">
      <dgm:prSet presAssocID="{6F4C058F-269F-4FF1-B021-6A1C3A59C7B9}" presName="textBox3c" presStyleLbl="revTx" presStyleIdx="2" presStyleCnt="3">
        <dgm:presLayoutVars>
          <dgm:bulletEnabled val="1"/>
        </dgm:presLayoutVars>
      </dgm:prSet>
      <dgm:spPr/>
    </dgm:pt>
  </dgm:ptLst>
  <dgm:cxnLst>
    <dgm:cxn modelId="{CF2C2014-59B3-4BC7-B8C4-C41CC183CE5E}" type="presOf" srcId="{EFA910F8-68B5-409A-AB09-86C504E163C4}" destId="{898D8964-415A-461B-8231-8A4858D377A6}" srcOrd="0" destOrd="0" presId="urn:microsoft.com/office/officeart/2005/8/layout/arrow2"/>
    <dgm:cxn modelId="{890DBC4E-63CC-49DD-8FDE-65C83143A66F}" type="presOf" srcId="{9E056143-B89B-4CEC-8137-BAFAE02699F0}" destId="{650558B3-0910-4635-B9F2-8E8C721B48C5}" srcOrd="0" destOrd="0" presId="urn:microsoft.com/office/officeart/2005/8/layout/arrow2"/>
    <dgm:cxn modelId="{5FC52874-B0BC-4ABB-91B6-27DEF573FF20}" srcId="{F798B7E0-5897-4200-8627-038F87A01C42}" destId="{6F4C058F-269F-4FF1-B021-6A1C3A59C7B9}" srcOrd="2" destOrd="0" parTransId="{6AD23D52-9B98-4A81-B211-1C3026914A96}" sibTransId="{DBC94686-DB10-42C1-B112-94A4FA65DF89}"/>
    <dgm:cxn modelId="{9B8DF98C-165D-4CA6-A4D6-4BE749C2A794}" type="presOf" srcId="{6F4C058F-269F-4FF1-B021-6A1C3A59C7B9}" destId="{112771F4-555E-4904-9D67-59EF39F42DD9}" srcOrd="0" destOrd="0" presId="urn:microsoft.com/office/officeart/2005/8/layout/arrow2"/>
    <dgm:cxn modelId="{8374D2C8-6BBB-40BC-B695-B8D1B7AC154E}" type="presOf" srcId="{F798B7E0-5897-4200-8627-038F87A01C42}" destId="{43A13239-79B3-4447-A740-2F6A507CF5CA}" srcOrd="0" destOrd="0" presId="urn:microsoft.com/office/officeart/2005/8/layout/arrow2"/>
    <dgm:cxn modelId="{867D4FC9-AB82-47F5-9AC8-35B1F1C23A29}" srcId="{F798B7E0-5897-4200-8627-038F87A01C42}" destId="{EFA910F8-68B5-409A-AB09-86C504E163C4}" srcOrd="0" destOrd="0" parTransId="{ED197910-2DAF-4F79-B3F3-09BDF95BD1AD}" sibTransId="{69AA2238-67BD-45F0-A97F-1C01BF83A635}"/>
    <dgm:cxn modelId="{AD609EE2-788E-4691-864E-E58468A3D6CA}" srcId="{F798B7E0-5897-4200-8627-038F87A01C42}" destId="{9E056143-B89B-4CEC-8137-BAFAE02699F0}" srcOrd="1" destOrd="0" parTransId="{81520A05-E39E-42AB-86BD-7AC6E5320364}" sibTransId="{6487A937-47FB-48C2-9EE6-C331E557D59C}"/>
    <dgm:cxn modelId="{700F7093-3183-410E-A28E-B0F7BE316E48}" type="presParOf" srcId="{43A13239-79B3-4447-A740-2F6A507CF5CA}" destId="{C948120D-DB74-4FC7-B17C-A26396064080}" srcOrd="0" destOrd="0" presId="urn:microsoft.com/office/officeart/2005/8/layout/arrow2"/>
    <dgm:cxn modelId="{8794F63E-B6E4-46C6-AD65-18E004E97668}" type="presParOf" srcId="{43A13239-79B3-4447-A740-2F6A507CF5CA}" destId="{22BEB6D8-3463-47F4-A33A-18CF6212347B}" srcOrd="1" destOrd="0" presId="urn:microsoft.com/office/officeart/2005/8/layout/arrow2"/>
    <dgm:cxn modelId="{2C5B680E-807A-44DE-B09B-11D24CA177C1}" type="presParOf" srcId="{22BEB6D8-3463-47F4-A33A-18CF6212347B}" destId="{9EDFF32D-7599-45FF-B59E-15A2647910E0}" srcOrd="0" destOrd="0" presId="urn:microsoft.com/office/officeart/2005/8/layout/arrow2"/>
    <dgm:cxn modelId="{1D87A31B-A411-4B0C-8845-3C66794F4E88}" type="presParOf" srcId="{22BEB6D8-3463-47F4-A33A-18CF6212347B}" destId="{898D8964-415A-461B-8231-8A4858D377A6}" srcOrd="1" destOrd="0" presId="urn:microsoft.com/office/officeart/2005/8/layout/arrow2"/>
    <dgm:cxn modelId="{9F9FE4CE-0A52-40F0-B7CF-F90678C8DCC6}" type="presParOf" srcId="{22BEB6D8-3463-47F4-A33A-18CF6212347B}" destId="{78385CD4-4CFF-45F5-80A8-A726C737F3CF}" srcOrd="2" destOrd="0" presId="urn:microsoft.com/office/officeart/2005/8/layout/arrow2"/>
    <dgm:cxn modelId="{3356BA50-3D3E-4E46-912D-8734BB3E22E0}" type="presParOf" srcId="{22BEB6D8-3463-47F4-A33A-18CF6212347B}" destId="{650558B3-0910-4635-B9F2-8E8C721B48C5}" srcOrd="3" destOrd="0" presId="urn:microsoft.com/office/officeart/2005/8/layout/arrow2"/>
    <dgm:cxn modelId="{9E5FB6A2-DD9C-4848-A41E-3BEF234988DE}" type="presParOf" srcId="{22BEB6D8-3463-47F4-A33A-18CF6212347B}" destId="{B6D5B88B-C616-4FD3-A288-6CE7E57E64BE}" srcOrd="4" destOrd="0" presId="urn:microsoft.com/office/officeart/2005/8/layout/arrow2"/>
    <dgm:cxn modelId="{66CEECEC-C8E3-463D-8FC4-54E60E0244CA}" type="presParOf" srcId="{22BEB6D8-3463-47F4-A33A-18CF6212347B}" destId="{112771F4-555E-4904-9D67-59EF39F42DD9}"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3755B6-5BC8-4EE8-83BB-429C9B3BF1F4}" type="doc">
      <dgm:prSet loTypeId="urn:microsoft.com/office/officeart/2005/8/layout/hProcess9" loCatId="process" qsTypeId="urn:microsoft.com/office/officeart/2005/8/quickstyle/simple1" qsCatId="simple" csTypeId="urn:microsoft.com/office/officeart/2005/8/colors/accent1_2" csCatId="accent1" phldr="1"/>
      <dgm:spPr/>
    </dgm:pt>
    <dgm:pt modelId="{3F88AB47-41AB-4FF0-A9BD-B088FB081502}">
      <dgm:prSet phldr="0"/>
      <dgm:spPr/>
      <dgm:t>
        <a:bodyPr/>
        <a:lstStyle/>
        <a:p>
          <a:pPr algn="l" rtl="0">
            <a:lnSpc>
              <a:spcPct val="90000"/>
            </a:lnSpc>
          </a:pPr>
          <a:r>
            <a:rPr lang="en-US">
              <a:solidFill>
                <a:schemeClr val="dk1"/>
              </a:solidFill>
              <a:latin typeface="Arial"/>
            </a:rPr>
            <a:t>United Way of Atlanta began offering 211 services in 1997</a:t>
          </a:r>
          <a:endParaRPr lang="en-US">
            <a:solidFill>
              <a:srgbClr val="000000"/>
            </a:solidFill>
            <a:latin typeface="Arial"/>
          </a:endParaRPr>
        </a:p>
      </dgm:t>
    </dgm:pt>
    <dgm:pt modelId="{98B18514-F1BC-4030-9C87-1D72783B8BC1}" type="parTrans" cxnId="{031C7A86-C027-4848-8D63-87EF404DAB13}">
      <dgm:prSet/>
      <dgm:spPr/>
    </dgm:pt>
    <dgm:pt modelId="{4A0B2316-86BF-418D-A89E-3EF7079975AC}" type="sibTrans" cxnId="{031C7A86-C027-4848-8D63-87EF404DAB13}">
      <dgm:prSet/>
      <dgm:spPr/>
    </dgm:pt>
    <dgm:pt modelId="{DE63DAEA-4F03-403A-89B5-F16CDEA91856}">
      <dgm:prSet phldr="0"/>
      <dgm:spPr/>
      <dgm:t>
        <a:bodyPr/>
        <a:lstStyle/>
        <a:p>
          <a:pPr algn="l" rtl="0">
            <a:lnSpc>
              <a:spcPct val="90000"/>
            </a:lnSpc>
          </a:pPr>
          <a:r>
            <a:rPr lang="en-US">
              <a:solidFill>
                <a:schemeClr val="dk1"/>
              </a:solidFill>
              <a:latin typeface="Arial"/>
            </a:rPr>
            <a:t>United Way Worldwide and AIRS (Alliance of Information and Referral Systems) began to help with implementation across the country</a:t>
          </a:r>
          <a:endParaRPr lang="en-US">
            <a:solidFill>
              <a:srgbClr val="000000"/>
            </a:solidFill>
            <a:latin typeface="Arial"/>
          </a:endParaRPr>
        </a:p>
      </dgm:t>
    </dgm:pt>
    <dgm:pt modelId="{9B222C42-3EAD-470A-8CBD-DC585EE50B6F}" type="parTrans" cxnId="{E51E4CF5-5ED4-49AE-B0F1-F9AA11D3857B}">
      <dgm:prSet/>
      <dgm:spPr/>
    </dgm:pt>
    <dgm:pt modelId="{5288106A-C794-415C-91D4-BC2E4CB80157}" type="sibTrans" cxnId="{E51E4CF5-5ED4-49AE-B0F1-F9AA11D3857B}">
      <dgm:prSet/>
      <dgm:spPr/>
    </dgm:pt>
    <dgm:pt modelId="{F96C705A-6144-4EF3-926C-44333B7B8601}">
      <dgm:prSet phldr="0"/>
      <dgm:spPr/>
      <dgm:t>
        <a:bodyPr/>
        <a:lstStyle/>
        <a:p>
          <a:pPr algn="l" rtl="0">
            <a:lnSpc>
              <a:spcPct val="90000"/>
            </a:lnSpc>
          </a:pPr>
          <a:r>
            <a:rPr lang="en-US">
              <a:solidFill>
                <a:schemeClr val="dk1"/>
              </a:solidFill>
              <a:latin typeface="Arial"/>
            </a:rPr>
            <a:t>The FCC designated the 3-digit code in July of 2000</a:t>
          </a:r>
          <a:endParaRPr lang="en-US">
            <a:solidFill>
              <a:srgbClr val="000000"/>
            </a:solidFill>
            <a:latin typeface="Arial"/>
          </a:endParaRPr>
        </a:p>
      </dgm:t>
    </dgm:pt>
    <dgm:pt modelId="{93808A29-5352-483D-AEFF-3ABA730F977D}" type="parTrans" cxnId="{16F0E4C0-A90A-4736-88C6-4DB7B0290313}">
      <dgm:prSet/>
      <dgm:spPr/>
    </dgm:pt>
    <dgm:pt modelId="{2EFFD146-B134-4C4E-BE13-25F289B6B3FC}" type="sibTrans" cxnId="{16F0E4C0-A90A-4736-88C6-4DB7B0290313}">
      <dgm:prSet/>
      <dgm:spPr/>
    </dgm:pt>
    <dgm:pt modelId="{2C721994-9DDC-4224-866C-4F0537619AE9}">
      <dgm:prSet phldr="0"/>
      <dgm:spPr/>
      <dgm:t>
        <a:bodyPr/>
        <a:lstStyle/>
        <a:p>
          <a:pPr algn="l" rtl="0">
            <a:lnSpc>
              <a:spcPct val="90000"/>
            </a:lnSpc>
          </a:pPr>
          <a:r>
            <a:rPr lang="en-US">
              <a:solidFill>
                <a:schemeClr val="dk1"/>
              </a:solidFill>
              <a:latin typeface="Arial"/>
            </a:rPr>
            <a:t>The California Public Utilities Commission designates 211 by county</a:t>
          </a:r>
          <a:endParaRPr lang="en-US">
            <a:latin typeface="Arial"/>
          </a:endParaRPr>
        </a:p>
      </dgm:t>
    </dgm:pt>
    <dgm:pt modelId="{D4BBB64C-38C8-4868-89C4-5B4D2AD56857}" type="parTrans" cxnId="{B0FFDD80-64E9-4738-A45B-047DCBE89E39}">
      <dgm:prSet/>
      <dgm:spPr/>
    </dgm:pt>
    <dgm:pt modelId="{34C9A432-0235-4A8A-9A4D-A1BC4FFE7502}" type="sibTrans" cxnId="{B0FFDD80-64E9-4738-A45B-047DCBE89E39}">
      <dgm:prSet/>
      <dgm:spPr/>
    </dgm:pt>
    <dgm:pt modelId="{A29B99E6-0760-49BB-96CC-198B034EC695}" type="pres">
      <dgm:prSet presAssocID="{133755B6-5BC8-4EE8-83BB-429C9B3BF1F4}" presName="CompostProcess" presStyleCnt="0">
        <dgm:presLayoutVars>
          <dgm:dir/>
          <dgm:resizeHandles val="exact"/>
        </dgm:presLayoutVars>
      </dgm:prSet>
      <dgm:spPr/>
    </dgm:pt>
    <dgm:pt modelId="{4375F468-8259-4703-ADCA-53B57AE6A6C6}" type="pres">
      <dgm:prSet presAssocID="{133755B6-5BC8-4EE8-83BB-429C9B3BF1F4}" presName="arrow" presStyleLbl="bgShp" presStyleIdx="0" presStyleCnt="1"/>
      <dgm:spPr>
        <a:solidFill>
          <a:srgbClr val="005091"/>
        </a:solidFill>
      </dgm:spPr>
    </dgm:pt>
    <dgm:pt modelId="{A2522F90-BB0F-4BDD-A661-7FB7ED5EE816}" type="pres">
      <dgm:prSet presAssocID="{133755B6-5BC8-4EE8-83BB-429C9B3BF1F4}" presName="linearProcess" presStyleCnt="0"/>
      <dgm:spPr/>
    </dgm:pt>
    <dgm:pt modelId="{09726C20-DF78-4028-AF0F-37AE45D3AF1A}" type="pres">
      <dgm:prSet presAssocID="{3F88AB47-41AB-4FF0-A9BD-B088FB081502}" presName="textNode" presStyleLbl="node1" presStyleIdx="0" presStyleCnt="4">
        <dgm:presLayoutVars>
          <dgm:bulletEnabled val="1"/>
        </dgm:presLayoutVars>
      </dgm:prSet>
      <dgm:spPr>
        <a:solidFill>
          <a:srgbClr val="6EAED8"/>
        </a:solidFill>
      </dgm:spPr>
    </dgm:pt>
    <dgm:pt modelId="{7D7BC98D-AD11-4B9F-B9EF-AA5CF5646B0F}" type="pres">
      <dgm:prSet presAssocID="{4A0B2316-86BF-418D-A89E-3EF7079975AC}" presName="sibTrans" presStyleCnt="0"/>
      <dgm:spPr/>
    </dgm:pt>
    <dgm:pt modelId="{60EEAB76-8EEC-418E-A1BF-33DA02E54E3D}" type="pres">
      <dgm:prSet presAssocID="{DE63DAEA-4F03-403A-89B5-F16CDEA91856}" presName="textNode" presStyleLbl="node1" presStyleIdx="1" presStyleCnt="4">
        <dgm:presLayoutVars>
          <dgm:bulletEnabled val="1"/>
        </dgm:presLayoutVars>
      </dgm:prSet>
      <dgm:spPr>
        <a:solidFill>
          <a:srgbClr val="6EAED8"/>
        </a:solidFill>
      </dgm:spPr>
    </dgm:pt>
    <dgm:pt modelId="{1DBB84D1-D718-4717-88C7-46B98AC5FD2C}" type="pres">
      <dgm:prSet presAssocID="{5288106A-C794-415C-91D4-BC2E4CB80157}" presName="sibTrans" presStyleCnt="0"/>
      <dgm:spPr/>
    </dgm:pt>
    <dgm:pt modelId="{F5BF5B2B-EB95-4D4E-923A-E372C77128E6}" type="pres">
      <dgm:prSet presAssocID="{F96C705A-6144-4EF3-926C-44333B7B8601}" presName="textNode" presStyleLbl="node1" presStyleIdx="2" presStyleCnt="4">
        <dgm:presLayoutVars>
          <dgm:bulletEnabled val="1"/>
        </dgm:presLayoutVars>
      </dgm:prSet>
      <dgm:spPr>
        <a:solidFill>
          <a:srgbClr val="6EAED8"/>
        </a:solidFill>
      </dgm:spPr>
    </dgm:pt>
    <dgm:pt modelId="{F29ACE6C-D8EC-4C73-97BA-9B320062A85B}" type="pres">
      <dgm:prSet presAssocID="{2EFFD146-B134-4C4E-BE13-25F289B6B3FC}" presName="sibTrans" presStyleCnt="0"/>
      <dgm:spPr/>
    </dgm:pt>
    <dgm:pt modelId="{4EF2E9B0-C003-4D23-AE63-D23271E6B875}" type="pres">
      <dgm:prSet presAssocID="{2C721994-9DDC-4224-866C-4F0537619AE9}" presName="textNode" presStyleLbl="node1" presStyleIdx="3" presStyleCnt="4">
        <dgm:presLayoutVars>
          <dgm:bulletEnabled val="1"/>
        </dgm:presLayoutVars>
      </dgm:prSet>
      <dgm:spPr>
        <a:solidFill>
          <a:srgbClr val="6EAED8"/>
        </a:solidFill>
      </dgm:spPr>
    </dgm:pt>
  </dgm:ptLst>
  <dgm:cxnLst>
    <dgm:cxn modelId="{052BC106-0432-4391-A2D8-62389BBD2DC0}" type="presOf" srcId="{3F88AB47-41AB-4FF0-A9BD-B088FB081502}" destId="{09726C20-DF78-4028-AF0F-37AE45D3AF1A}" srcOrd="0" destOrd="0" presId="urn:microsoft.com/office/officeart/2005/8/layout/hProcess9"/>
    <dgm:cxn modelId="{26F95D0D-EE75-471E-9296-DBF77EA7C1C7}" type="presOf" srcId="{DE63DAEA-4F03-403A-89B5-F16CDEA91856}" destId="{60EEAB76-8EEC-418E-A1BF-33DA02E54E3D}" srcOrd="0" destOrd="0" presId="urn:microsoft.com/office/officeart/2005/8/layout/hProcess9"/>
    <dgm:cxn modelId="{E0BB9529-310F-4323-B278-B45EEFE08410}" type="presOf" srcId="{F96C705A-6144-4EF3-926C-44333B7B8601}" destId="{F5BF5B2B-EB95-4D4E-923A-E372C77128E6}" srcOrd="0" destOrd="0" presId="urn:microsoft.com/office/officeart/2005/8/layout/hProcess9"/>
    <dgm:cxn modelId="{B0FFDD80-64E9-4738-A45B-047DCBE89E39}" srcId="{133755B6-5BC8-4EE8-83BB-429C9B3BF1F4}" destId="{2C721994-9DDC-4224-866C-4F0537619AE9}" srcOrd="3" destOrd="0" parTransId="{D4BBB64C-38C8-4868-89C4-5B4D2AD56857}" sibTransId="{34C9A432-0235-4A8A-9A4D-A1BC4FFE7502}"/>
    <dgm:cxn modelId="{031C7A86-C027-4848-8D63-87EF404DAB13}" srcId="{133755B6-5BC8-4EE8-83BB-429C9B3BF1F4}" destId="{3F88AB47-41AB-4FF0-A9BD-B088FB081502}" srcOrd="0" destOrd="0" parTransId="{98B18514-F1BC-4030-9C87-1D72783B8BC1}" sibTransId="{4A0B2316-86BF-418D-A89E-3EF7079975AC}"/>
    <dgm:cxn modelId="{136A2E9B-8EB5-4F36-B4DE-964640D9D3EB}" type="presOf" srcId="{133755B6-5BC8-4EE8-83BB-429C9B3BF1F4}" destId="{A29B99E6-0760-49BB-96CC-198B034EC695}" srcOrd="0" destOrd="0" presId="urn:microsoft.com/office/officeart/2005/8/layout/hProcess9"/>
    <dgm:cxn modelId="{5BD231AC-C958-4DD2-9A07-76F6DEC6C4CC}" type="presOf" srcId="{2C721994-9DDC-4224-866C-4F0537619AE9}" destId="{4EF2E9B0-C003-4D23-AE63-D23271E6B875}" srcOrd="0" destOrd="0" presId="urn:microsoft.com/office/officeart/2005/8/layout/hProcess9"/>
    <dgm:cxn modelId="{16F0E4C0-A90A-4736-88C6-4DB7B0290313}" srcId="{133755B6-5BC8-4EE8-83BB-429C9B3BF1F4}" destId="{F96C705A-6144-4EF3-926C-44333B7B8601}" srcOrd="2" destOrd="0" parTransId="{93808A29-5352-483D-AEFF-3ABA730F977D}" sibTransId="{2EFFD146-B134-4C4E-BE13-25F289B6B3FC}"/>
    <dgm:cxn modelId="{E51E4CF5-5ED4-49AE-B0F1-F9AA11D3857B}" srcId="{133755B6-5BC8-4EE8-83BB-429C9B3BF1F4}" destId="{DE63DAEA-4F03-403A-89B5-F16CDEA91856}" srcOrd="1" destOrd="0" parTransId="{9B222C42-3EAD-470A-8CBD-DC585EE50B6F}" sibTransId="{5288106A-C794-415C-91D4-BC2E4CB80157}"/>
    <dgm:cxn modelId="{C0B03D30-5DBB-4138-9F43-8219DF31ACD4}" type="presParOf" srcId="{A29B99E6-0760-49BB-96CC-198B034EC695}" destId="{4375F468-8259-4703-ADCA-53B57AE6A6C6}" srcOrd="0" destOrd="0" presId="urn:microsoft.com/office/officeart/2005/8/layout/hProcess9"/>
    <dgm:cxn modelId="{20D114B0-4177-4C9A-828D-EEA34394D675}" type="presParOf" srcId="{A29B99E6-0760-49BB-96CC-198B034EC695}" destId="{A2522F90-BB0F-4BDD-A661-7FB7ED5EE816}" srcOrd="1" destOrd="0" presId="urn:microsoft.com/office/officeart/2005/8/layout/hProcess9"/>
    <dgm:cxn modelId="{DE64C073-3CF5-4E96-A54F-66AFA9EB7DA0}" type="presParOf" srcId="{A2522F90-BB0F-4BDD-A661-7FB7ED5EE816}" destId="{09726C20-DF78-4028-AF0F-37AE45D3AF1A}" srcOrd="0" destOrd="0" presId="urn:microsoft.com/office/officeart/2005/8/layout/hProcess9"/>
    <dgm:cxn modelId="{9262183F-2F0E-4D78-BD5A-B45F6DBAE3E6}" type="presParOf" srcId="{A2522F90-BB0F-4BDD-A661-7FB7ED5EE816}" destId="{7D7BC98D-AD11-4B9F-B9EF-AA5CF5646B0F}" srcOrd="1" destOrd="0" presId="urn:microsoft.com/office/officeart/2005/8/layout/hProcess9"/>
    <dgm:cxn modelId="{A947104C-5789-479C-B0F1-A7B98EFF787B}" type="presParOf" srcId="{A2522F90-BB0F-4BDD-A661-7FB7ED5EE816}" destId="{60EEAB76-8EEC-418E-A1BF-33DA02E54E3D}" srcOrd="2" destOrd="0" presId="urn:microsoft.com/office/officeart/2005/8/layout/hProcess9"/>
    <dgm:cxn modelId="{AC35ED0B-15CB-4665-87A8-C27076DCFC89}" type="presParOf" srcId="{A2522F90-BB0F-4BDD-A661-7FB7ED5EE816}" destId="{1DBB84D1-D718-4717-88C7-46B98AC5FD2C}" srcOrd="3" destOrd="0" presId="urn:microsoft.com/office/officeart/2005/8/layout/hProcess9"/>
    <dgm:cxn modelId="{3C011C48-A0C2-43D2-BBF0-AD49DAC147BC}" type="presParOf" srcId="{A2522F90-BB0F-4BDD-A661-7FB7ED5EE816}" destId="{F5BF5B2B-EB95-4D4E-923A-E372C77128E6}" srcOrd="4" destOrd="0" presId="urn:microsoft.com/office/officeart/2005/8/layout/hProcess9"/>
    <dgm:cxn modelId="{1848F5E5-D8ED-4822-AC4C-A141D5720DCC}" type="presParOf" srcId="{A2522F90-BB0F-4BDD-A661-7FB7ED5EE816}" destId="{F29ACE6C-D8EC-4C73-97BA-9B320062A85B}" srcOrd="5" destOrd="0" presId="urn:microsoft.com/office/officeart/2005/8/layout/hProcess9"/>
    <dgm:cxn modelId="{4CA68740-34A6-4AA8-AA41-6D5A00B4DA8C}" type="presParOf" srcId="{A2522F90-BB0F-4BDD-A661-7FB7ED5EE816}" destId="{4EF2E9B0-C003-4D23-AE63-D23271E6B875}"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98B7E0-5897-4200-8627-038F87A01C42}" type="doc">
      <dgm:prSet loTypeId="urn:microsoft.com/office/officeart/2005/8/layout/arrow2" loCatId="process" qsTypeId="urn:microsoft.com/office/officeart/2005/8/quickstyle/simple1" qsCatId="simple" csTypeId="urn:microsoft.com/office/officeart/2005/8/colors/accent1_2" csCatId="accent1" phldr="1"/>
      <dgm:spPr/>
    </dgm:pt>
    <dgm:pt modelId="{EFA910F8-68B5-409A-AB09-86C504E163C4}">
      <dgm:prSet phldr="0"/>
      <dgm:spPr/>
      <dgm:t>
        <a:bodyPr/>
        <a:lstStyle/>
        <a:p>
          <a:pPr algn="l" rtl="0">
            <a:lnSpc>
              <a:spcPct val="90000"/>
            </a:lnSpc>
          </a:pPr>
          <a:r>
            <a:rPr lang="en-US" dirty="0">
              <a:solidFill>
                <a:srgbClr val="444444"/>
              </a:solidFill>
              <a:latin typeface="Arial"/>
              <a:ea typeface="Calibri"/>
              <a:cs typeface="Calibri"/>
            </a:rPr>
            <a:t>  UWBA started operating the Helpline in 1977</a:t>
          </a:r>
        </a:p>
      </dgm:t>
    </dgm:pt>
    <dgm:pt modelId="{ED197910-2DAF-4F79-B3F3-09BDF95BD1AD}" type="parTrans" cxnId="{867D4FC9-AB82-47F5-9AC8-35B1F1C23A29}">
      <dgm:prSet/>
      <dgm:spPr/>
    </dgm:pt>
    <dgm:pt modelId="{69AA2238-67BD-45F0-A97F-1C01BF83A635}" type="sibTrans" cxnId="{867D4FC9-AB82-47F5-9AC8-35B1F1C23A29}">
      <dgm:prSet/>
      <dgm:spPr/>
    </dgm:pt>
    <dgm:pt modelId="{9E056143-B89B-4CEC-8137-BAFAE02699F0}">
      <dgm:prSet phldr="0"/>
      <dgm:spPr/>
      <dgm:t>
        <a:bodyPr/>
        <a:lstStyle/>
        <a:p>
          <a:pPr algn="l" rtl="0">
            <a:lnSpc>
              <a:spcPct val="90000"/>
            </a:lnSpc>
          </a:pPr>
          <a:r>
            <a:rPr lang="en-US" dirty="0">
              <a:solidFill>
                <a:srgbClr val="444444"/>
              </a:solidFill>
              <a:latin typeface="Arial"/>
              <a:ea typeface="Calibri"/>
              <a:cs typeface="Calibri"/>
            </a:rPr>
            <a:t>        Transitioned to 211 in 2004 with the first CPUC designation in San Francisco </a:t>
          </a:r>
          <a:endParaRPr lang="en-US" dirty="0">
            <a:latin typeface="Arial"/>
          </a:endParaRPr>
        </a:p>
      </dgm:t>
    </dgm:pt>
    <dgm:pt modelId="{81520A05-E39E-42AB-86BD-7AC6E5320364}" type="parTrans" cxnId="{AD609EE2-788E-4691-864E-E58468A3D6CA}">
      <dgm:prSet/>
      <dgm:spPr/>
    </dgm:pt>
    <dgm:pt modelId="{6487A937-47FB-48C2-9EE6-C331E557D59C}" type="sibTrans" cxnId="{AD609EE2-788E-4691-864E-E58468A3D6CA}">
      <dgm:prSet/>
      <dgm:spPr/>
    </dgm:pt>
    <dgm:pt modelId="{6F4C058F-269F-4FF1-B021-6A1C3A59C7B9}">
      <dgm:prSet phldr="0"/>
      <dgm:spPr/>
      <dgm:t>
        <a:bodyPr/>
        <a:lstStyle/>
        <a:p>
          <a:pPr algn="l" rtl="0">
            <a:lnSpc>
              <a:spcPct val="90000"/>
            </a:lnSpc>
          </a:pPr>
          <a:r>
            <a:rPr lang="en-US" dirty="0">
              <a:solidFill>
                <a:srgbClr val="444444"/>
              </a:solidFill>
              <a:latin typeface="Arial"/>
              <a:ea typeface="Calibri"/>
              <a:cs typeface="Calibri"/>
            </a:rPr>
            <a:t>                                                Since 2004, we've responded to over 900,000 calls/texts and referred to over 2 million services and programs</a:t>
          </a:r>
        </a:p>
      </dgm:t>
    </dgm:pt>
    <dgm:pt modelId="{6AD23D52-9B98-4A81-B211-1C3026914A96}" type="parTrans" cxnId="{5FC52874-B0BC-4ABB-91B6-27DEF573FF20}">
      <dgm:prSet/>
      <dgm:spPr/>
    </dgm:pt>
    <dgm:pt modelId="{DBC94686-DB10-42C1-B112-94A4FA65DF89}" type="sibTrans" cxnId="{5FC52874-B0BC-4ABB-91B6-27DEF573FF20}">
      <dgm:prSet/>
      <dgm:spPr/>
    </dgm:pt>
    <dgm:pt modelId="{43A13239-79B3-4447-A740-2F6A507CF5CA}" type="pres">
      <dgm:prSet presAssocID="{F798B7E0-5897-4200-8627-038F87A01C42}" presName="arrowDiagram" presStyleCnt="0">
        <dgm:presLayoutVars>
          <dgm:chMax val="5"/>
          <dgm:dir/>
          <dgm:resizeHandles val="exact"/>
        </dgm:presLayoutVars>
      </dgm:prSet>
      <dgm:spPr/>
    </dgm:pt>
    <dgm:pt modelId="{C948120D-DB74-4FC7-B17C-A26396064080}" type="pres">
      <dgm:prSet presAssocID="{F798B7E0-5897-4200-8627-038F87A01C42}" presName="arrow" presStyleLbl="bgShp" presStyleIdx="0" presStyleCnt="1"/>
      <dgm:spPr>
        <a:solidFill>
          <a:srgbClr val="FFB54A"/>
        </a:solidFill>
      </dgm:spPr>
    </dgm:pt>
    <dgm:pt modelId="{22BEB6D8-3463-47F4-A33A-18CF6212347B}" type="pres">
      <dgm:prSet presAssocID="{F798B7E0-5897-4200-8627-038F87A01C42}" presName="arrowDiagram3" presStyleCnt="0"/>
      <dgm:spPr/>
    </dgm:pt>
    <dgm:pt modelId="{9EDFF32D-7599-45FF-B59E-15A2647910E0}" type="pres">
      <dgm:prSet presAssocID="{EFA910F8-68B5-409A-AB09-86C504E163C4}" presName="bullet3a" presStyleLbl="node1" presStyleIdx="0" presStyleCnt="3"/>
      <dgm:spPr/>
    </dgm:pt>
    <dgm:pt modelId="{898D8964-415A-461B-8231-8A4858D377A6}" type="pres">
      <dgm:prSet presAssocID="{EFA910F8-68B5-409A-AB09-86C504E163C4}" presName="textBox3a" presStyleLbl="revTx" presStyleIdx="0" presStyleCnt="3">
        <dgm:presLayoutVars>
          <dgm:bulletEnabled val="1"/>
        </dgm:presLayoutVars>
      </dgm:prSet>
      <dgm:spPr/>
    </dgm:pt>
    <dgm:pt modelId="{78385CD4-4CFF-45F5-80A8-A726C737F3CF}" type="pres">
      <dgm:prSet presAssocID="{9E056143-B89B-4CEC-8137-BAFAE02699F0}" presName="bullet3b" presStyleLbl="node1" presStyleIdx="1" presStyleCnt="3"/>
      <dgm:spPr/>
    </dgm:pt>
    <dgm:pt modelId="{650558B3-0910-4635-B9F2-8E8C721B48C5}" type="pres">
      <dgm:prSet presAssocID="{9E056143-B89B-4CEC-8137-BAFAE02699F0}" presName="textBox3b" presStyleLbl="revTx" presStyleIdx="1" presStyleCnt="3">
        <dgm:presLayoutVars>
          <dgm:bulletEnabled val="1"/>
        </dgm:presLayoutVars>
      </dgm:prSet>
      <dgm:spPr/>
    </dgm:pt>
    <dgm:pt modelId="{B6D5B88B-C616-4FD3-A288-6CE7E57E64BE}" type="pres">
      <dgm:prSet presAssocID="{6F4C058F-269F-4FF1-B021-6A1C3A59C7B9}" presName="bullet3c" presStyleLbl="node1" presStyleIdx="2" presStyleCnt="3"/>
      <dgm:spPr/>
    </dgm:pt>
    <dgm:pt modelId="{112771F4-555E-4904-9D67-59EF39F42DD9}" type="pres">
      <dgm:prSet presAssocID="{6F4C058F-269F-4FF1-B021-6A1C3A59C7B9}" presName="textBox3c" presStyleLbl="revTx" presStyleIdx="2" presStyleCnt="3">
        <dgm:presLayoutVars>
          <dgm:bulletEnabled val="1"/>
        </dgm:presLayoutVars>
      </dgm:prSet>
      <dgm:spPr/>
    </dgm:pt>
  </dgm:ptLst>
  <dgm:cxnLst>
    <dgm:cxn modelId="{CF2C2014-59B3-4BC7-B8C4-C41CC183CE5E}" type="presOf" srcId="{EFA910F8-68B5-409A-AB09-86C504E163C4}" destId="{898D8964-415A-461B-8231-8A4858D377A6}" srcOrd="0" destOrd="0" presId="urn:microsoft.com/office/officeart/2005/8/layout/arrow2"/>
    <dgm:cxn modelId="{890DBC4E-63CC-49DD-8FDE-65C83143A66F}" type="presOf" srcId="{9E056143-B89B-4CEC-8137-BAFAE02699F0}" destId="{650558B3-0910-4635-B9F2-8E8C721B48C5}" srcOrd="0" destOrd="0" presId="urn:microsoft.com/office/officeart/2005/8/layout/arrow2"/>
    <dgm:cxn modelId="{5FC52874-B0BC-4ABB-91B6-27DEF573FF20}" srcId="{F798B7E0-5897-4200-8627-038F87A01C42}" destId="{6F4C058F-269F-4FF1-B021-6A1C3A59C7B9}" srcOrd="2" destOrd="0" parTransId="{6AD23D52-9B98-4A81-B211-1C3026914A96}" sibTransId="{DBC94686-DB10-42C1-B112-94A4FA65DF89}"/>
    <dgm:cxn modelId="{9B8DF98C-165D-4CA6-A4D6-4BE749C2A794}" type="presOf" srcId="{6F4C058F-269F-4FF1-B021-6A1C3A59C7B9}" destId="{112771F4-555E-4904-9D67-59EF39F42DD9}" srcOrd="0" destOrd="0" presId="urn:microsoft.com/office/officeart/2005/8/layout/arrow2"/>
    <dgm:cxn modelId="{8374D2C8-6BBB-40BC-B695-B8D1B7AC154E}" type="presOf" srcId="{F798B7E0-5897-4200-8627-038F87A01C42}" destId="{43A13239-79B3-4447-A740-2F6A507CF5CA}" srcOrd="0" destOrd="0" presId="urn:microsoft.com/office/officeart/2005/8/layout/arrow2"/>
    <dgm:cxn modelId="{867D4FC9-AB82-47F5-9AC8-35B1F1C23A29}" srcId="{F798B7E0-5897-4200-8627-038F87A01C42}" destId="{EFA910F8-68B5-409A-AB09-86C504E163C4}" srcOrd="0" destOrd="0" parTransId="{ED197910-2DAF-4F79-B3F3-09BDF95BD1AD}" sibTransId="{69AA2238-67BD-45F0-A97F-1C01BF83A635}"/>
    <dgm:cxn modelId="{AD609EE2-788E-4691-864E-E58468A3D6CA}" srcId="{F798B7E0-5897-4200-8627-038F87A01C42}" destId="{9E056143-B89B-4CEC-8137-BAFAE02699F0}" srcOrd="1" destOrd="0" parTransId="{81520A05-E39E-42AB-86BD-7AC6E5320364}" sibTransId="{6487A937-47FB-48C2-9EE6-C331E557D59C}"/>
    <dgm:cxn modelId="{700F7093-3183-410E-A28E-B0F7BE316E48}" type="presParOf" srcId="{43A13239-79B3-4447-A740-2F6A507CF5CA}" destId="{C948120D-DB74-4FC7-B17C-A26396064080}" srcOrd="0" destOrd="0" presId="urn:microsoft.com/office/officeart/2005/8/layout/arrow2"/>
    <dgm:cxn modelId="{8794F63E-B6E4-46C6-AD65-18E004E97668}" type="presParOf" srcId="{43A13239-79B3-4447-A740-2F6A507CF5CA}" destId="{22BEB6D8-3463-47F4-A33A-18CF6212347B}" srcOrd="1" destOrd="0" presId="urn:microsoft.com/office/officeart/2005/8/layout/arrow2"/>
    <dgm:cxn modelId="{2C5B680E-807A-44DE-B09B-11D24CA177C1}" type="presParOf" srcId="{22BEB6D8-3463-47F4-A33A-18CF6212347B}" destId="{9EDFF32D-7599-45FF-B59E-15A2647910E0}" srcOrd="0" destOrd="0" presId="urn:microsoft.com/office/officeart/2005/8/layout/arrow2"/>
    <dgm:cxn modelId="{1D87A31B-A411-4B0C-8845-3C66794F4E88}" type="presParOf" srcId="{22BEB6D8-3463-47F4-A33A-18CF6212347B}" destId="{898D8964-415A-461B-8231-8A4858D377A6}" srcOrd="1" destOrd="0" presId="urn:microsoft.com/office/officeart/2005/8/layout/arrow2"/>
    <dgm:cxn modelId="{9F9FE4CE-0A52-40F0-B7CF-F90678C8DCC6}" type="presParOf" srcId="{22BEB6D8-3463-47F4-A33A-18CF6212347B}" destId="{78385CD4-4CFF-45F5-80A8-A726C737F3CF}" srcOrd="2" destOrd="0" presId="urn:microsoft.com/office/officeart/2005/8/layout/arrow2"/>
    <dgm:cxn modelId="{3356BA50-3D3E-4E46-912D-8734BB3E22E0}" type="presParOf" srcId="{22BEB6D8-3463-47F4-A33A-18CF6212347B}" destId="{650558B3-0910-4635-B9F2-8E8C721B48C5}" srcOrd="3" destOrd="0" presId="urn:microsoft.com/office/officeart/2005/8/layout/arrow2"/>
    <dgm:cxn modelId="{9E5FB6A2-DD9C-4848-A41E-3BEF234988DE}" type="presParOf" srcId="{22BEB6D8-3463-47F4-A33A-18CF6212347B}" destId="{B6D5B88B-C616-4FD3-A288-6CE7E57E64BE}" srcOrd="4" destOrd="0" presId="urn:microsoft.com/office/officeart/2005/8/layout/arrow2"/>
    <dgm:cxn modelId="{66CEECEC-C8E3-463D-8FC4-54E60E0244CA}" type="presParOf" srcId="{22BEB6D8-3463-47F4-A33A-18CF6212347B}" destId="{112771F4-555E-4904-9D67-59EF39F42DD9}"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62E33-E4E4-4A14-8C73-B391C3A12BA7}">
      <dsp:nvSpPr>
        <dsp:cNvPr id="0" name=""/>
        <dsp:cNvSpPr/>
      </dsp:nvSpPr>
      <dsp:spPr>
        <a:xfrm>
          <a:off x="0" y="65917"/>
          <a:ext cx="6337464" cy="16965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Adam Brown </a:t>
          </a:r>
          <a:br>
            <a:rPr lang="en-US" sz="2900" kern="1200" dirty="0"/>
          </a:br>
          <a:r>
            <a:rPr lang="en-US" sz="2900" kern="1200" dirty="0"/>
            <a:t>Executive Director</a:t>
          </a:r>
        </a:p>
        <a:p>
          <a:pPr marL="0" lvl="0" indent="0" algn="l" defTabSz="1289050">
            <a:lnSpc>
              <a:spcPct val="90000"/>
            </a:lnSpc>
            <a:spcBef>
              <a:spcPct val="0"/>
            </a:spcBef>
            <a:spcAft>
              <a:spcPct val="35000"/>
            </a:spcAft>
            <a:buNone/>
          </a:pPr>
          <a:r>
            <a:rPr lang="en-US" sz="2900" kern="1200" dirty="0">
              <a:solidFill>
                <a:srgbClr val="FFC000"/>
              </a:solidFill>
              <a:hlinkClick xmlns:r="http://schemas.openxmlformats.org/officeDocument/2006/relationships" r:id="rId1">
                <a:extLst>
                  <a:ext uri="{A12FA001-AC4F-418D-AE19-62706E023703}">
                    <ahyp:hlinkClr xmlns:ahyp="http://schemas.microsoft.com/office/drawing/2018/hyperlinkcolor" val="tx"/>
                  </a:ext>
                </a:extLst>
              </a:hlinkClick>
            </a:rPr>
            <a:t>AsBrown@mydslc.org</a:t>
          </a:r>
          <a:r>
            <a:rPr lang="en-US" sz="2900" kern="1200" dirty="0">
              <a:solidFill>
                <a:srgbClr val="FFC000"/>
              </a:solidFill>
            </a:rPr>
            <a:t> </a:t>
          </a:r>
        </a:p>
      </dsp:txBody>
      <dsp:txXfrm>
        <a:off x="82816" y="148733"/>
        <a:ext cx="6171832" cy="1530868"/>
      </dsp:txXfrm>
    </dsp:sp>
    <dsp:sp modelId="{E36D8286-64DC-42CA-ABA5-BBEF4B4B279D}">
      <dsp:nvSpPr>
        <dsp:cNvPr id="0" name=""/>
        <dsp:cNvSpPr/>
      </dsp:nvSpPr>
      <dsp:spPr>
        <a:xfrm>
          <a:off x="0" y="1841332"/>
          <a:ext cx="6337464" cy="1696500"/>
        </a:xfrm>
        <a:prstGeom prst="roundRect">
          <a:avLst/>
        </a:prstGeom>
        <a:solidFill>
          <a:schemeClr val="accent2">
            <a:hueOff val="0"/>
            <a:satOff val="0"/>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Veronica Castro </a:t>
          </a:r>
          <a:br>
            <a:rPr lang="en-US" sz="2900" kern="1200" dirty="0"/>
          </a:br>
          <a:r>
            <a:rPr lang="en-US" sz="2900" kern="1200" dirty="0"/>
            <a:t>Finance Director </a:t>
          </a:r>
          <a:br>
            <a:rPr lang="en-US" sz="2900" kern="1200" dirty="0"/>
          </a:br>
          <a:r>
            <a:rPr lang="en-US" sz="2900" kern="1200" dirty="0">
              <a:solidFill>
                <a:srgbClr val="FFC000"/>
              </a:solidFill>
              <a:hlinkClick xmlns:r="http://schemas.openxmlformats.org/officeDocument/2006/relationships" r:id="rId2">
                <a:extLst>
                  <a:ext uri="{A12FA001-AC4F-418D-AE19-62706E023703}">
                    <ahyp:hlinkClr xmlns:ahyp="http://schemas.microsoft.com/office/drawing/2018/hyperlinkcolor" val="tx"/>
                  </a:ext>
                </a:extLst>
              </a:hlinkClick>
            </a:rPr>
            <a:t>VCastro@mydslc.org</a:t>
          </a:r>
          <a:endParaRPr lang="en-US" sz="2900" kern="1200" dirty="0">
            <a:solidFill>
              <a:srgbClr val="FFC000"/>
            </a:solidFill>
          </a:endParaRPr>
        </a:p>
      </dsp:txBody>
      <dsp:txXfrm>
        <a:off x="82816" y="1924148"/>
        <a:ext cx="6171832" cy="1530868"/>
      </dsp:txXfrm>
    </dsp:sp>
    <dsp:sp modelId="{C0FD0D3B-1E06-44D3-B865-69190AEC3916}">
      <dsp:nvSpPr>
        <dsp:cNvPr id="0" name=""/>
        <dsp:cNvSpPr/>
      </dsp:nvSpPr>
      <dsp:spPr>
        <a:xfrm>
          <a:off x="0" y="3625957"/>
          <a:ext cx="6337464" cy="1696500"/>
        </a:xfrm>
        <a:prstGeom prst="roundRect">
          <a:avLst/>
        </a:prstGeom>
        <a:solidFill>
          <a:schemeClr val="accent2">
            <a:hueOff val="0"/>
            <a:satOff val="0"/>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dirty="0">
              <a:latin typeface="+mn-lt"/>
            </a:rPr>
            <a:t>Jordan Rico</a:t>
          </a:r>
          <a:br>
            <a:rPr lang="en-US" sz="2900" kern="1200" dirty="0">
              <a:latin typeface="+mn-lt"/>
            </a:rPr>
          </a:br>
          <a:r>
            <a:rPr lang="en-US" sz="2900" kern="1200" dirty="0">
              <a:latin typeface="+mn-lt"/>
            </a:rPr>
            <a:t>Program Director </a:t>
          </a:r>
          <a:br>
            <a:rPr lang="en-US" sz="2900" kern="1200" dirty="0">
              <a:latin typeface="+mn-lt"/>
            </a:rPr>
          </a:br>
          <a:r>
            <a:rPr lang="en-US" sz="2900" kern="1200" dirty="0">
              <a:solidFill>
                <a:srgbClr val="FFC000"/>
              </a:solidFill>
              <a:latin typeface="+mn-lt"/>
              <a:hlinkClick xmlns:r="http://schemas.openxmlformats.org/officeDocument/2006/relationships" r:id="rId3">
                <a:extLst>
                  <a:ext uri="{A12FA001-AC4F-418D-AE19-62706E023703}">
                    <ahyp:hlinkClr xmlns:ahyp="http://schemas.microsoft.com/office/drawing/2018/hyperlinkcolor" val="tx"/>
                  </a:ext>
                </a:extLst>
              </a:hlinkClick>
            </a:rPr>
            <a:t>RicoJ@mydslc.org</a:t>
          </a:r>
          <a:endParaRPr lang="en-US" sz="2900" kern="1200" dirty="0">
            <a:solidFill>
              <a:srgbClr val="FFC000"/>
            </a:solidFill>
            <a:latin typeface="+mn-lt"/>
          </a:endParaRPr>
        </a:p>
      </dsp:txBody>
      <dsp:txXfrm>
        <a:off x="82816" y="3708773"/>
        <a:ext cx="6171832" cy="15308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5F468-8259-4703-ADCA-53B57AE6A6C6}">
      <dsp:nvSpPr>
        <dsp:cNvPr id="0" name=""/>
        <dsp:cNvSpPr/>
      </dsp:nvSpPr>
      <dsp:spPr>
        <a:xfrm>
          <a:off x="819651" y="0"/>
          <a:ext cx="9289379" cy="5031205"/>
        </a:xfrm>
        <a:prstGeom prst="rightArrow">
          <a:avLst/>
        </a:prstGeom>
        <a:solidFill>
          <a:srgbClr val="005091"/>
        </a:solidFill>
        <a:ln>
          <a:noFill/>
        </a:ln>
        <a:effectLst/>
      </dsp:spPr>
      <dsp:style>
        <a:lnRef idx="0">
          <a:scrgbClr r="0" g="0" b="0"/>
        </a:lnRef>
        <a:fillRef idx="1">
          <a:scrgbClr r="0" g="0" b="0"/>
        </a:fillRef>
        <a:effectRef idx="0">
          <a:scrgbClr r="0" g="0" b="0"/>
        </a:effectRef>
        <a:fontRef idx="minor"/>
      </dsp:style>
    </dsp:sp>
    <dsp:sp modelId="{09726C20-DF78-4028-AF0F-37AE45D3AF1A}">
      <dsp:nvSpPr>
        <dsp:cNvPr id="0" name=""/>
        <dsp:cNvSpPr/>
      </dsp:nvSpPr>
      <dsp:spPr>
        <a:xfrm>
          <a:off x="5469" y="1509361"/>
          <a:ext cx="2630781" cy="2012482"/>
        </a:xfrm>
        <a:prstGeom prst="roundRect">
          <a:avLst/>
        </a:prstGeom>
        <a:solidFill>
          <a:srgbClr val="6EAE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dk1"/>
              </a:solidFill>
              <a:latin typeface="Arial"/>
            </a:rPr>
            <a:t>United Way of Atlanta began offering 211 services in 1997</a:t>
          </a:r>
          <a:endParaRPr lang="en-US" sz="1700" kern="1200">
            <a:solidFill>
              <a:srgbClr val="000000"/>
            </a:solidFill>
            <a:latin typeface="Arial"/>
          </a:endParaRPr>
        </a:p>
      </dsp:txBody>
      <dsp:txXfrm>
        <a:off x="103710" y="1607602"/>
        <a:ext cx="2434299" cy="1816000"/>
      </dsp:txXfrm>
    </dsp:sp>
    <dsp:sp modelId="{60EEAB76-8EEC-418E-A1BF-33DA02E54E3D}">
      <dsp:nvSpPr>
        <dsp:cNvPr id="0" name=""/>
        <dsp:cNvSpPr/>
      </dsp:nvSpPr>
      <dsp:spPr>
        <a:xfrm>
          <a:off x="2767790" y="1509361"/>
          <a:ext cx="2630781" cy="2012482"/>
        </a:xfrm>
        <a:prstGeom prst="roundRect">
          <a:avLst/>
        </a:prstGeom>
        <a:solidFill>
          <a:srgbClr val="6EAE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dk1"/>
              </a:solidFill>
              <a:latin typeface="Arial"/>
            </a:rPr>
            <a:t>United Way Worldwide and AIRS (Alliance of Information and Referral Systems) began to help with implementation across the country</a:t>
          </a:r>
          <a:endParaRPr lang="en-US" sz="1700" kern="1200">
            <a:solidFill>
              <a:srgbClr val="000000"/>
            </a:solidFill>
            <a:latin typeface="Arial"/>
          </a:endParaRPr>
        </a:p>
      </dsp:txBody>
      <dsp:txXfrm>
        <a:off x="2866031" y="1607602"/>
        <a:ext cx="2434299" cy="1816000"/>
      </dsp:txXfrm>
    </dsp:sp>
    <dsp:sp modelId="{F5BF5B2B-EB95-4D4E-923A-E372C77128E6}">
      <dsp:nvSpPr>
        <dsp:cNvPr id="0" name=""/>
        <dsp:cNvSpPr/>
      </dsp:nvSpPr>
      <dsp:spPr>
        <a:xfrm>
          <a:off x="5530110" y="1509361"/>
          <a:ext cx="2630781" cy="2012482"/>
        </a:xfrm>
        <a:prstGeom prst="roundRect">
          <a:avLst/>
        </a:prstGeom>
        <a:solidFill>
          <a:srgbClr val="6EAE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dk1"/>
              </a:solidFill>
              <a:latin typeface="Arial"/>
            </a:rPr>
            <a:t>The FCC designated the 3-digit code in July of 2000</a:t>
          </a:r>
          <a:endParaRPr lang="en-US" sz="1700" kern="1200">
            <a:solidFill>
              <a:srgbClr val="000000"/>
            </a:solidFill>
            <a:latin typeface="Arial"/>
          </a:endParaRPr>
        </a:p>
      </dsp:txBody>
      <dsp:txXfrm>
        <a:off x="5628351" y="1607602"/>
        <a:ext cx="2434299" cy="1816000"/>
      </dsp:txXfrm>
    </dsp:sp>
    <dsp:sp modelId="{4EF2E9B0-C003-4D23-AE63-D23271E6B875}">
      <dsp:nvSpPr>
        <dsp:cNvPr id="0" name=""/>
        <dsp:cNvSpPr/>
      </dsp:nvSpPr>
      <dsp:spPr>
        <a:xfrm>
          <a:off x="8292430" y="1509361"/>
          <a:ext cx="2630781" cy="2012482"/>
        </a:xfrm>
        <a:prstGeom prst="roundRect">
          <a:avLst/>
        </a:prstGeom>
        <a:solidFill>
          <a:srgbClr val="6EAE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dk1"/>
              </a:solidFill>
              <a:latin typeface="Arial"/>
            </a:rPr>
            <a:t>The California Public Utilities Commission designates 211 by county</a:t>
          </a:r>
          <a:endParaRPr lang="en-US" sz="1700" kern="1200">
            <a:latin typeface="Arial"/>
          </a:endParaRPr>
        </a:p>
      </dsp:txBody>
      <dsp:txXfrm>
        <a:off x="8390671" y="1607602"/>
        <a:ext cx="2434299" cy="1816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8120D-DB74-4FC7-B17C-A26396064080}">
      <dsp:nvSpPr>
        <dsp:cNvPr id="0" name=""/>
        <dsp:cNvSpPr/>
      </dsp:nvSpPr>
      <dsp:spPr>
        <a:xfrm>
          <a:off x="2530909" y="0"/>
          <a:ext cx="8236673" cy="5147920"/>
        </a:xfrm>
        <a:prstGeom prst="swooshArrow">
          <a:avLst>
            <a:gd name="adj1" fmla="val 25000"/>
            <a:gd name="adj2" fmla="val 25000"/>
          </a:avLst>
        </a:prstGeom>
        <a:solidFill>
          <a:srgbClr val="FFB54A"/>
        </a:solidFill>
        <a:ln>
          <a:noFill/>
        </a:ln>
        <a:effectLst/>
      </dsp:spPr>
      <dsp:style>
        <a:lnRef idx="0">
          <a:scrgbClr r="0" g="0" b="0"/>
        </a:lnRef>
        <a:fillRef idx="1">
          <a:scrgbClr r="0" g="0" b="0"/>
        </a:fillRef>
        <a:effectRef idx="0">
          <a:scrgbClr r="0" g="0" b="0"/>
        </a:effectRef>
        <a:fontRef idx="minor"/>
      </dsp:style>
    </dsp:sp>
    <dsp:sp modelId="{9EDFF32D-7599-45FF-B59E-15A2647910E0}">
      <dsp:nvSpPr>
        <dsp:cNvPr id="0" name=""/>
        <dsp:cNvSpPr/>
      </dsp:nvSpPr>
      <dsp:spPr>
        <a:xfrm>
          <a:off x="3576966" y="3553095"/>
          <a:ext cx="214153" cy="2141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8D8964-415A-461B-8231-8A4858D377A6}">
      <dsp:nvSpPr>
        <dsp:cNvPr id="0" name=""/>
        <dsp:cNvSpPr/>
      </dsp:nvSpPr>
      <dsp:spPr>
        <a:xfrm>
          <a:off x="3684043" y="3660171"/>
          <a:ext cx="1919144" cy="1487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76" tIns="0" rIns="0" bIns="0" numCol="1" spcCol="1270" anchor="t" anchorCtr="0">
          <a:noAutofit/>
        </a:bodyPr>
        <a:lstStyle/>
        <a:p>
          <a:pPr marL="0" lvl="0" indent="0" algn="l" defTabSz="977900" rtl="0">
            <a:lnSpc>
              <a:spcPct val="90000"/>
            </a:lnSpc>
            <a:spcBef>
              <a:spcPct val="0"/>
            </a:spcBef>
            <a:spcAft>
              <a:spcPct val="35000"/>
            </a:spcAft>
            <a:buNone/>
          </a:pPr>
          <a:r>
            <a:rPr lang="en-US" sz="2200" kern="1200" dirty="0">
              <a:solidFill>
                <a:srgbClr val="444444"/>
              </a:solidFill>
              <a:latin typeface="Arial"/>
              <a:ea typeface="Calibri"/>
              <a:cs typeface="Calibri"/>
            </a:rPr>
            <a:t>  UWBA started operating the Helpline in 1977</a:t>
          </a:r>
        </a:p>
      </dsp:txBody>
      <dsp:txXfrm>
        <a:off x="3684043" y="3660171"/>
        <a:ext cx="1919144" cy="1487749"/>
      </dsp:txXfrm>
    </dsp:sp>
    <dsp:sp modelId="{78385CD4-4CFF-45F5-80A8-A726C737F3CF}">
      <dsp:nvSpPr>
        <dsp:cNvPr id="0" name=""/>
        <dsp:cNvSpPr/>
      </dsp:nvSpPr>
      <dsp:spPr>
        <a:xfrm>
          <a:off x="5467283" y="2153890"/>
          <a:ext cx="387123" cy="3871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0558B3-0910-4635-B9F2-8E8C721B48C5}">
      <dsp:nvSpPr>
        <dsp:cNvPr id="0" name=""/>
        <dsp:cNvSpPr/>
      </dsp:nvSpPr>
      <dsp:spPr>
        <a:xfrm>
          <a:off x="5660845" y="2347451"/>
          <a:ext cx="1976801" cy="2800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129" tIns="0" rIns="0" bIns="0" numCol="1" spcCol="1270" anchor="t" anchorCtr="0">
          <a:noAutofit/>
        </a:bodyPr>
        <a:lstStyle/>
        <a:p>
          <a:pPr marL="0" lvl="0" indent="0" algn="l" defTabSz="977900" rtl="0">
            <a:lnSpc>
              <a:spcPct val="90000"/>
            </a:lnSpc>
            <a:spcBef>
              <a:spcPct val="0"/>
            </a:spcBef>
            <a:spcAft>
              <a:spcPct val="35000"/>
            </a:spcAft>
            <a:buNone/>
          </a:pPr>
          <a:r>
            <a:rPr lang="en-US" sz="2200" kern="1200" dirty="0">
              <a:solidFill>
                <a:srgbClr val="444444"/>
              </a:solidFill>
              <a:latin typeface="Arial"/>
              <a:ea typeface="Calibri"/>
              <a:cs typeface="Calibri"/>
            </a:rPr>
            <a:t>        Transitioned to 211 in 2004 with the first CPUC designation in San Francisco </a:t>
          </a:r>
          <a:endParaRPr lang="en-US" sz="2200" kern="1200" dirty="0">
            <a:latin typeface="Arial"/>
          </a:endParaRPr>
        </a:p>
      </dsp:txBody>
      <dsp:txXfrm>
        <a:off x="5660845" y="2347451"/>
        <a:ext cx="1976801" cy="2800469"/>
      </dsp:txXfrm>
    </dsp:sp>
    <dsp:sp modelId="{B6D5B88B-C616-4FD3-A288-6CE7E57E64BE}">
      <dsp:nvSpPr>
        <dsp:cNvPr id="0" name=""/>
        <dsp:cNvSpPr/>
      </dsp:nvSpPr>
      <dsp:spPr>
        <a:xfrm>
          <a:off x="7740605" y="1302424"/>
          <a:ext cx="535383" cy="5353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2771F4-555E-4904-9D67-59EF39F42DD9}">
      <dsp:nvSpPr>
        <dsp:cNvPr id="0" name=""/>
        <dsp:cNvSpPr/>
      </dsp:nvSpPr>
      <dsp:spPr>
        <a:xfrm>
          <a:off x="8008297" y="1570115"/>
          <a:ext cx="1976801" cy="357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689" tIns="0" rIns="0" bIns="0" numCol="1" spcCol="1270" anchor="t" anchorCtr="0">
          <a:noAutofit/>
        </a:bodyPr>
        <a:lstStyle/>
        <a:p>
          <a:pPr marL="0" lvl="0" indent="0" algn="l" defTabSz="977900" rtl="0">
            <a:lnSpc>
              <a:spcPct val="90000"/>
            </a:lnSpc>
            <a:spcBef>
              <a:spcPct val="0"/>
            </a:spcBef>
            <a:spcAft>
              <a:spcPct val="35000"/>
            </a:spcAft>
            <a:buNone/>
          </a:pPr>
          <a:r>
            <a:rPr lang="en-US" sz="2200" kern="1200" dirty="0">
              <a:solidFill>
                <a:srgbClr val="444444"/>
              </a:solidFill>
              <a:latin typeface="Arial"/>
              <a:ea typeface="Calibri"/>
              <a:cs typeface="Calibri"/>
            </a:rPr>
            <a:t>                                                Since 2004, we've responded to over 900,000 calls/texts and referred to over 2 million services and programs</a:t>
          </a:r>
        </a:p>
      </dsp:txBody>
      <dsp:txXfrm>
        <a:off x="8008297" y="1570115"/>
        <a:ext cx="1976801" cy="35778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5F468-8259-4703-ADCA-53B57AE6A6C6}">
      <dsp:nvSpPr>
        <dsp:cNvPr id="0" name=""/>
        <dsp:cNvSpPr/>
      </dsp:nvSpPr>
      <dsp:spPr>
        <a:xfrm>
          <a:off x="819651" y="0"/>
          <a:ext cx="9289379" cy="5031205"/>
        </a:xfrm>
        <a:prstGeom prst="rightArrow">
          <a:avLst/>
        </a:prstGeom>
        <a:solidFill>
          <a:srgbClr val="005091"/>
        </a:solidFill>
        <a:ln>
          <a:noFill/>
        </a:ln>
        <a:effectLst/>
      </dsp:spPr>
      <dsp:style>
        <a:lnRef idx="0">
          <a:scrgbClr r="0" g="0" b="0"/>
        </a:lnRef>
        <a:fillRef idx="1">
          <a:scrgbClr r="0" g="0" b="0"/>
        </a:fillRef>
        <a:effectRef idx="0">
          <a:scrgbClr r="0" g="0" b="0"/>
        </a:effectRef>
        <a:fontRef idx="minor"/>
      </dsp:style>
    </dsp:sp>
    <dsp:sp modelId="{09726C20-DF78-4028-AF0F-37AE45D3AF1A}">
      <dsp:nvSpPr>
        <dsp:cNvPr id="0" name=""/>
        <dsp:cNvSpPr/>
      </dsp:nvSpPr>
      <dsp:spPr>
        <a:xfrm>
          <a:off x="5469" y="1509361"/>
          <a:ext cx="2630781" cy="2012482"/>
        </a:xfrm>
        <a:prstGeom prst="roundRect">
          <a:avLst/>
        </a:prstGeom>
        <a:solidFill>
          <a:srgbClr val="6EAE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dk1"/>
              </a:solidFill>
              <a:latin typeface="Arial"/>
            </a:rPr>
            <a:t>United Way of Atlanta began offering 211 services in 1997</a:t>
          </a:r>
          <a:endParaRPr lang="en-US" sz="1700" kern="1200">
            <a:solidFill>
              <a:srgbClr val="000000"/>
            </a:solidFill>
            <a:latin typeface="Arial"/>
          </a:endParaRPr>
        </a:p>
      </dsp:txBody>
      <dsp:txXfrm>
        <a:off x="103710" y="1607602"/>
        <a:ext cx="2434299" cy="1816000"/>
      </dsp:txXfrm>
    </dsp:sp>
    <dsp:sp modelId="{60EEAB76-8EEC-418E-A1BF-33DA02E54E3D}">
      <dsp:nvSpPr>
        <dsp:cNvPr id="0" name=""/>
        <dsp:cNvSpPr/>
      </dsp:nvSpPr>
      <dsp:spPr>
        <a:xfrm>
          <a:off x="2767790" y="1509361"/>
          <a:ext cx="2630781" cy="2012482"/>
        </a:xfrm>
        <a:prstGeom prst="roundRect">
          <a:avLst/>
        </a:prstGeom>
        <a:solidFill>
          <a:srgbClr val="6EAE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dk1"/>
              </a:solidFill>
              <a:latin typeface="Arial"/>
            </a:rPr>
            <a:t>United Way Worldwide and AIRS (Alliance of Information and Referral Systems) began to help with implementation across the country</a:t>
          </a:r>
          <a:endParaRPr lang="en-US" sz="1700" kern="1200">
            <a:solidFill>
              <a:srgbClr val="000000"/>
            </a:solidFill>
            <a:latin typeface="Arial"/>
          </a:endParaRPr>
        </a:p>
      </dsp:txBody>
      <dsp:txXfrm>
        <a:off x="2866031" y="1607602"/>
        <a:ext cx="2434299" cy="1816000"/>
      </dsp:txXfrm>
    </dsp:sp>
    <dsp:sp modelId="{F5BF5B2B-EB95-4D4E-923A-E372C77128E6}">
      <dsp:nvSpPr>
        <dsp:cNvPr id="0" name=""/>
        <dsp:cNvSpPr/>
      </dsp:nvSpPr>
      <dsp:spPr>
        <a:xfrm>
          <a:off x="5530110" y="1509361"/>
          <a:ext cx="2630781" cy="2012482"/>
        </a:xfrm>
        <a:prstGeom prst="roundRect">
          <a:avLst/>
        </a:prstGeom>
        <a:solidFill>
          <a:srgbClr val="6EAE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dk1"/>
              </a:solidFill>
              <a:latin typeface="Arial"/>
            </a:rPr>
            <a:t>The FCC designated the 3-digit code in July of 2000</a:t>
          </a:r>
          <a:endParaRPr lang="en-US" sz="1700" kern="1200">
            <a:solidFill>
              <a:srgbClr val="000000"/>
            </a:solidFill>
            <a:latin typeface="Arial"/>
          </a:endParaRPr>
        </a:p>
      </dsp:txBody>
      <dsp:txXfrm>
        <a:off x="5628351" y="1607602"/>
        <a:ext cx="2434299" cy="1816000"/>
      </dsp:txXfrm>
    </dsp:sp>
    <dsp:sp modelId="{4EF2E9B0-C003-4D23-AE63-D23271E6B875}">
      <dsp:nvSpPr>
        <dsp:cNvPr id="0" name=""/>
        <dsp:cNvSpPr/>
      </dsp:nvSpPr>
      <dsp:spPr>
        <a:xfrm>
          <a:off x="8292430" y="1509361"/>
          <a:ext cx="2630781" cy="2012482"/>
        </a:xfrm>
        <a:prstGeom prst="roundRect">
          <a:avLst/>
        </a:prstGeom>
        <a:solidFill>
          <a:srgbClr val="6EAE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dk1"/>
              </a:solidFill>
              <a:latin typeface="Arial"/>
            </a:rPr>
            <a:t>The California Public Utilities Commission designates 211 by county</a:t>
          </a:r>
          <a:endParaRPr lang="en-US" sz="1700" kern="1200">
            <a:latin typeface="Arial"/>
          </a:endParaRPr>
        </a:p>
      </dsp:txBody>
      <dsp:txXfrm>
        <a:off x="8390671" y="1607602"/>
        <a:ext cx="2434299" cy="1816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8120D-DB74-4FC7-B17C-A26396064080}">
      <dsp:nvSpPr>
        <dsp:cNvPr id="0" name=""/>
        <dsp:cNvSpPr/>
      </dsp:nvSpPr>
      <dsp:spPr>
        <a:xfrm>
          <a:off x="2530909" y="0"/>
          <a:ext cx="8236673" cy="5147920"/>
        </a:xfrm>
        <a:prstGeom prst="swooshArrow">
          <a:avLst>
            <a:gd name="adj1" fmla="val 25000"/>
            <a:gd name="adj2" fmla="val 25000"/>
          </a:avLst>
        </a:prstGeom>
        <a:solidFill>
          <a:srgbClr val="FFB54A"/>
        </a:solidFill>
        <a:ln>
          <a:noFill/>
        </a:ln>
        <a:effectLst/>
      </dsp:spPr>
      <dsp:style>
        <a:lnRef idx="0">
          <a:scrgbClr r="0" g="0" b="0"/>
        </a:lnRef>
        <a:fillRef idx="1">
          <a:scrgbClr r="0" g="0" b="0"/>
        </a:fillRef>
        <a:effectRef idx="0">
          <a:scrgbClr r="0" g="0" b="0"/>
        </a:effectRef>
        <a:fontRef idx="minor"/>
      </dsp:style>
    </dsp:sp>
    <dsp:sp modelId="{9EDFF32D-7599-45FF-B59E-15A2647910E0}">
      <dsp:nvSpPr>
        <dsp:cNvPr id="0" name=""/>
        <dsp:cNvSpPr/>
      </dsp:nvSpPr>
      <dsp:spPr>
        <a:xfrm>
          <a:off x="3576966" y="3553095"/>
          <a:ext cx="214153" cy="2141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8D8964-415A-461B-8231-8A4858D377A6}">
      <dsp:nvSpPr>
        <dsp:cNvPr id="0" name=""/>
        <dsp:cNvSpPr/>
      </dsp:nvSpPr>
      <dsp:spPr>
        <a:xfrm>
          <a:off x="3684043" y="3660171"/>
          <a:ext cx="1919144" cy="1487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76" tIns="0" rIns="0" bIns="0" numCol="1" spcCol="1270" anchor="t" anchorCtr="0">
          <a:noAutofit/>
        </a:bodyPr>
        <a:lstStyle/>
        <a:p>
          <a:pPr marL="0" lvl="0" indent="0" algn="l" defTabSz="977900" rtl="0">
            <a:lnSpc>
              <a:spcPct val="90000"/>
            </a:lnSpc>
            <a:spcBef>
              <a:spcPct val="0"/>
            </a:spcBef>
            <a:spcAft>
              <a:spcPct val="35000"/>
            </a:spcAft>
            <a:buNone/>
          </a:pPr>
          <a:r>
            <a:rPr lang="en-US" sz="2200" kern="1200" dirty="0">
              <a:solidFill>
                <a:srgbClr val="444444"/>
              </a:solidFill>
              <a:latin typeface="Arial"/>
              <a:ea typeface="Calibri"/>
              <a:cs typeface="Calibri"/>
            </a:rPr>
            <a:t>  UWBA started operating the Helpline in 1977</a:t>
          </a:r>
        </a:p>
      </dsp:txBody>
      <dsp:txXfrm>
        <a:off x="3684043" y="3660171"/>
        <a:ext cx="1919144" cy="1487749"/>
      </dsp:txXfrm>
    </dsp:sp>
    <dsp:sp modelId="{78385CD4-4CFF-45F5-80A8-A726C737F3CF}">
      <dsp:nvSpPr>
        <dsp:cNvPr id="0" name=""/>
        <dsp:cNvSpPr/>
      </dsp:nvSpPr>
      <dsp:spPr>
        <a:xfrm>
          <a:off x="5467283" y="2153890"/>
          <a:ext cx="387123" cy="3871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0558B3-0910-4635-B9F2-8E8C721B48C5}">
      <dsp:nvSpPr>
        <dsp:cNvPr id="0" name=""/>
        <dsp:cNvSpPr/>
      </dsp:nvSpPr>
      <dsp:spPr>
        <a:xfrm>
          <a:off x="5660845" y="2347451"/>
          <a:ext cx="1976801" cy="2800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129" tIns="0" rIns="0" bIns="0" numCol="1" spcCol="1270" anchor="t" anchorCtr="0">
          <a:noAutofit/>
        </a:bodyPr>
        <a:lstStyle/>
        <a:p>
          <a:pPr marL="0" lvl="0" indent="0" algn="l" defTabSz="977900" rtl="0">
            <a:lnSpc>
              <a:spcPct val="90000"/>
            </a:lnSpc>
            <a:spcBef>
              <a:spcPct val="0"/>
            </a:spcBef>
            <a:spcAft>
              <a:spcPct val="35000"/>
            </a:spcAft>
            <a:buNone/>
          </a:pPr>
          <a:r>
            <a:rPr lang="en-US" sz="2200" kern="1200" dirty="0">
              <a:solidFill>
                <a:srgbClr val="444444"/>
              </a:solidFill>
              <a:latin typeface="Arial"/>
              <a:ea typeface="Calibri"/>
              <a:cs typeface="Calibri"/>
            </a:rPr>
            <a:t>        Transitioned to 211 in 2004 with the first CPUC designation in San Francisco </a:t>
          </a:r>
          <a:endParaRPr lang="en-US" sz="2200" kern="1200" dirty="0">
            <a:latin typeface="Arial"/>
          </a:endParaRPr>
        </a:p>
      </dsp:txBody>
      <dsp:txXfrm>
        <a:off x="5660845" y="2347451"/>
        <a:ext cx="1976801" cy="2800469"/>
      </dsp:txXfrm>
    </dsp:sp>
    <dsp:sp modelId="{B6D5B88B-C616-4FD3-A288-6CE7E57E64BE}">
      <dsp:nvSpPr>
        <dsp:cNvPr id="0" name=""/>
        <dsp:cNvSpPr/>
      </dsp:nvSpPr>
      <dsp:spPr>
        <a:xfrm>
          <a:off x="7740605" y="1302424"/>
          <a:ext cx="535383" cy="5353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2771F4-555E-4904-9D67-59EF39F42DD9}">
      <dsp:nvSpPr>
        <dsp:cNvPr id="0" name=""/>
        <dsp:cNvSpPr/>
      </dsp:nvSpPr>
      <dsp:spPr>
        <a:xfrm>
          <a:off x="8008297" y="1570115"/>
          <a:ext cx="1976801" cy="357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689" tIns="0" rIns="0" bIns="0" numCol="1" spcCol="1270" anchor="t" anchorCtr="0">
          <a:noAutofit/>
        </a:bodyPr>
        <a:lstStyle/>
        <a:p>
          <a:pPr marL="0" lvl="0" indent="0" algn="l" defTabSz="977900" rtl="0">
            <a:lnSpc>
              <a:spcPct val="90000"/>
            </a:lnSpc>
            <a:spcBef>
              <a:spcPct val="0"/>
            </a:spcBef>
            <a:spcAft>
              <a:spcPct val="35000"/>
            </a:spcAft>
            <a:buNone/>
          </a:pPr>
          <a:r>
            <a:rPr lang="en-US" sz="2200" kern="1200" dirty="0">
              <a:solidFill>
                <a:srgbClr val="444444"/>
              </a:solidFill>
              <a:latin typeface="Arial"/>
              <a:ea typeface="Calibri"/>
              <a:cs typeface="Calibri"/>
            </a:rPr>
            <a:t>                                                Since 2004, we've responded to over 900,000 calls/texts and referred to over 2 million services and programs</a:t>
          </a:r>
        </a:p>
      </dsp:txBody>
      <dsp:txXfrm>
        <a:off x="8008297" y="1570115"/>
        <a:ext cx="1976801" cy="357780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a:extLst>
            <a:ext uri="{FF2B5EF4-FFF2-40B4-BE49-F238E27FC236}">
              <a16:creationId xmlns:a16="http://schemas.microsoft.com/office/drawing/2014/main" id="{75634FAC-C07D-ED30-1448-19C218F629CA}"/>
            </a:ext>
          </a:extLst>
        </p:cNvPr>
        <p:cNvGrpSpPr/>
        <p:nvPr/>
      </p:nvGrpSpPr>
      <p:grpSpPr>
        <a:xfrm>
          <a:off x="0" y="0"/>
          <a:ext cx="0" cy="0"/>
          <a:chOff x="0" y="0"/>
          <a:chExt cx="0" cy="0"/>
        </a:xfrm>
      </p:grpSpPr>
      <p:sp>
        <p:nvSpPr>
          <p:cNvPr id="194" name="Google Shape;194;p10:notes">
            <a:extLst>
              <a:ext uri="{FF2B5EF4-FFF2-40B4-BE49-F238E27FC236}">
                <a16:creationId xmlns:a16="http://schemas.microsoft.com/office/drawing/2014/main" id="{2CA627E1-77A7-4BD6-15D5-7D2AA2E0986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0:notes">
            <a:extLst>
              <a:ext uri="{FF2B5EF4-FFF2-40B4-BE49-F238E27FC236}">
                <a16:creationId xmlns:a16="http://schemas.microsoft.com/office/drawing/2014/main" id="{1903F8C1-84C3-6665-D380-26861DD53E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9589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 name="Google Shape;59;p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C9BAAC41-9602-82AF-D90D-2A20520C1701}"/>
            </a:ext>
          </a:extLst>
        </p:cNvPr>
        <p:cNvGrpSpPr/>
        <p:nvPr/>
      </p:nvGrpSpPr>
      <p:grpSpPr>
        <a:xfrm>
          <a:off x="0" y="0"/>
          <a:ext cx="0" cy="0"/>
          <a:chOff x="0" y="0"/>
          <a:chExt cx="0" cy="0"/>
        </a:xfrm>
      </p:grpSpPr>
      <p:sp>
        <p:nvSpPr>
          <p:cNvPr id="77" name="Google Shape;77;p2:notes">
            <a:extLst>
              <a:ext uri="{FF2B5EF4-FFF2-40B4-BE49-F238E27FC236}">
                <a16:creationId xmlns:a16="http://schemas.microsoft.com/office/drawing/2014/main" id="{C34256DD-C214-F332-6851-4A7BCDA4D8E8}"/>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2:notes">
            <a:extLst>
              <a:ext uri="{FF2B5EF4-FFF2-40B4-BE49-F238E27FC236}">
                <a16:creationId xmlns:a16="http://schemas.microsoft.com/office/drawing/2014/main" id="{FFB47B5E-7B94-FAEE-3C2A-9B40ACF46CEA}"/>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2:notes">
            <a:extLst>
              <a:ext uri="{FF2B5EF4-FFF2-40B4-BE49-F238E27FC236}">
                <a16:creationId xmlns:a16="http://schemas.microsoft.com/office/drawing/2014/main" id="{BFC154D7-7CF1-790F-1D6F-18B1B6CA667B}"/>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784630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B947CDC1-E6C9-9E6B-71BF-FA8522878E62}"/>
            </a:ext>
          </a:extLst>
        </p:cNvPr>
        <p:cNvGrpSpPr/>
        <p:nvPr/>
      </p:nvGrpSpPr>
      <p:grpSpPr>
        <a:xfrm>
          <a:off x="0" y="0"/>
          <a:ext cx="0" cy="0"/>
          <a:chOff x="0" y="0"/>
          <a:chExt cx="0" cy="0"/>
        </a:xfrm>
      </p:grpSpPr>
      <p:sp>
        <p:nvSpPr>
          <p:cNvPr id="102" name="Google Shape;102;p5:notes">
            <a:extLst>
              <a:ext uri="{FF2B5EF4-FFF2-40B4-BE49-F238E27FC236}">
                <a16:creationId xmlns:a16="http://schemas.microsoft.com/office/drawing/2014/main" id="{445CAFB8-7396-876B-F168-B67CA25BFBD5}"/>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5:notes">
            <a:extLst>
              <a:ext uri="{FF2B5EF4-FFF2-40B4-BE49-F238E27FC236}">
                <a16:creationId xmlns:a16="http://schemas.microsoft.com/office/drawing/2014/main" id="{D53B6645-B83E-20AA-5B24-D9BDD38A624E}"/>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5:notes">
            <a:extLst>
              <a:ext uri="{FF2B5EF4-FFF2-40B4-BE49-F238E27FC236}">
                <a16:creationId xmlns:a16="http://schemas.microsoft.com/office/drawing/2014/main" id="{AC7C3702-BEAE-8C24-AD70-739B2227F26C}"/>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878395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E7BCD81D-F64E-085D-61A3-296E26752421}"/>
            </a:ext>
          </a:extLst>
        </p:cNvPr>
        <p:cNvGrpSpPr/>
        <p:nvPr/>
      </p:nvGrpSpPr>
      <p:grpSpPr>
        <a:xfrm>
          <a:off x="0" y="0"/>
          <a:ext cx="0" cy="0"/>
          <a:chOff x="0" y="0"/>
          <a:chExt cx="0" cy="0"/>
        </a:xfrm>
      </p:grpSpPr>
      <p:sp>
        <p:nvSpPr>
          <p:cNvPr id="102" name="Google Shape;102;p5:notes">
            <a:extLst>
              <a:ext uri="{FF2B5EF4-FFF2-40B4-BE49-F238E27FC236}">
                <a16:creationId xmlns:a16="http://schemas.microsoft.com/office/drawing/2014/main" id="{F1FF4986-4C0B-D35F-8C4A-048241EE2D52}"/>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5:notes">
            <a:extLst>
              <a:ext uri="{FF2B5EF4-FFF2-40B4-BE49-F238E27FC236}">
                <a16:creationId xmlns:a16="http://schemas.microsoft.com/office/drawing/2014/main" id="{05418A02-5088-B178-CCA7-10241D97A754}"/>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5:notes">
            <a:extLst>
              <a:ext uri="{FF2B5EF4-FFF2-40B4-BE49-F238E27FC236}">
                <a16:creationId xmlns:a16="http://schemas.microsoft.com/office/drawing/2014/main" id="{0536F7F2-DD4E-053F-5E72-6FD0D1302532}"/>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3787539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156115D8-12DA-5F5E-E536-1914BD8C29B1}"/>
            </a:ext>
          </a:extLst>
        </p:cNvPr>
        <p:cNvGrpSpPr/>
        <p:nvPr/>
      </p:nvGrpSpPr>
      <p:grpSpPr>
        <a:xfrm>
          <a:off x="0" y="0"/>
          <a:ext cx="0" cy="0"/>
          <a:chOff x="0" y="0"/>
          <a:chExt cx="0" cy="0"/>
        </a:xfrm>
      </p:grpSpPr>
      <p:sp>
        <p:nvSpPr>
          <p:cNvPr id="102" name="Google Shape;102;p5:notes">
            <a:extLst>
              <a:ext uri="{FF2B5EF4-FFF2-40B4-BE49-F238E27FC236}">
                <a16:creationId xmlns:a16="http://schemas.microsoft.com/office/drawing/2014/main" id="{B977FDEF-3A2E-E826-590D-AAB12AC0048F}"/>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5:notes">
            <a:extLst>
              <a:ext uri="{FF2B5EF4-FFF2-40B4-BE49-F238E27FC236}">
                <a16:creationId xmlns:a16="http://schemas.microsoft.com/office/drawing/2014/main" id="{30F89659-824F-62F1-AECD-FA1544D09FBC}"/>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5:notes">
            <a:extLst>
              <a:ext uri="{FF2B5EF4-FFF2-40B4-BE49-F238E27FC236}">
                <a16:creationId xmlns:a16="http://schemas.microsoft.com/office/drawing/2014/main" id="{D342C5A3-6BE5-E9D8-5A6B-4B356B9259A5}"/>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3488947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B59EED6A-3F98-79BF-27C2-CC7017609BA3}"/>
            </a:ext>
          </a:extLst>
        </p:cNvPr>
        <p:cNvGrpSpPr/>
        <p:nvPr/>
      </p:nvGrpSpPr>
      <p:grpSpPr>
        <a:xfrm>
          <a:off x="0" y="0"/>
          <a:ext cx="0" cy="0"/>
          <a:chOff x="0" y="0"/>
          <a:chExt cx="0" cy="0"/>
        </a:xfrm>
      </p:grpSpPr>
      <p:sp>
        <p:nvSpPr>
          <p:cNvPr id="102" name="Google Shape;102;p5:notes">
            <a:extLst>
              <a:ext uri="{FF2B5EF4-FFF2-40B4-BE49-F238E27FC236}">
                <a16:creationId xmlns:a16="http://schemas.microsoft.com/office/drawing/2014/main" id="{45C343E4-BB1B-804D-5BD1-AB2FAB74948C}"/>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5:notes">
            <a:extLst>
              <a:ext uri="{FF2B5EF4-FFF2-40B4-BE49-F238E27FC236}">
                <a16:creationId xmlns:a16="http://schemas.microsoft.com/office/drawing/2014/main" id="{2C7A1B49-94AC-479E-4292-45DE8793447C}"/>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5:notes">
            <a:extLst>
              <a:ext uri="{FF2B5EF4-FFF2-40B4-BE49-F238E27FC236}">
                <a16:creationId xmlns:a16="http://schemas.microsoft.com/office/drawing/2014/main" id="{4753E8F5-5920-4505-880E-E2B4C9318751}"/>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3444491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34961E38-0814-117B-A19A-669F376C7619}"/>
            </a:ext>
          </a:extLst>
        </p:cNvPr>
        <p:cNvGrpSpPr/>
        <p:nvPr/>
      </p:nvGrpSpPr>
      <p:grpSpPr>
        <a:xfrm>
          <a:off x="0" y="0"/>
          <a:ext cx="0" cy="0"/>
          <a:chOff x="0" y="0"/>
          <a:chExt cx="0" cy="0"/>
        </a:xfrm>
      </p:grpSpPr>
      <p:sp>
        <p:nvSpPr>
          <p:cNvPr id="77" name="Google Shape;77;p2:notes">
            <a:extLst>
              <a:ext uri="{FF2B5EF4-FFF2-40B4-BE49-F238E27FC236}">
                <a16:creationId xmlns:a16="http://schemas.microsoft.com/office/drawing/2014/main" id="{61B144A4-5E08-E0DA-2CCE-EC96231DC6E4}"/>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2:notes">
            <a:extLst>
              <a:ext uri="{FF2B5EF4-FFF2-40B4-BE49-F238E27FC236}">
                <a16:creationId xmlns:a16="http://schemas.microsoft.com/office/drawing/2014/main" id="{5D5D9904-9D84-A339-5414-83D0523DE1C0}"/>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2:notes">
            <a:extLst>
              <a:ext uri="{FF2B5EF4-FFF2-40B4-BE49-F238E27FC236}">
                <a16:creationId xmlns:a16="http://schemas.microsoft.com/office/drawing/2014/main" id="{56B66117-CB1A-EF48-FFCB-88398BDF4704}"/>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889842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2: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3: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23b0bee496_0_24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223b0bee496_0_247: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Skip to slide 8</a:t>
            </a:r>
            <a:endParaRPr/>
          </a:p>
        </p:txBody>
      </p:sp>
      <p:sp>
        <p:nvSpPr>
          <p:cNvPr id="134" name="Google Shape;134;g223b0bee496_0_247: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4: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7: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50">
                <a:highlight>
                  <a:srgbClr val="FFFFFF"/>
                </a:highlight>
                <a:latin typeface="Roboto"/>
                <a:ea typeface="Roboto"/>
                <a:cs typeface="Roboto"/>
                <a:sym typeface="Roboto"/>
              </a:rPr>
              <a:t>211's manage local websites</a:t>
            </a:r>
            <a:endParaRPr/>
          </a:p>
        </p:txBody>
      </p:sp>
      <p:sp>
        <p:nvSpPr>
          <p:cNvPr id="164" name="Google Shape;164;p7: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E3393CBB-A0C0-5200-27EB-7FDB309EAA59}"/>
            </a:ext>
          </a:extLst>
        </p:cNvPr>
        <p:cNvGrpSpPr/>
        <p:nvPr/>
      </p:nvGrpSpPr>
      <p:grpSpPr>
        <a:xfrm>
          <a:off x="0" y="0"/>
          <a:ext cx="0" cy="0"/>
          <a:chOff x="0" y="0"/>
          <a:chExt cx="0" cy="0"/>
        </a:xfrm>
      </p:grpSpPr>
      <p:sp>
        <p:nvSpPr>
          <p:cNvPr id="174" name="Google Shape;174;p8:notes">
            <a:extLst>
              <a:ext uri="{FF2B5EF4-FFF2-40B4-BE49-F238E27FC236}">
                <a16:creationId xmlns:a16="http://schemas.microsoft.com/office/drawing/2014/main" id="{29FC0865-F41E-EA32-175F-1CA4B4EF3951}"/>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a:extLst>
              <a:ext uri="{FF2B5EF4-FFF2-40B4-BE49-F238E27FC236}">
                <a16:creationId xmlns:a16="http://schemas.microsoft.com/office/drawing/2014/main" id="{262A041F-F834-DF6E-1C31-E0BE53F051B2}"/>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indent="0"/>
            <a:r>
              <a:rPr lang="en-US"/>
              <a:t>I am part of each VOAD and COAD in the 6 counties that 211 covers, as well as NorCal VOAD</a:t>
            </a:r>
            <a:endParaRPr/>
          </a:p>
        </p:txBody>
      </p:sp>
      <p:sp>
        <p:nvSpPr>
          <p:cNvPr id="176" name="Google Shape;176;p8:notes">
            <a:extLst>
              <a:ext uri="{FF2B5EF4-FFF2-40B4-BE49-F238E27FC236}">
                <a16:creationId xmlns:a16="http://schemas.microsoft.com/office/drawing/2014/main" id="{D52C5BB7-5421-1AD6-EEE1-A2ADF85E3794}"/>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3299077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indent="0"/>
            <a:r>
              <a:rPr lang="en-US"/>
              <a:t>I am part of each VOAD and COAD in the 6 counties that 211 covers, as well as NorCal VOAD</a:t>
            </a:r>
            <a:endParaRPr/>
          </a:p>
        </p:txBody>
      </p:sp>
      <p:sp>
        <p:nvSpPr>
          <p:cNvPr id="176" name="Google Shape;176;p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d8baf2e5a7_0_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1d8baf2e5a7_0_9: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a:highlight>
                  <a:srgbClr val="FFFFFF"/>
                </a:highlight>
              </a:rPr>
              <a:t>News items/211now.com </a:t>
            </a:r>
            <a:endParaRPr sz="1400">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400">
                <a:highlight>
                  <a:srgbClr val="FFFFFF"/>
                </a:highlight>
              </a:rPr>
              <a:t>Why it's important for 211 to be involved </a:t>
            </a:r>
            <a:endParaRPr sz="1400">
              <a:highlight>
                <a:srgbClr val="FFFFFF"/>
              </a:highlight>
            </a:endParaRPr>
          </a:p>
          <a:p>
            <a:pPr marL="0" lvl="0" indent="0" algn="l" rtl="0">
              <a:lnSpc>
                <a:spcPct val="115000"/>
              </a:lnSpc>
              <a:spcBef>
                <a:spcPts val="0"/>
              </a:spcBef>
              <a:spcAft>
                <a:spcPts val="0"/>
              </a:spcAft>
              <a:buSzPts val="1100"/>
              <a:buNone/>
            </a:pPr>
            <a:r>
              <a:rPr lang="en-US" sz="1400">
                <a:highlight>
                  <a:srgbClr val="FFFFFF"/>
                </a:highlight>
              </a:rPr>
              <a:t>In San Mateo County - Motel Voucher program – we were able to change how we make referrals during the storm event, and then go back to normal </a:t>
            </a:r>
            <a:endParaRPr sz="1400">
              <a:highlight>
                <a:srgbClr val="FFFFFF"/>
              </a:highlight>
            </a:endParaRPr>
          </a:p>
          <a:p>
            <a:pPr marL="0" lvl="0" indent="0" algn="l" rtl="0">
              <a:lnSpc>
                <a:spcPct val="115000"/>
              </a:lnSpc>
              <a:spcBef>
                <a:spcPts val="0"/>
              </a:spcBef>
              <a:spcAft>
                <a:spcPts val="0"/>
              </a:spcAft>
              <a:buSzPts val="1100"/>
              <a:buNone/>
            </a:pPr>
            <a:endParaRPr sz="1400">
              <a:highlight>
                <a:srgbClr val="FFFFFF"/>
              </a:highlight>
            </a:endParaRPr>
          </a:p>
          <a:p>
            <a:pPr marL="0" lvl="0" indent="0" algn="l" rtl="0">
              <a:lnSpc>
                <a:spcPct val="115000"/>
              </a:lnSpc>
              <a:spcBef>
                <a:spcPts val="1200"/>
              </a:spcBef>
              <a:spcAft>
                <a:spcPts val="0"/>
              </a:spcAft>
              <a:buSzPts val="1400"/>
              <a:buNone/>
            </a:pPr>
            <a:r>
              <a:rPr lang="en-US" sz="1100" b="1">
                <a:latin typeface="Arial"/>
                <a:ea typeface="Arial"/>
                <a:cs typeface="Arial"/>
                <a:sym typeface="Arial"/>
              </a:rPr>
              <a:t>unincorporated</a:t>
            </a:r>
            <a:r>
              <a:rPr lang="en-US" sz="1100">
                <a:latin typeface="Arial"/>
                <a:ea typeface="Arial"/>
                <a:cs typeface="Arial"/>
                <a:sym typeface="Arial"/>
              </a:rPr>
              <a:t> callers reporting downed trees or other infrastructure problems are being directed to County Public Works: 650-363-4100. </a:t>
            </a:r>
            <a:endParaRPr sz="1100">
              <a:latin typeface="Arial"/>
              <a:ea typeface="Arial"/>
              <a:cs typeface="Arial"/>
              <a:sym typeface="Arial"/>
            </a:endParaRPr>
          </a:p>
          <a:p>
            <a:pPr marL="0" lvl="0" indent="0" algn="l" rtl="0">
              <a:lnSpc>
                <a:spcPct val="115000"/>
              </a:lnSpc>
              <a:spcBef>
                <a:spcPts val="1200"/>
              </a:spcBef>
              <a:spcAft>
                <a:spcPts val="0"/>
              </a:spcAft>
              <a:buSzPts val="1100"/>
              <a:buNone/>
            </a:pPr>
            <a:endParaRPr sz="1400">
              <a:highlight>
                <a:srgbClr val="FFFFFF"/>
              </a:highlight>
            </a:endParaRPr>
          </a:p>
          <a:p>
            <a:pPr marL="457200" lvl="0" indent="-298450" algn="l" rtl="0">
              <a:lnSpc>
                <a:spcPct val="115000"/>
              </a:lnSpc>
              <a:spcBef>
                <a:spcPts val="1200"/>
              </a:spcBef>
              <a:spcAft>
                <a:spcPts val="0"/>
              </a:spcAft>
              <a:buClr>
                <a:schemeClr val="dk1"/>
              </a:buClr>
              <a:buSzPts val="1100"/>
              <a:buChar char="●"/>
            </a:pPr>
            <a:r>
              <a:rPr lang="en-US" sz="1100">
                <a:latin typeface="Arial"/>
                <a:ea typeface="Arial"/>
                <a:cs typeface="Arial"/>
                <a:sym typeface="Arial"/>
              </a:rPr>
              <a:t>For housed individuals that need shelter and don't have another place to go, we are referring them to one of two places depending on their location. For callers on the </a:t>
            </a:r>
            <a:r>
              <a:rPr lang="en-US" sz="1100" b="1">
                <a:latin typeface="Arial"/>
                <a:ea typeface="Arial"/>
                <a:cs typeface="Arial"/>
                <a:sym typeface="Arial"/>
              </a:rPr>
              <a:t>Bayside</a:t>
            </a:r>
            <a:r>
              <a:rPr lang="en-US" sz="1100">
                <a:latin typeface="Arial"/>
                <a:ea typeface="Arial"/>
                <a:cs typeface="Arial"/>
                <a:sym typeface="Arial"/>
              </a:rPr>
              <a:t>, operators should tell them to go directly to the Red Cross Shelter located at the San Mateo County Event Center (1346 Saratoga Dr, San Mateo, CA). For callers on the </a:t>
            </a:r>
            <a:r>
              <a:rPr lang="en-US" sz="1100" b="1">
                <a:latin typeface="Arial"/>
                <a:ea typeface="Arial"/>
                <a:cs typeface="Arial"/>
                <a:sym typeface="Arial"/>
              </a:rPr>
              <a:t>Coastside</a:t>
            </a:r>
            <a:r>
              <a:rPr lang="en-US" sz="1100">
                <a:latin typeface="Arial"/>
                <a:ea typeface="Arial"/>
                <a:cs typeface="Arial"/>
                <a:sym typeface="Arial"/>
              </a:rPr>
              <a:t>, operators should do a warm transfer to 650-454-9479 for an intake screening (but that number should not be shared with the public).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For unhoused callers, we are directing them to the core service agencies. The Inclement Weather Program is still in place and extra shelter beds are available. However, it's important to know that no one would be turned away from a Red Cross shelter. </a:t>
            </a:r>
            <a:endParaRPr sz="1400">
              <a:highlight>
                <a:srgbClr val="FFFFFF"/>
              </a:highlight>
            </a:endParaRPr>
          </a:p>
          <a:p>
            <a:pPr marL="0" lvl="0" indent="0" algn="l" rtl="0">
              <a:lnSpc>
                <a:spcPct val="115000"/>
              </a:lnSpc>
              <a:spcBef>
                <a:spcPts val="1200"/>
              </a:spcBef>
              <a:spcAft>
                <a:spcPts val="0"/>
              </a:spcAft>
              <a:buSzPts val="1100"/>
              <a:buNone/>
            </a:pPr>
            <a:r>
              <a:rPr lang="en-US" sz="1400">
                <a:highlight>
                  <a:srgbClr val="FFFFFF"/>
                </a:highlight>
              </a:rPr>
              <a:t>Beyond 10pm tonight, please tell any housed people needing shelter on the Coastside to go to the Red Cross shelter in San Mateo (address in the Bayside script). Please let me know if you have any questions. </a:t>
            </a:r>
            <a:endParaRPr sz="1400">
              <a:highlight>
                <a:srgbClr val="FFFFFF"/>
              </a:highlight>
            </a:endParaRPr>
          </a:p>
          <a:p>
            <a:pPr marL="0" lvl="0" indent="0" algn="l" rtl="0">
              <a:lnSpc>
                <a:spcPct val="115000"/>
              </a:lnSpc>
              <a:spcBef>
                <a:spcPts val="1200"/>
              </a:spcBef>
              <a:spcAft>
                <a:spcPts val="0"/>
              </a:spcAft>
              <a:buClr>
                <a:schemeClr val="dk1"/>
              </a:buClr>
              <a:buSzPts val="1100"/>
              <a:buFont typeface="Arial"/>
              <a:buNone/>
            </a:pPr>
            <a:endParaRPr sz="1400">
              <a:highlight>
                <a:srgbClr val="FFFFFF"/>
              </a:highlight>
            </a:endParaRPr>
          </a:p>
          <a:p>
            <a:pPr marL="0" lvl="0" indent="0" algn="l" rtl="0">
              <a:lnSpc>
                <a:spcPct val="100000"/>
              </a:lnSpc>
              <a:spcBef>
                <a:spcPts val="0"/>
              </a:spcBef>
              <a:spcAft>
                <a:spcPts val="0"/>
              </a:spcAft>
              <a:buSzPts val="1400"/>
              <a:buNone/>
            </a:pPr>
            <a:endParaRPr/>
          </a:p>
        </p:txBody>
      </p:sp>
      <p:sp>
        <p:nvSpPr>
          <p:cNvPr id="195" name="Google Shape;195;g1d8baf2e5a7_0_9: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a5cbd4b961_0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2a5cbd4b961_0_0: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 ensure that the UNITED WE FIGHT. UNITED WE WIN. Artwork is on top of the photo you may have to click on photo box and select to SEND TO BACK.</a:t>
            </a:r>
            <a:endParaRPr/>
          </a:p>
          <a:p>
            <a:pPr marL="0" lvl="0" indent="0" algn="l" rtl="0">
              <a:lnSpc>
                <a:spcPct val="100000"/>
              </a:lnSpc>
              <a:spcBef>
                <a:spcPts val="0"/>
              </a:spcBef>
              <a:spcAft>
                <a:spcPts val="0"/>
              </a:spcAft>
              <a:buSzPts val="1400"/>
              <a:buNone/>
            </a:pPr>
            <a:endParaRPr/>
          </a:p>
        </p:txBody>
      </p:sp>
      <p:sp>
        <p:nvSpPr>
          <p:cNvPr id="226" name="Google Shape;226;g2a5cbd4b961_0_0: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3963842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211 Conducts Proactive Outreach and Screenings to identify California AFN households, and how to best support them during power shutoffs.</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211 has engaged with Salvation Army to identify opportunities for coordination around booking hotel rooms for callers during PSPS events. </a:t>
            </a:r>
            <a:endParaRPr sz="18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48" name="Google Shape;248;p1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28D99796-D22E-9B67-21ED-241DC3213C73}"/>
            </a:ext>
          </a:extLst>
        </p:cNvPr>
        <p:cNvGrpSpPr/>
        <p:nvPr/>
      </p:nvGrpSpPr>
      <p:grpSpPr>
        <a:xfrm>
          <a:off x="0" y="0"/>
          <a:ext cx="0" cy="0"/>
          <a:chOff x="0" y="0"/>
          <a:chExt cx="0" cy="0"/>
        </a:xfrm>
      </p:grpSpPr>
      <p:sp>
        <p:nvSpPr>
          <p:cNvPr id="255" name="Google Shape;255;g2a5cbd4b961_0_75:notes">
            <a:extLst>
              <a:ext uri="{FF2B5EF4-FFF2-40B4-BE49-F238E27FC236}">
                <a16:creationId xmlns:a16="http://schemas.microsoft.com/office/drawing/2014/main" id="{57ED4A35-CC68-E885-C604-8EDDDE60033F}"/>
              </a:ext>
            </a:extLst>
          </p:cNvPr>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2a5cbd4b961_0_75:notes">
            <a:extLst>
              <a:ext uri="{FF2B5EF4-FFF2-40B4-BE49-F238E27FC236}">
                <a16:creationId xmlns:a16="http://schemas.microsoft.com/office/drawing/2014/main" id="{7BE5695E-D6EF-2214-CE20-389B4A780A9B}"/>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2043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2C2468A9-4234-B99D-C817-81D55B07994C}"/>
            </a:ext>
          </a:extLst>
        </p:cNvPr>
        <p:cNvGrpSpPr/>
        <p:nvPr/>
      </p:nvGrpSpPr>
      <p:grpSpPr>
        <a:xfrm>
          <a:off x="0" y="0"/>
          <a:ext cx="0" cy="0"/>
          <a:chOff x="0" y="0"/>
          <a:chExt cx="0" cy="0"/>
        </a:xfrm>
      </p:grpSpPr>
      <p:sp>
        <p:nvSpPr>
          <p:cNvPr id="255" name="Google Shape;255;g2a5cbd4b961_0_75:notes">
            <a:extLst>
              <a:ext uri="{FF2B5EF4-FFF2-40B4-BE49-F238E27FC236}">
                <a16:creationId xmlns:a16="http://schemas.microsoft.com/office/drawing/2014/main" id="{737D3C61-4020-F661-2ED5-335E633366D0}"/>
              </a:ext>
            </a:extLst>
          </p:cNvPr>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2a5cbd4b961_0_75:notes">
            <a:extLst>
              <a:ext uri="{FF2B5EF4-FFF2-40B4-BE49-F238E27FC236}">
                <a16:creationId xmlns:a16="http://schemas.microsoft.com/office/drawing/2014/main" id="{6D7CCDC1-A223-F039-CD08-60763A7327E7}"/>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6618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a5cbd4b961_0_75: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2a5cbd4b961_0_7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a5cbd4b961_0_8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a5cbd4b961_0_83: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g2a5cbd4b961_0_83: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058cb44505_0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3058cb44505_0_0: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3058cb44505_0_0: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058cb44505_0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3058cb44505_0_0: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3058cb44505_0_0: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Tree>
    <p:extLst>
      <p:ext uri="{BB962C8B-B14F-4D97-AF65-F5344CB8AC3E}">
        <p14:creationId xmlns:p14="http://schemas.microsoft.com/office/powerpoint/2010/main" val="2145463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058cb44505_0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3058cb44505_0_0: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3058cb44505_0_0: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extLst>
      <p:ext uri="{BB962C8B-B14F-4D97-AF65-F5344CB8AC3E}">
        <p14:creationId xmlns:p14="http://schemas.microsoft.com/office/powerpoint/2010/main" val="2906466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058cb44505_0_111:notes"/>
          <p:cNvSpPr>
            <a:spLocks noGrp="1" noRot="1" noChangeAspect="1"/>
          </p:cNvSpPr>
          <p:nvPr>
            <p:ph type="sldImg" idx="2"/>
          </p:nvPr>
        </p:nvSpPr>
        <p:spPr>
          <a:xfrm>
            <a:off x="51435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3058cb44505_0_111: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3058cb44505_0_111: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a:extLst>
            <a:ext uri="{FF2B5EF4-FFF2-40B4-BE49-F238E27FC236}">
              <a16:creationId xmlns:a16="http://schemas.microsoft.com/office/drawing/2014/main" id="{F2A5D20A-D635-FCFC-7D93-FB28B874CE4D}"/>
            </a:ext>
          </a:extLst>
        </p:cNvPr>
        <p:cNvGrpSpPr/>
        <p:nvPr/>
      </p:nvGrpSpPr>
      <p:grpSpPr>
        <a:xfrm>
          <a:off x="0" y="0"/>
          <a:ext cx="0" cy="0"/>
          <a:chOff x="0" y="0"/>
          <a:chExt cx="0" cy="0"/>
        </a:xfrm>
      </p:grpSpPr>
      <p:sp>
        <p:nvSpPr>
          <p:cNvPr id="141" name="Google Shape;141;p4:notes">
            <a:extLst>
              <a:ext uri="{FF2B5EF4-FFF2-40B4-BE49-F238E27FC236}">
                <a16:creationId xmlns:a16="http://schemas.microsoft.com/office/drawing/2014/main" id="{4D7B330B-50AB-98B5-F339-F52D6AB2B99C}"/>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a:extLst>
              <a:ext uri="{FF2B5EF4-FFF2-40B4-BE49-F238E27FC236}">
                <a16:creationId xmlns:a16="http://schemas.microsoft.com/office/drawing/2014/main" id="{87F5AF85-4AA6-C602-344F-BC37EB918B12}"/>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r>
              <a:rPr lang="en-US"/>
              <a:t>43 000 * 9 minutes =</a:t>
            </a:r>
          </a:p>
          <a:p>
            <a:r>
              <a:rPr lang="en-US"/>
              <a:t>268.75 days</a:t>
            </a:r>
          </a:p>
          <a:p>
            <a:pPr marL="0" lvl="0" indent="0" algn="l">
              <a:lnSpc>
                <a:spcPct val="100000"/>
              </a:lnSpc>
              <a:spcBef>
                <a:spcPts val="0"/>
              </a:spcBef>
              <a:spcAft>
                <a:spcPts val="0"/>
              </a:spcAft>
              <a:buSzPts val="1400"/>
              <a:buNone/>
            </a:pPr>
            <a:endParaRPr/>
          </a:p>
        </p:txBody>
      </p:sp>
      <p:sp>
        <p:nvSpPr>
          <p:cNvPr id="143" name="Google Shape;143;p4:notes">
            <a:extLst>
              <a:ext uri="{FF2B5EF4-FFF2-40B4-BE49-F238E27FC236}">
                <a16:creationId xmlns:a16="http://schemas.microsoft.com/office/drawing/2014/main" id="{B29034E1-1337-01DB-F246-157C7E957741}"/>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152287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a:extLst>
            <a:ext uri="{FF2B5EF4-FFF2-40B4-BE49-F238E27FC236}">
              <a16:creationId xmlns:a16="http://schemas.microsoft.com/office/drawing/2014/main" id="{B4ABBA58-940A-B521-DA0B-3297625B8FFF}"/>
            </a:ext>
          </a:extLst>
        </p:cNvPr>
        <p:cNvGrpSpPr/>
        <p:nvPr/>
      </p:nvGrpSpPr>
      <p:grpSpPr>
        <a:xfrm>
          <a:off x="0" y="0"/>
          <a:ext cx="0" cy="0"/>
          <a:chOff x="0" y="0"/>
          <a:chExt cx="0" cy="0"/>
        </a:xfrm>
      </p:grpSpPr>
      <p:sp>
        <p:nvSpPr>
          <p:cNvPr id="295" name="Google Shape;295;g223b0bee496_0_187:notes">
            <a:extLst>
              <a:ext uri="{FF2B5EF4-FFF2-40B4-BE49-F238E27FC236}">
                <a16:creationId xmlns:a16="http://schemas.microsoft.com/office/drawing/2014/main" id="{6003A01E-AE91-0488-CFDD-4491F0F45921}"/>
              </a:ext>
            </a:extLst>
          </p:cNvPr>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g223b0bee496_0_187:notes">
            <a:extLst>
              <a:ext uri="{FF2B5EF4-FFF2-40B4-BE49-F238E27FC236}">
                <a16:creationId xmlns:a16="http://schemas.microsoft.com/office/drawing/2014/main" id="{6AAB4BEC-CBB4-1465-5A3C-F325AF9FBC8E}"/>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2163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23b0bee496_0_187: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g223b0bee496_0_18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1859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a5cbd4b961_0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2a5cbd4b961_0_0: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indent="0"/>
            <a:r>
              <a:rPr lang="en-US"/>
              <a:t>Talk about Call Center 27-40 call specialists supporting us</a:t>
            </a:r>
          </a:p>
          <a:p>
            <a:pPr marL="0" indent="0"/>
            <a:r>
              <a:rPr lang="en-US"/>
              <a:t>2-4 resource maintenance staff</a:t>
            </a:r>
          </a:p>
          <a:p>
            <a:pPr marL="0" indent="0"/>
            <a:r>
              <a:rPr lang="en-US"/>
              <a:t>UWCA Partnership</a:t>
            </a:r>
          </a:p>
          <a:p>
            <a:pPr marL="0" indent="0"/>
            <a:endParaRPr lang="en-US"/>
          </a:p>
          <a:p>
            <a:pPr marL="0" indent="0"/>
            <a:endParaRPr lang="en-US"/>
          </a:p>
        </p:txBody>
      </p:sp>
      <p:sp>
        <p:nvSpPr>
          <p:cNvPr id="226" name="Google Shape;226;g2a5cbd4b961_0_0: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23b0bee496_0_17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223b0bee496_0_179: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g223b0bee496_0_179: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 name="Google Shape;59;p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C9BAAC41-9602-82AF-D90D-2A20520C1701}"/>
            </a:ext>
          </a:extLst>
        </p:cNvPr>
        <p:cNvGrpSpPr/>
        <p:nvPr/>
      </p:nvGrpSpPr>
      <p:grpSpPr>
        <a:xfrm>
          <a:off x="0" y="0"/>
          <a:ext cx="0" cy="0"/>
          <a:chOff x="0" y="0"/>
          <a:chExt cx="0" cy="0"/>
        </a:xfrm>
      </p:grpSpPr>
      <p:sp>
        <p:nvSpPr>
          <p:cNvPr id="77" name="Google Shape;77;p2:notes">
            <a:extLst>
              <a:ext uri="{FF2B5EF4-FFF2-40B4-BE49-F238E27FC236}">
                <a16:creationId xmlns:a16="http://schemas.microsoft.com/office/drawing/2014/main" id="{C34256DD-C214-F332-6851-4A7BCDA4D8E8}"/>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2:notes">
            <a:extLst>
              <a:ext uri="{FF2B5EF4-FFF2-40B4-BE49-F238E27FC236}">
                <a16:creationId xmlns:a16="http://schemas.microsoft.com/office/drawing/2014/main" id="{FFB47B5E-7B94-FAEE-3C2A-9B40ACF46CEA}"/>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2:notes">
            <a:extLst>
              <a:ext uri="{FF2B5EF4-FFF2-40B4-BE49-F238E27FC236}">
                <a16:creationId xmlns:a16="http://schemas.microsoft.com/office/drawing/2014/main" id="{BFC154D7-7CF1-790F-1D6F-18B1B6CA667B}"/>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4630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B947CDC1-E6C9-9E6B-71BF-FA8522878E62}"/>
            </a:ext>
          </a:extLst>
        </p:cNvPr>
        <p:cNvGrpSpPr/>
        <p:nvPr/>
      </p:nvGrpSpPr>
      <p:grpSpPr>
        <a:xfrm>
          <a:off x="0" y="0"/>
          <a:ext cx="0" cy="0"/>
          <a:chOff x="0" y="0"/>
          <a:chExt cx="0" cy="0"/>
        </a:xfrm>
      </p:grpSpPr>
      <p:sp>
        <p:nvSpPr>
          <p:cNvPr id="102" name="Google Shape;102;p5:notes">
            <a:extLst>
              <a:ext uri="{FF2B5EF4-FFF2-40B4-BE49-F238E27FC236}">
                <a16:creationId xmlns:a16="http://schemas.microsoft.com/office/drawing/2014/main" id="{445CAFB8-7396-876B-F168-B67CA25BFBD5}"/>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5:notes">
            <a:extLst>
              <a:ext uri="{FF2B5EF4-FFF2-40B4-BE49-F238E27FC236}">
                <a16:creationId xmlns:a16="http://schemas.microsoft.com/office/drawing/2014/main" id="{D53B6645-B83E-20AA-5B24-D9BDD38A624E}"/>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5:notes">
            <a:extLst>
              <a:ext uri="{FF2B5EF4-FFF2-40B4-BE49-F238E27FC236}">
                <a16:creationId xmlns:a16="http://schemas.microsoft.com/office/drawing/2014/main" id="{AC7C3702-BEAE-8C24-AD70-739B2227F26C}"/>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783957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E7BCD81D-F64E-085D-61A3-296E26752421}"/>
            </a:ext>
          </a:extLst>
        </p:cNvPr>
        <p:cNvGrpSpPr/>
        <p:nvPr/>
      </p:nvGrpSpPr>
      <p:grpSpPr>
        <a:xfrm>
          <a:off x="0" y="0"/>
          <a:ext cx="0" cy="0"/>
          <a:chOff x="0" y="0"/>
          <a:chExt cx="0" cy="0"/>
        </a:xfrm>
      </p:grpSpPr>
      <p:sp>
        <p:nvSpPr>
          <p:cNvPr id="102" name="Google Shape;102;p5:notes">
            <a:extLst>
              <a:ext uri="{FF2B5EF4-FFF2-40B4-BE49-F238E27FC236}">
                <a16:creationId xmlns:a16="http://schemas.microsoft.com/office/drawing/2014/main" id="{F1FF4986-4C0B-D35F-8C4A-048241EE2D52}"/>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5:notes">
            <a:extLst>
              <a:ext uri="{FF2B5EF4-FFF2-40B4-BE49-F238E27FC236}">
                <a16:creationId xmlns:a16="http://schemas.microsoft.com/office/drawing/2014/main" id="{05418A02-5088-B178-CCA7-10241D97A754}"/>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5:notes">
            <a:extLst>
              <a:ext uri="{FF2B5EF4-FFF2-40B4-BE49-F238E27FC236}">
                <a16:creationId xmlns:a16="http://schemas.microsoft.com/office/drawing/2014/main" id="{0536F7F2-DD4E-053F-5E72-6FD0D1302532}"/>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87539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156115D8-12DA-5F5E-E536-1914BD8C29B1}"/>
            </a:ext>
          </a:extLst>
        </p:cNvPr>
        <p:cNvGrpSpPr/>
        <p:nvPr/>
      </p:nvGrpSpPr>
      <p:grpSpPr>
        <a:xfrm>
          <a:off x="0" y="0"/>
          <a:ext cx="0" cy="0"/>
          <a:chOff x="0" y="0"/>
          <a:chExt cx="0" cy="0"/>
        </a:xfrm>
      </p:grpSpPr>
      <p:sp>
        <p:nvSpPr>
          <p:cNvPr id="102" name="Google Shape;102;p5:notes">
            <a:extLst>
              <a:ext uri="{FF2B5EF4-FFF2-40B4-BE49-F238E27FC236}">
                <a16:creationId xmlns:a16="http://schemas.microsoft.com/office/drawing/2014/main" id="{B977FDEF-3A2E-E826-590D-AAB12AC0048F}"/>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5:notes">
            <a:extLst>
              <a:ext uri="{FF2B5EF4-FFF2-40B4-BE49-F238E27FC236}">
                <a16:creationId xmlns:a16="http://schemas.microsoft.com/office/drawing/2014/main" id="{30F89659-824F-62F1-AECD-FA1544D09FBC}"/>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5:notes">
            <a:extLst>
              <a:ext uri="{FF2B5EF4-FFF2-40B4-BE49-F238E27FC236}">
                <a16:creationId xmlns:a16="http://schemas.microsoft.com/office/drawing/2014/main" id="{D342C5A3-6BE5-E9D8-5A6B-4B356B9259A5}"/>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89472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B59EED6A-3F98-79BF-27C2-CC7017609BA3}"/>
            </a:ext>
          </a:extLst>
        </p:cNvPr>
        <p:cNvGrpSpPr/>
        <p:nvPr/>
      </p:nvGrpSpPr>
      <p:grpSpPr>
        <a:xfrm>
          <a:off x="0" y="0"/>
          <a:ext cx="0" cy="0"/>
          <a:chOff x="0" y="0"/>
          <a:chExt cx="0" cy="0"/>
        </a:xfrm>
      </p:grpSpPr>
      <p:sp>
        <p:nvSpPr>
          <p:cNvPr id="102" name="Google Shape;102;p5:notes">
            <a:extLst>
              <a:ext uri="{FF2B5EF4-FFF2-40B4-BE49-F238E27FC236}">
                <a16:creationId xmlns:a16="http://schemas.microsoft.com/office/drawing/2014/main" id="{45C343E4-BB1B-804D-5BD1-AB2FAB74948C}"/>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5:notes">
            <a:extLst>
              <a:ext uri="{FF2B5EF4-FFF2-40B4-BE49-F238E27FC236}">
                <a16:creationId xmlns:a16="http://schemas.microsoft.com/office/drawing/2014/main" id="{2C7A1B49-94AC-479E-4292-45DE8793447C}"/>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5:notes">
            <a:extLst>
              <a:ext uri="{FF2B5EF4-FFF2-40B4-BE49-F238E27FC236}">
                <a16:creationId xmlns:a16="http://schemas.microsoft.com/office/drawing/2014/main" id="{4753E8F5-5920-4505-880E-E2B4C9318751}"/>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444912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34961E38-0814-117B-A19A-669F376C7619}"/>
            </a:ext>
          </a:extLst>
        </p:cNvPr>
        <p:cNvGrpSpPr/>
        <p:nvPr/>
      </p:nvGrpSpPr>
      <p:grpSpPr>
        <a:xfrm>
          <a:off x="0" y="0"/>
          <a:ext cx="0" cy="0"/>
          <a:chOff x="0" y="0"/>
          <a:chExt cx="0" cy="0"/>
        </a:xfrm>
      </p:grpSpPr>
      <p:sp>
        <p:nvSpPr>
          <p:cNvPr id="77" name="Google Shape;77;p2:notes">
            <a:extLst>
              <a:ext uri="{FF2B5EF4-FFF2-40B4-BE49-F238E27FC236}">
                <a16:creationId xmlns:a16="http://schemas.microsoft.com/office/drawing/2014/main" id="{61B144A4-5E08-E0DA-2CCE-EC96231DC6E4}"/>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2:notes">
            <a:extLst>
              <a:ext uri="{FF2B5EF4-FFF2-40B4-BE49-F238E27FC236}">
                <a16:creationId xmlns:a16="http://schemas.microsoft.com/office/drawing/2014/main" id="{5D5D9904-9D84-A339-5414-83D0523DE1C0}"/>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2:notes">
            <a:extLst>
              <a:ext uri="{FF2B5EF4-FFF2-40B4-BE49-F238E27FC236}">
                <a16:creationId xmlns:a16="http://schemas.microsoft.com/office/drawing/2014/main" id="{56B66117-CB1A-EF48-FFCB-88398BDF4704}"/>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98428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2: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3: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23b0bee496_0_24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223b0bee496_0_247: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Skip to slide 8</a:t>
            </a:r>
            <a:endParaRPr/>
          </a:p>
        </p:txBody>
      </p:sp>
      <p:sp>
        <p:nvSpPr>
          <p:cNvPr id="134" name="Google Shape;134;g223b0bee496_0_247: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4: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7: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50">
                <a:highlight>
                  <a:srgbClr val="FFFFFF"/>
                </a:highlight>
                <a:latin typeface="Roboto"/>
                <a:ea typeface="Roboto"/>
                <a:cs typeface="Roboto"/>
                <a:sym typeface="Roboto"/>
              </a:rPr>
              <a:t>211's manage local websites</a:t>
            </a:r>
            <a:endParaRPr/>
          </a:p>
        </p:txBody>
      </p:sp>
      <p:sp>
        <p:nvSpPr>
          <p:cNvPr id="164" name="Google Shape;164;p7: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E3393CBB-A0C0-5200-27EB-7FDB309EAA59}"/>
            </a:ext>
          </a:extLst>
        </p:cNvPr>
        <p:cNvGrpSpPr/>
        <p:nvPr/>
      </p:nvGrpSpPr>
      <p:grpSpPr>
        <a:xfrm>
          <a:off x="0" y="0"/>
          <a:ext cx="0" cy="0"/>
          <a:chOff x="0" y="0"/>
          <a:chExt cx="0" cy="0"/>
        </a:xfrm>
      </p:grpSpPr>
      <p:sp>
        <p:nvSpPr>
          <p:cNvPr id="174" name="Google Shape;174;p8:notes">
            <a:extLst>
              <a:ext uri="{FF2B5EF4-FFF2-40B4-BE49-F238E27FC236}">
                <a16:creationId xmlns:a16="http://schemas.microsoft.com/office/drawing/2014/main" id="{29FC0865-F41E-EA32-175F-1CA4B4EF3951}"/>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a:extLst>
              <a:ext uri="{FF2B5EF4-FFF2-40B4-BE49-F238E27FC236}">
                <a16:creationId xmlns:a16="http://schemas.microsoft.com/office/drawing/2014/main" id="{262A041F-F834-DF6E-1C31-E0BE53F051B2}"/>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indent="0"/>
            <a:r>
              <a:rPr lang="en-US"/>
              <a:t>I am part of each VOAD and COAD in the 6 counties that 211 covers, as well as NorCal VOAD</a:t>
            </a:r>
            <a:endParaRPr/>
          </a:p>
        </p:txBody>
      </p:sp>
      <p:sp>
        <p:nvSpPr>
          <p:cNvPr id="176" name="Google Shape;176;p8:notes">
            <a:extLst>
              <a:ext uri="{FF2B5EF4-FFF2-40B4-BE49-F238E27FC236}">
                <a16:creationId xmlns:a16="http://schemas.microsoft.com/office/drawing/2014/main" id="{D52C5BB7-5421-1AD6-EEE1-A2ADF85E3794}"/>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90771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indent="0"/>
            <a:r>
              <a:rPr lang="en-US"/>
              <a:t>I am part of each VOAD and COAD in the 6 counties that 211 covers, as well as NorCal VOAD</a:t>
            </a:r>
            <a:endParaRPr/>
          </a:p>
        </p:txBody>
      </p:sp>
      <p:sp>
        <p:nvSpPr>
          <p:cNvPr id="176" name="Google Shape;176;p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d8baf2e5a7_0_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1d8baf2e5a7_0_9: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a:highlight>
                  <a:srgbClr val="FFFFFF"/>
                </a:highlight>
              </a:rPr>
              <a:t>News items/211now.com </a:t>
            </a:r>
            <a:endParaRPr sz="1400">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400">
                <a:highlight>
                  <a:srgbClr val="FFFFFF"/>
                </a:highlight>
              </a:rPr>
              <a:t>Why it's important for 211 to be involved </a:t>
            </a:r>
            <a:endParaRPr sz="1400">
              <a:highlight>
                <a:srgbClr val="FFFFFF"/>
              </a:highlight>
            </a:endParaRPr>
          </a:p>
          <a:p>
            <a:pPr marL="0" lvl="0" indent="0" algn="l" rtl="0">
              <a:lnSpc>
                <a:spcPct val="115000"/>
              </a:lnSpc>
              <a:spcBef>
                <a:spcPts val="0"/>
              </a:spcBef>
              <a:spcAft>
                <a:spcPts val="0"/>
              </a:spcAft>
              <a:buSzPts val="1100"/>
              <a:buNone/>
            </a:pPr>
            <a:r>
              <a:rPr lang="en-US" sz="1400">
                <a:highlight>
                  <a:srgbClr val="FFFFFF"/>
                </a:highlight>
              </a:rPr>
              <a:t>In San Mateo County - Motel Voucher program – we were able to change how we make referrals during the storm event, and then go back to normal </a:t>
            </a:r>
            <a:endParaRPr sz="1400">
              <a:highlight>
                <a:srgbClr val="FFFFFF"/>
              </a:highlight>
            </a:endParaRPr>
          </a:p>
          <a:p>
            <a:pPr marL="0" lvl="0" indent="0" algn="l" rtl="0">
              <a:lnSpc>
                <a:spcPct val="115000"/>
              </a:lnSpc>
              <a:spcBef>
                <a:spcPts val="0"/>
              </a:spcBef>
              <a:spcAft>
                <a:spcPts val="0"/>
              </a:spcAft>
              <a:buSzPts val="1100"/>
              <a:buNone/>
            </a:pPr>
            <a:endParaRPr sz="1400">
              <a:highlight>
                <a:srgbClr val="FFFFFF"/>
              </a:highlight>
            </a:endParaRPr>
          </a:p>
          <a:p>
            <a:pPr marL="0" lvl="0" indent="0" algn="l" rtl="0">
              <a:lnSpc>
                <a:spcPct val="115000"/>
              </a:lnSpc>
              <a:spcBef>
                <a:spcPts val="1200"/>
              </a:spcBef>
              <a:spcAft>
                <a:spcPts val="0"/>
              </a:spcAft>
              <a:buSzPts val="1400"/>
              <a:buNone/>
            </a:pPr>
            <a:r>
              <a:rPr lang="en-US" sz="1100" b="1">
                <a:latin typeface="Arial"/>
                <a:ea typeface="Arial"/>
                <a:cs typeface="Arial"/>
                <a:sym typeface="Arial"/>
              </a:rPr>
              <a:t>unincorporated</a:t>
            </a:r>
            <a:r>
              <a:rPr lang="en-US" sz="1100">
                <a:latin typeface="Arial"/>
                <a:ea typeface="Arial"/>
                <a:cs typeface="Arial"/>
                <a:sym typeface="Arial"/>
              </a:rPr>
              <a:t> callers reporting downed trees or other infrastructure problems are being directed to County Public Works: 650-363-4100. </a:t>
            </a:r>
            <a:endParaRPr sz="1100">
              <a:latin typeface="Arial"/>
              <a:ea typeface="Arial"/>
              <a:cs typeface="Arial"/>
              <a:sym typeface="Arial"/>
            </a:endParaRPr>
          </a:p>
          <a:p>
            <a:pPr marL="0" lvl="0" indent="0" algn="l" rtl="0">
              <a:lnSpc>
                <a:spcPct val="115000"/>
              </a:lnSpc>
              <a:spcBef>
                <a:spcPts val="1200"/>
              </a:spcBef>
              <a:spcAft>
                <a:spcPts val="0"/>
              </a:spcAft>
              <a:buSzPts val="1100"/>
              <a:buNone/>
            </a:pPr>
            <a:endParaRPr sz="1400">
              <a:highlight>
                <a:srgbClr val="FFFFFF"/>
              </a:highlight>
            </a:endParaRPr>
          </a:p>
          <a:p>
            <a:pPr marL="457200" lvl="0" indent="-298450" algn="l" rtl="0">
              <a:lnSpc>
                <a:spcPct val="115000"/>
              </a:lnSpc>
              <a:spcBef>
                <a:spcPts val="1200"/>
              </a:spcBef>
              <a:spcAft>
                <a:spcPts val="0"/>
              </a:spcAft>
              <a:buClr>
                <a:schemeClr val="dk1"/>
              </a:buClr>
              <a:buSzPts val="1100"/>
              <a:buChar char="●"/>
            </a:pPr>
            <a:r>
              <a:rPr lang="en-US" sz="1100">
                <a:latin typeface="Arial"/>
                <a:ea typeface="Arial"/>
                <a:cs typeface="Arial"/>
                <a:sym typeface="Arial"/>
              </a:rPr>
              <a:t>For housed individuals that need shelter and don't have another place to go, we are referring them to one of two places depending on their location. For callers on the </a:t>
            </a:r>
            <a:r>
              <a:rPr lang="en-US" sz="1100" b="1">
                <a:latin typeface="Arial"/>
                <a:ea typeface="Arial"/>
                <a:cs typeface="Arial"/>
                <a:sym typeface="Arial"/>
              </a:rPr>
              <a:t>Bayside</a:t>
            </a:r>
            <a:r>
              <a:rPr lang="en-US" sz="1100">
                <a:latin typeface="Arial"/>
                <a:ea typeface="Arial"/>
                <a:cs typeface="Arial"/>
                <a:sym typeface="Arial"/>
              </a:rPr>
              <a:t>, operators should tell them to go directly to the Red Cross Shelter located at the San Mateo County Event Center (1346 Saratoga Dr, San Mateo, CA). For callers on the </a:t>
            </a:r>
            <a:r>
              <a:rPr lang="en-US" sz="1100" b="1">
                <a:latin typeface="Arial"/>
                <a:ea typeface="Arial"/>
                <a:cs typeface="Arial"/>
                <a:sym typeface="Arial"/>
              </a:rPr>
              <a:t>Coastside</a:t>
            </a:r>
            <a:r>
              <a:rPr lang="en-US" sz="1100">
                <a:latin typeface="Arial"/>
                <a:ea typeface="Arial"/>
                <a:cs typeface="Arial"/>
                <a:sym typeface="Arial"/>
              </a:rPr>
              <a:t>, operators should do a warm transfer to 650-454-9479 for an intake screening (but that number should not be shared with the public).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For unhoused callers, we are directing them to the core service agencies. The Inclement Weather Program is still in place and extra shelter beds are available. However, it's important to know that no one would be turned away from a Red Cross shelter. </a:t>
            </a:r>
            <a:endParaRPr sz="1400">
              <a:highlight>
                <a:srgbClr val="FFFFFF"/>
              </a:highlight>
            </a:endParaRPr>
          </a:p>
          <a:p>
            <a:pPr marL="0" lvl="0" indent="0" algn="l" rtl="0">
              <a:lnSpc>
                <a:spcPct val="115000"/>
              </a:lnSpc>
              <a:spcBef>
                <a:spcPts val="1200"/>
              </a:spcBef>
              <a:spcAft>
                <a:spcPts val="0"/>
              </a:spcAft>
              <a:buSzPts val="1100"/>
              <a:buNone/>
            </a:pPr>
            <a:r>
              <a:rPr lang="en-US" sz="1400">
                <a:highlight>
                  <a:srgbClr val="FFFFFF"/>
                </a:highlight>
              </a:rPr>
              <a:t>Beyond 10pm tonight, please tell any housed people needing shelter on the Coastside to go to the Red Cross shelter in San Mateo (address in the Bayside script). Please let me know if you have any questions. </a:t>
            </a:r>
            <a:endParaRPr sz="1400">
              <a:highlight>
                <a:srgbClr val="FFFFFF"/>
              </a:highlight>
            </a:endParaRPr>
          </a:p>
          <a:p>
            <a:pPr marL="0" lvl="0" indent="0" algn="l" rtl="0">
              <a:lnSpc>
                <a:spcPct val="115000"/>
              </a:lnSpc>
              <a:spcBef>
                <a:spcPts val="1200"/>
              </a:spcBef>
              <a:spcAft>
                <a:spcPts val="0"/>
              </a:spcAft>
              <a:buClr>
                <a:schemeClr val="dk1"/>
              </a:buClr>
              <a:buSzPts val="1100"/>
              <a:buFont typeface="Arial"/>
              <a:buNone/>
            </a:pPr>
            <a:endParaRPr sz="1400">
              <a:highlight>
                <a:srgbClr val="FFFFFF"/>
              </a:highlight>
            </a:endParaRPr>
          </a:p>
          <a:p>
            <a:pPr marL="0" lvl="0" indent="0" algn="l" rtl="0">
              <a:lnSpc>
                <a:spcPct val="100000"/>
              </a:lnSpc>
              <a:spcBef>
                <a:spcPts val="0"/>
              </a:spcBef>
              <a:spcAft>
                <a:spcPts val="0"/>
              </a:spcAft>
              <a:buSzPts val="1400"/>
              <a:buNone/>
            </a:pPr>
            <a:endParaRPr/>
          </a:p>
        </p:txBody>
      </p:sp>
      <p:sp>
        <p:nvSpPr>
          <p:cNvPr id="195" name="Google Shape;195;g1d8baf2e5a7_0_9: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a5cbd4b961_0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2a5cbd4b961_0_0: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 ensure that the UNITED WE FIGHT. UNITED WE WIN. Artwork is on top of the photo you may have to click on photo box and select to SEND TO BACK.</a:t>
            </a:r>
            <a:endParaRPr/>
          </a:p>
          <a:p>
            <a:pPr marL="0" lvl="0" indent="0" algn="l" rtl="0">
              <a:lnSpc>
                <a:spcPct val="100000"/>
              </a:lnSpc>
              <a:spcBef>
                <a:spcPts val="0"/>
              </a:spcBef>
              <a:spcAft>
                <a:spcPts val="0"/>
              </a:spcAft>
              <a:buSzPts val="1400"/>
              <a:buNone/>
            </a:pPr>
            <a:endParaRPr/>
          </a:p>
        </p:txBody>
      </p:sp>
      <p:sp>
        <p:nvSpPr>
          <p:cNvPr id="226" name="Google Shape;226;g2a5cbd4b961_0_0: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38423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211 Conducts Proactive Outreach and Screenings to identify California AFN households, and how to best support them during power shutoffs.</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211 has engaged with Salvation Army to identify opportunities for coordination around booking hotel rooms for callers during PSPS events. </a:t>
            </a:r>
            <a:endParaRPr sz="18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48" name="Google Shape;248;p1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E9A75-1DBD-4C1B-9196-BBA02F2D3E78}" type="slidenum">
              <a:rPr lang="en-US" smtClean="0"/>
              <a:t>7</a:t>
            </a:fld>
            <a:endParaRPr lang="en-US"/>
          </a:p>
        </p:txBody>
      </p:sp>
    </p:spTree>
    <p:extLst>
      <p:ext uri="{BB962C8B-B14F-4D97-AF65-F5344CB8AC3E}">
        <p14:creationId xmlns:p14="http://schemas.microsoft.com/office/powerpoint/2010/main" val="747101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28D99796-D22E-9B67-21ED-241DC3213C73}"/>
            </a:ext>
          </a:extLst>
        </p:cNvPr>
        <p:cNvGrpSpPr/>
        <p:nvPr/>
      </p:nvGrpSpPr>
      <p:grpSpPr>
        <a:xfrm>
          <a:off x="0" y="0"/>
          <a:ext cx="0" cy="0"/>
          <a:chOff x="0" y="0"/>
          <a:chExt cx="0" cy="0"/>
        </a:xfrm>
      </p:grpSpPr>
      <p:sp>
        <p:nvSpPr>
          <p:cNvPr id="255" name="Google Shape;255;g2a5cbd4b961_0_75:notes">
            <a:extLst>
              <a:ext uri="{FF2B5EF4-FFF2-40B4-BE49-F238E27FC236}">
                <a16:creationId xmlns:a16="http://schemas.microsoft.com/office/drawing/2014/main" id="{57ED4A35-CC68-E885-C604-8EDDDE60033F}"/>
              </a:ext>
            </a:extLst>
          </p:cNvPr>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2a5cbd4b961_0_75:notes">
            <a:extLst>
              <a:ext uri="{FF2B5EF4-FFF2-40B4-BE49-F238E27FC236}">
                <a16:creationId xmlns:a16="http://schemas.microsoft.com/office/drawing/2014/main" id="{7BE5695E-D6EF-2214-CE20-389B4A780A9B}"/>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20438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2C2468A9-4234-B99D-C817-81D55B07994C}"/>
            </a:ext>
          </a:extLst>
        </p:cNvPr>
        <p:cNvGrpSpPr/>
        <p:nvPr/>
      </p:nvGrpSpPr>
      <p:grpSpPr>
        <a:xfrm>
          <a:off x="0" y="0"/>
          <a:ext cx="0" cy="0"/>
          <a:chOff x="0" y="0"/>
          <a:chExt cx="0" cy="0"/>
        </a:xfrm>
      </p:grpSpPr>
      <p:sp>
        <p:nvSpPr>
          <p:cNvPr id="255" name="Google Shape;255;g2a5cbd4b961_0_75:notes">
            <a:extLst>
              <a:ext uri="{FF2B5EF4-FFF2-40B4-BE49-F238E27FC236}">
                <a16:creationId xmlns:a16="http://schemas.microsoft.com/office/drawing/2014/main" id="{737D3C61-4020-F661-2ED5-335E633366D0}"/>
              </a:ext>
            </a:extLst>
          </p:cNvPr>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2a5cbd4b961_0_75:notes">
            <a:extLst>
              <a:ext uri="{FF2B5EF4-FFF2-40B4-BE49-F238E27FC236}">
                <a16:creationId xmlns:a16="http://schemas.microsoft.com/office/drawing/2014/main" id="{6D7CCDC1-A223-F039-CD08-60763A7327E7}"/>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66184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a5cbd4b961_0_75: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2a5cbd4b961_0_7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a5cbd4b961_0_8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a5cbd4b961_0_83: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g2a5cbd4b961_0_83: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058cb44505_0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3058cb44505_0_0: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3058cb44505_0_0: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058cb44505_0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3058cb44505_0_0: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3058cb44505_0_0: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454635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058cb44505_0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3058cb44505_0_0: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3058cb44505_0_0: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064667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058cb44505_0_111:notes"/>
          <p:cNvSpPr>
            <a:spLocks noGrp="1" noRot="1" noChangeAspect="1"/>
          </p:cNvSpPr>
          <p:nvPr>
            <p:ph type="sldImg" idx="2"/>
          </p:nvPr>
        </p:nvSpPr>
        <p:spPr>
          <a:xfrm>
            <a:off x="51435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3058cb44505_0_111: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3058cb44505_0_111: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a:extLst>
            <a:ext uri="{FF2B5EF4-FFF2-40B4-BE49-F238E27FC236}">
              <a16:creationId xmlns:a16="http://schemas.microsoft.com/office/drawing/2014/main" id="{F2A5D20A-D635-FCFC-7D93-FB28B874CE4D}"/>
            </a:ext>
          </a:extLst>
        </p:cNvPr>
        <p:cNvGrpSpPr/>
        <p:nvPr/>
      </p:nvGrpSpPr>
      <p:grpSpPr>
        <a:xfrm>
          <a:off x="0" y="0"/>
          <a:ext cx="0" cy="0"/>
          <a:chOff x="0" y="0"/>
          <a:chExt cx="0" cy="0"/>
        </a:xfrm>
      </p:grpSpPr>
      <p:sp>
        <p:nvSpPr>
          <p:cNvPr id="141" name="Google Shape;141;p4:notes">
            <a:extLst>
              <a:ext uri="{FF2B5EF4-FFF2-40B4-BE49-F238E27FC236}">
                <a16:creationId xmlns:a16="http://schemas.microsoft.com/office/drawing/2014/main" id="{4D7B330B-50AB-98B5-F339-F52D6AB2B99C}"/>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a:extLst>
              <a:ext uri="{FF2B5EF4-FFF2-40B4-BE49-F238E27FC236}">
                <a16:creationId xmlns:a16="http://schemas.microsoft.com/office/drawing/2014/main" id="{87F5AF85-4AA6-C602-344F-BC37EB918B12}"/>
              </a:ext>
            </a:extLst>
          </p:cNvPr>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r>
              <a:rPr lang="en-US"/>
              <a:t>43 000 * 9 minutes =</a:t>
            </a:r>
          </a:p>
          <a:p>
            <a:r>
              <a:rPr lang="en-US"/>
              <a:t>268.75 days</a:t>
            </a:r>
          </a:p>
          <a:p>
            <a:pPr marL="0" lvl="0" indent="0" algn="l">
              <a:lnSpc>
                <a:spcPct val="100000"/>
              </a:lnSpc>
              <a:spcBef>
                <a:spcPts val="0"/>
              </a:spcBef>
              <a:spcAft>
                <a:spcPts val="0"/>
              </a:spcAft>
              <a:buSzPts val="1400"/>
              <a:buNone/>
            </a:pPr>
            <a:endParaRPr/>
          </a:p>
        </p:txBody>
      </p:sp>
      <p:sp>
        <p:nvSpPr>
          <p:cNvPr id="143" name="Google Shape;143;p4:notes">
            <a:extLst>
              <a:ext uri="{FF2B5EF4-FFF2-40B4-BE49-F238E27FC236}">
                <a16:creationId xmlns:a16="http://schemas.microsoft.com/office/drawing/2014/main" id="{B29034E1-1337-01DB-F246-157C7E957741}"/>
              </a:ext>
            </a:extLst>
          </p:cNvPr>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22879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a:extLst>
            <a:ext uri="{FF2B5EF4-FFF2-40B4-BE49-F238E27FC236}">
              <a16:creationId xmlns:a16="http://schemas.microsoft.com/office/drawing/2014/main" id="{B4ABBA58-940A-B521-DA0B-3297625B8FFF}"/>
            </a:ext>
          </a:extLst>
        </p:cNvPr>
        <p:cNvGrpSpPr/>
        <p:nvPr/>
      </p:nvGrpSpPr>
      <p:grpSpPr>
        <a:xfrm>
          <a:off x="0" y="0"/>
          <a:ext cx="0" cy="0"/>
          <a:chOff x="0" y="0"/>
          <a:chExt cx="0" cy="0"/>
        </a:xfrm>
      </p:grpSpPr>
      <p:sp>
        <p:nvSpPr>
          <p:cNvPr id="295" name="Google Shape;295;g223b0bee496_0_187:notes">
            <a:extLst>
              <a:ext uri="{FF2B5EF4-FFF2-40B4-BE49-F238E27FC236}">
                <a16:creationId xmlns:a16="http://schemas.microsoft.com/office/drawing/2014/main" id="{6003A01E-AE91-0488-CFDD-4491F0F45921}"/>
              </a:ext>
            </a:extLst>
          </p:cNvPr>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g223b0bee496_0_187:notes">
            <a:extLst>
              <a:ext uri="{FF2B5EF4-FFF2-40B4-BE49-F238E27FC236}">
                <a16:creationId xmlns:a16="http://schemas.microsoft.com/office/drawing/2014/main" id="{6AAB4BEC-CBB4-1465-5A3C-F325AF9FBC8E}"/>
              </a:ext>
            </a:extLst>
          </p:cNvPr>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2163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qualify for Back-Up Battery:</a:t>
            </a:r>
          </a:p>
          <a:p>
            <a:endParaRPr lang="en-US" dirty="0"/>
          </a:p>
          <a:p>
            <a:pPr marL="228600" indent="-228600">
              <a:buAutoNum type="arabicPeriod"/>
            </a:pPr>
            <a:r>
              <a:rPr lang="en-US" dirty="0"/>
              <a:t>Must be Dependent on a Medical Device</a:t>
            </a:r>
          </a:p>
          <a:p>
            <a:pPr marL="228600" indent="-228600">
              <a:buAutoNum type="arabicPeriod"/>
            </a:pPr>
            <a:r>
              <a:rPr lang="en-US" dirty="0"/>
              <a:t>Live in a Tier 1 or Tier 2 High-Fire Area</a:t>
            </a:r>
          </a:p>
          <a:p>
            <a:pPr marL="228600" indent="-228600">
              <a:buAutoNum type="arabicPeriod"/>
            </a:pPr>
            <a:r>
              <a:rPr lang="en-US" dirty="0"/>
              <a:t>Must be signed on to the PG&amp;E Medical Baseline Program</a:t>
            </a:r>
          </a:p>
        </p:txBody>
      </p:sp>
      <p:sp>
        <p:nvSpPr>
          <p:cNvPr id="4" name="Slide Number Placeholder 3"/>
          <p:cNvSpPr>
            <a:spLocks noGrp="1"/>
          </p:cNvSpPr>
          <p:nvPr>
            <p:ph type="sldNum" sz="quarter" idx="5"/>
          </p:nvPr>
        </p:nvSpPr>
        <p:spPr/>
        <p:txBody>
          <a:bodyPr/>
          <a:lstStyle/>
          <a:p>
            <a:fld id="{012E9A75-1DBD-4C1B-9196-BBA02F2D3E78}" type="slidenum">
              <a:rPr lang="en-US" smtClean="0"/>
              <a:t>11</a:t>
            </a:fld>
            <a:endParaRPr lang="en-US"/>
          </a:p>
        </p:txBody>
      </p:sp>
    </p:spTree>
    <p:extLst>
      <p:ext uri="{BB962C8B-B14F-4D97-AF65-F5344CB8AC3E}">
        <p14:creationId xmlns:p14="http://schemas.microsoft.com/office/powerpoint/2010/main" val="41338271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23b0bee496_0_187: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g223b0bee496_0_18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18596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a5cbd4b961_0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2a5cbd4b961_0_0: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indent="0"/>
            <a:r>
              <a:rPr lang="en-US"/>
              <a:t>Talk about Call Center 27-40 call specialists supporting us</a:t>
            </a:r>
          </a:p>
          <a:p>
            <a:pPr marL="0" indent="0"/>
            <a:r>
              <a:rPr lang="en-US"/>
              <a:t>2-4 resource maintenance staff</a:t>
            </a:r>
          </a:p>
          <a:p>
            <a:pPr marL="0" indent="0"/>
            <a:r>
              <a:rPr lang="en-US"/>
              <a:t>UWCA Partnership</a:t>
            </a:r>
          </a:p>
          <a:p>
            <a:pPr marL="0" indent="0"/>
            <a:endParaRPr lang="en-US"/>
          </a:p>
          <a:p>
            <a:pPr marL="0" indent="0"/>
            <a:endParaRPr lang="en-US"/>
          </a:p>
        </p:txBody>
      </p:sp>
      <p:sp>
        <p:nvSpPr>
          <p:cNvPr id="226" name="Google Shape;226;g2a5cbd4b961_0_0: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23b0bee496_0_17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223b0bee496_0_179: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g223b0bee496_0_179: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8db04f3acf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g38db04f3acf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E9A75-1DBD-4C1B-9196-BBA02F2D3E78}" type="slidenum">
              <a:rPr lang="en-US" smtClean="0"/>
              <a:t>14</a:t>
            </a:fld>
            <a:endParaRPr lang="en-US"/>
          </a:p>
        </p:txBody>
      </p:sp>
    </p:spTree>
    <p:extLst>
      <p:ext uri="{BB962C8B-B14F-4D97-AF65-F5344CB8AC3E}">
        <p14:creationId xmlns:p14="http://schemas.microsoft.com/office/powerpoint/2010/main" val="10156520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8db04f3acf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g38db04f3ac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8db04f3acf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38db04f3ac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8db04f3acf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38db04f3acf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8db04f3acf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8db04f3acf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38db04f3acf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E9A75-1DBD-4C1B-9196-BBA02F2D3E78}" type="slidenum">
              <a:rPr lang="en-US" smtClean="0"/>
              <a:t>18</a:t>
            </a:fld>
            <a:endParaRPr lang="en-US"/>
          </a:p>
        </p:txBody>
      </p:sp>
    </p:spTree>
    <p:extLst>
      <p:ext uri="{BB962C8B-B14F-4D97-AF65-F5344CB8AC3E}">
        <p14:creationId xmlns:p14="http://schemas.microsoft.com/office/powerpoint/2010/main" val="3631307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44"/>
          <p:cNvSpPr/>
          <p:nvPr/>
        </p:nvSpPr>
        <p:spPr>
          <a:xfrm>
            <a:off x="4951372" y="5642975"/>
            <a:ext cx="2289256" cy="275700"/>
          </a:xfrm>
          <a:prstGeom prst="roundRect">
            <a:avLst>
              <a:gd name="adj" fmla="val 16667"/>
            </a:avLst>
          </a:prstGeom>
          <a:solidFill>
            <a:srgbClr val="4E2C3D"/>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E2CBAB"/>
              </a:buClr>
              <a:buSzPts val="1800"/>
              <a:buFont typeface="Calibri"/>
              <a:buNone/>
            </a:pPr>
            <a:r>
              <a:rPr lang="en-US" sz="1800" b="1" i="0" u="none" strike="noStrike" cap="none">
                <a:solidFill>
                  <a:srgbClr val="E2CBAB"/>
                </a:solidFill>
                <a:latin typeface="Calibri"/>
                <a:ea typeface="Calibri"/>
                <a:cs typeface="Calibri"/>
                <a:sym typeface="Calibri"/>
              </a:rPr>
              <a:t>NapaValleyCOAD.org</a:t>
            </a: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oboto Condense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5F5F5F"/>
              </a:buClr>
              <a:buSzPts val="3200"/>
              <a:buChar char="•"/>
              <a:defRPr sz="3200"/>
            </a:lvl1pPr>
            <a:lvl2pPr marL="914400" lvl="1" indent="-406400" algn="l">
              <a:lnSpc>
                <a:spcPct val="90000"/>
              </a:lnSpc>
              <a:spcBef>
                <a:spcPts val="500"/>
              </a:spcBef>
              <a:spcAft>
                <a:spcPts val="0"/>
              </a:spcAft>
              <a:buClr>
                <a:srgbClr val="5F5F5F"/>
              </a:buClr>
              <a:buSzPts val="2800"/>
              <a:buChar char="•"/>
              <a:defRPr sz="2800"/>
            </a:lvl2pPr>
            <a:lvl3pPr marL="1371600" lvl="2" indent="-381000" algn="l">
              <a:lnSpc>
                <a:spcPct val="90000"/>
              </a:lnSpc>
              <a:spcBef>
                <a:spcPts val="500"/>
              </a:spcBef>
              <a:spcAft>
                <a:spcPts val="0"/>
              </a:spcAft>
              <a:buClr>
                <a:srgbClr val="5F5F5F"/>
              </a:buClr>
              <a:buSzPts val="2400"/>
              <a:buChar char="•"/>
              <a:defRPr sz="2400"/>
            </a:lvl3pPr>
            <a:lvl4pPr marL="1828800" lvl="3" indent="-355600" algn="l">
              <a:lnSpc>
                <a:spcPct val="90000"/>
              </a:lnSpc>
              <a:spcBef>
                <a:spcPts val="500"/>
              </a:spcBef>
              <a:spcAft>
                <a:spcPts val="0"/>
              </a:spcAft>
              <a:buClr>
                <a:srgbClr val="5F5F5F"/>
              </a:buClr>
              <a:buSzPts val="2000"/>
              <a:buChar char="•"/>
              <a:defRPr sz="2000"/>
            </a:lvl4pPr>
            <a:lvl5pPr marL="2286000" lvl="4" indent="-355600" algn="l">
              <a:lnSpc>
                <a:spcPct val="90000"/>
              </a:lnSpc>
              <a:spcBef>
                <a:spcPts val="500"/>
              </a:spcBef>
              <a:spcAft>
                <a:spcPts val="0"/>
              </a:spcAft>
              <a:buClr>
                <a:srgbClr val="5F5F5F"/>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3" name="Google Shape;93;p5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F5F5F"/>
              </a:buClr>
              <a:buSzPts val="1600"/>
              <a:buNone/>
              <a:defRPr sz="1600"/>
            </a:lvl1pPr>
            <a:lvl2pPr marL="914400" lvl="1" indent="-228600" algn="l">
              <a:lnSpc>
                <a:spcPct val="90000"/>
              </a:lnSpc>
              <a:spcBef>
                <a:spcPts val="500"/>
              </a:spcBef>
              <a:spcAft>
                <a:spcPts val="0"/>
              </a:spcAft>
              <a:buClr>
                <a:srgbClr val="5F5F5F"/>
              </a:buClr>
              <a:buSzPts val="1400"/>
              <a:buNone/>
              <a:defRPr sz="1400"/>
            </a:lvl2pPr>
            <a:lvl3pPr marL="1371600" lvl="2" indent="-228600" algn="l">
              <a:lnSpc>
                <a:spcPct val="90000"/>
              </a:lnSpc>
              <a:spcBef>
                <a:spcPts val="500"/>
              </a:spcBef>
              <a:spcAft>
                <a:spcPts val="0"/>
              </a:spcAft>
              <a:buClr>
                <a:srgbClr val="5F5F5F"/>
              </a:buClr>
              <a:buSzPts val="1200"/>
              <a:buNone/>
              <a:defRPr sz="1200"/>
            </a:lvl3pPr>
            <a:lvl4pPr marL="1828800" lvl="3" indent="-228600" algn="l">
              <a:lnSpc>
                <a:spcPct val="90000"/>
              </a:lnSpc>
              <a:spcBef>
                <a:spcPts val="500"/>
              </a:spcBef>
              <a:spcAft>
                <a:spcPts val="0"/>
              </a:spcAft>
              <a:buClr>
                <a:srgbClr val="5F5F5F"/>
              </a:buClr>
              <a:buSzPts val="1000"/>
              <a:buNone/>
              <a:defRPr sz="1000"/>
            </a:lvl4pPr>
            <a:lvl5pPr marL="2286000" lvl="4" indent="-228600" algn="l">
              <a:lnSpc>
                <a:spcPct val="90000"/>
              </a:lnSpc>
              <a:spcBef>
                <a:spcPts val="500"/>
              </a:spcBef>
              <a:spcAft>
                <a:spcPts val="0"/>
              </a:spcAft>
              <a:buClr>
                <a:srgbClr val="5F5F5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4" name="Google Shape;94;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7"/>
        <p:cNvGrpSpPr/>
        <p:nvPr/>
      </p:nvGrpSpPr>
      <p:grpSpPr>
        <a:xfrm>
          <a:off x="0" y="0"/>
          <a:ext cx="0" cy="0"/>
          <a:chOff x="0" y="0"/>
          <a:chExt cx="0" cy="0"/>
        </a:xfrm>
      </p:grpSpPr>
      <p:sp>
        <p:nvSpPr>
          <p:cNvPr id="98" name="Google Shape;98;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oboto Condense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57"/>
          <p:cNvSpPr>
            <a:spLocks noGrp="1"/>
          </p:cNvSpPr>
          <p:nvPr>
            <p:ph type="pic" idx="2"/>
          </p:nvPr>
        </p:nvSpPr>
        <p:spPr>
          <a:xfrm>
            <a:off x="5183188" y="987425"/>
            <a:ext cx="6172200" cy="4873625"/>
          </a:xfrm>
          <a:prstGeom prst="rect">
            <a:avLst/>
          </a:prstGeom>
          <a:noFill/>
          <a:ln>
            <a:noFill/>
          </a:ln>
        </p:spPr>
      </p:sp>
      <p:sp>
        <p:nvSpPr>
          <p:cNvPr id="100" name="Google Shape;100;p5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F5F5F"/>
              </a:buClr>
              <a:buSzPts val="1600"/>
              <a:buNone/>
              <a:defRPr sz="1600"/>
            </a:lvl1pPr>
            <a:lvl2pPr marL="914400" lvl="1" indent="-228600" algn="l">
              <a:lnSpc>
                <a:spcPct val="90000"/>
              </a:lnSpc>
              <a:spcBef>
                <a:spcPts val="500"/>
              </a:spcBef>
              <a:spcAft>
                <a:spcPts val="0"/>
              </a:spcAft>
              <a:buClr>
                <a:srgbClr val="5F5F5F"/>
              </a:buClr>
              <a:buSzPts val="1400"/>
              <a:buNone/>
              <a:defRPr sz="1400"/>
            </a:lvl2pPr>
            <a:lvl3pPr marL="1371600" lvl="2" indent="-228600" algn="l">
              <a:lnSpc>
                <a:spcPct val="90000"/>
              </a:lnSpc>
              <a:spcBef>
                <a:spcPts val="500"/>
              </a:spcBef>
              <a:spcAft>
                <a:spcPts val="0"/>
              </a:spcAft>
              <a:buClr>
                <a:srgbClr val="5F5F5F"/>
              </a:buClr>
              <a:buSzPts val="1200"/>
              <a:buNone/>
              <a:defRPr sz="1200"/>
            </a:lvl3pPr>
            <a:lvl4pPr marL="1828800" lvl="3" indent="-228600" algn="l">
              <a:lnSpc>
                <a:spcPct val="90000"/>
              </a:lnSpc>
              <a:spcBef>
                <a:spcPts val="500"/>
              </a:spcBef>
              <a:spcAft>
                <a:spcPts val="0"/>
              </a:spcAft>
              <a:buClr>
                <a:srgbClr val="5F5F5F"/>
              </a:buClr>
              <a:buSzPts val="1000"/>
              <a:buNone/>
              <a:defRPr sz="1000"/>
            </a:lvl4pPr>
            <a:lvl5pPr marL="2286000" lvl="4" indent="-228600" algn="l">
              <a:lnSpc>
                <a:spcPct val="90000"/>
              </a:lnSpc>
              <a:spcBef>
                <a:spcPts val="500"/>
              </a:spcBef>
              <a:spcAft>
                <a:spcPts val="0"/>
              </a:spcAft>
              <a:buClr>
                <a:srgbClr val="5F5F5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1" name="Google Shape;101;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4"/>
        <p:cNvGrpSpPr/>
        <p:nvPr/>
      </p:nvGrpSpPr>
      <p:grpSpPr>
        <a:xfrm>
          <a:off x="0" y="0"/>
          <a:ext cx="0" cy="0"/>
          <a:chOff x="0" y="0"/>
          <a:chExt cx="0" cy="0"/>
        </a:xfrm>
      </p:grpSpPr>
      <p:sp>
        <p:nvSpPr>
          <p:cNvPr id="105" name="Google Shape;105;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5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F5F5F"/>
              </a:buClr>
              <a:buSzPts val="1800"/>
              <a:buChar char="•"/>
              <a:defRPr/>
            </a:lvl1pPr>
            <a:lvl2pPr marL="914400" lvl="1" indent="-342900" algn="l">
              <a:lnSpc>
                <a:spcPct val="90000"/>
              </a:lnSpc>
              <a:spcBef>
                <a:spcPts val="500"/>
              </a:spcBef>
              <a:spcAft>
                <a:spcPts val="0"/>
              </a:spcAft>
              <a:buClr>
                <a:srgbClr val="5F5F5F"/>
              </a:buClr>
              <a:buSzPts val="1800"/>
              <a:buChar char="•"/>
              <a:defRPr/>
            </a:lvl2pPr>
            <a:lvl3pPr marL="1371600" lvl="2" indent="-342900" algn="l">
              <a:lnSpc>
                <a:spcPct val="90000"/>
              </a:lnSpc>
              <a:spcBef>
                <a:spcPts val="500"/>
              </a:spcBef>
              <a:spcAft>
                <a:spcPts val="0"/>
              </a:spcAft>
              <a:buClr>
                <a:srgbClr val="5F5F5F"/>
              </a:buClr>
              <a:buSzPts val="1800"/>
              <a:buChar char="•"/>
              <a:defRPr/>
            </a:lvl3pPr>
            <a:lvl4pPr marL="1828800" lvl="3" indent="-342900" algn="l">
              <a:lnSpc>
                <a:spcPct val="90000"/>
              </a:lnSpc>
              <a:spcBef>
                <a:spcPts val="500"/>
              </a:spcBef>
              <a:spcAft>
                <a:spcPts val="0"/>
              </a:spcAft>
              <a:buClr>
                <a:srgbClr val="5F5F5F"/>
              </a:buClr>
              <a:buSzPts val="1800"/>
              <a:buChar char="•"/>
              <a:defRPr/>
            </a:lvl4pPr>
            <a:lvl5pPr marL="2286000" lvl="4" indent="-342900" algn="l">
              <a:lnSpc>
                <a:spcPct val="90000"/>
              </a:lnSpc>
              <a:spcBef>
                <a:spcPts val="500"/>
              </a:spcBef>
              <a:spcAft>
                <a:spcPts val="0"/>
              </a:spcAft>
              <a:buClr>
                <a:srgbClr val="5F5F5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0"/>
        <p:cNvGrpSpPr/>
        <p:nvPr/>
      </p:nvGrpSpPr>
      <p:grpSpPr>
        <a:xfrm>
          <a:off x="0" y="0"/>
          <a:ext cx="0" cy="0"/>
          <a:chOff x="0" y="0"/>
          <a:chExt cx="0" cy="0"/>
        </a:xfrm>
      </p:grpSpPr>
      <p:sp>
        <p:nvSpPr>
          <p:cNvPr id="111" name="Google Shape;111;p5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5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F5F5F"/>
              </a:buClr>
              <a:buSzPts val="1800"/>
              <a:buChar char="•"/>
              <a:defRPr/>
            </a:lvl1pPr>
            <a:lvl2pPr marL="914400" lvl="1" indent="-342900" algn="l">
              <a:lnSpc>
                <a:spcPct val="90000"/>
              </a:lnSpc>
              <a:spcBef>
                <a:spcPts val="500"/>
              </a:spcBef>
              <a:spcAft>
                <a:spcPts val="0"/>
              </a:spcAft>
              <a:buClr>
                <a:srgbClr val="5F5F5F"/>
              </a:buClr>
              <a:buSzPts val="1800"/>
              <a:buChar char="•"/>
              <a:defRPr/>
            </a:lvl2pPr>
            <a:lvl3pPr marL="1371600" lvl="2" indent="-342900" algn="l">
              <a:lnSpc>
                <a:spcPct val="90000"/>
              </a:lnSpc>
              <a:spcBef>
                <a:spcPts val="500"/>
              </a:spcBef>
              <a:spcAft>
                <a:spcPts val="0"/>
              </a:spcAft>
              <a:buClr>
                <a:srgbClr val="5F5F5F"/>
              </a:buClr>
              <a:buSzPts val="1800"/>
              <a:buChar char="•"/>
              <a:defRPr/>
            </a:lvl3pPr>
            <a:lvl4pPr marL="1828800" lvl="3" indent="-342900" algn="l">
              <a:lnSpc>
                <a:spcPct val="90000"/>
              </a:lnSpc>
              <a:spcBef>
                <a:spcPts val="500"/>
              </a:spcBef>
              <a:spcAft>
                <a:spcPts val="0"/>
              </a:spcAft>
              <a:buClr>
                <a:srgbClr val="5F5F5F"/>
              </a:buClr>
              <a:buSzPts val="1800"/>
              <a:buChar char="•"/>
              <a:defRPr/>
            </a:lvl4pPr>
            <a:lvl5pPr marL="2286000" lvl="4" indent="-342900" algn="l">
              <a:lnSpc>
                <a:spcPct val="90000"/>
              </a:lnSpc>
              <a:spcBef>
                <a:spcPts val="500"/>
              </a:spcBef>
              <a:spcAft>
                <a:spcPts val="0"/>
              </a:spcAft>
              <a:buClr>
                <a:srgbClr val="5F5F5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60"/>
          <p:cNvSpPr txBox="1">
            <a:spLocks noGrp="1"/>
          </p:cNvSpPr>
          <p:nvPr>
            <p:ph type="title"/>
          </p:nvPr>
        </p:nvSpPr>
        <p:spPr>
          <a:xfrm>
            <a:off x="3360596" y="1709738"/>
            <a:ext cx="7986853"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Roboto Condensed"/>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60"/>
          <p:cNvSpPr txBox="1">
            <a:spLocks noGrp="1"/>
          </p:cNvSpPr>
          <p:nvPr>
            <p:ph type="body" idx="1"/>
          </p:nvPr>
        </p:nvSpPr>
        <p:spPr>
          <a:xfrm>
            <a:off x="3349358" y="4589463"/>
            <a:ext cx="7998092"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9" name="Google Shape;119;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60"/>
          <p:cNvSpPr/>
          <p:nvPr/>
        </p:nvSpPr>
        <p:spPr>
          <a:xfrm>
            <a:off x="534648" y="6085150"/>
            <a:ext cx="2289256" cy="275700"/>
          </a:xfrm>
          <a:prstGeom prst="roundRect">
            <a:avLst>
              <a:gd name="adj" fmla="val 16667"/>
            </a:avLst>
          </a:prstGeom>
          <a:solidFill>
            <a:srgbClr val="4E2C3D"/>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E2CBAB"/>
              </a:buClr>
              <a:buSzPts val="1800"/>
              <a:buFont typeface="Calibri"/>
              <a:buNone/>
            </a:pPr>
            <a:r>
              <a:rPr lang="en-US" sz="1800" b="1" i="0" u="none" strike="noStrike" cap="none">
                <a:solidFill>
                  <a:srgbClr val="E2CBAB"/>
                </a:solidFill>
                <a:latin typeface="Calibri"/>
                <a:ea typeface="Calibri"/>
                <a:cs typeface="Calibri"/>
                <a:sym typeface="Calibri"/>
              </a:rPr>
              <a:t>NapaValleyCOAD.org</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3_Title Slide">
    <p:spTree>
      <p:nvGrpSpPr>
        <p:cNvPr id="1" name="Shape 15"/>
        <p:cNvGrpSpPr/>
        <p:nvPr/>
      </p:nvGrpSpPr>
      <p:grpSpPr>
        <a:xfrm>
          <a:off x="0" y="0"/>
          <a:ext cx="0" cy="0"/>
          <a:chOff x="0" y="0"/>
          <a:chExt cx="0" cy="0"/>
        </a:xfrm>
      </p:grpSpPr>
      <p:sp>
        <p:nvSpPr>
          <p:cNvPr id="16" name="Google Shape;16;p19"/>
          <p:cNvSpPr>
            <a:spLocks noGrp="1"/>
          </p:cNvSpPr>
          <p:nvPr>
            <p:ph type="pic" idx="2"/>
          </p:nvPr>
        </p:nvSpPr>
        <p:spPr>
          <a:xfrm>
            <a:off x="0" y="0"/>
            <a:ext cx="12192000" cy="4820374"/>
          </a:xfrm>
          <a:prstGeom prst="rect">
            <a:avLst/>
          </a:prstGeom>
          <a:solidFill>
            <a:srgbClr val="CCCCCC"/>
          </a:solidFill>
          <a:ln>
            <a:noFill/>
          </a:ln>
        </p:spPr>
      </p:sp>
      <p:sp>
        <p:nvSpPr>
          <p:cNvPr id="17" name="Google Shape;17;p19"/>
          <p:cNvSpPr txBox="1">
            <a:spLocks noGrp="1"/>
          </p:cNvSpPr>
          <p:nvPr>
            <p:ph type="subTitle" idx="1"/>
          </p:nvPr>
        </p:nvSpPr>
        <p:spPr>
          <a:xfrm>
            <a:off x="1765300" y="5353775"/>
            <a:ext cx="6764747" cy="61032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3600"/>
              <a:buNone/>
              <a:defRPr sz="3600" b="1"/>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body" idx="3"/>
          </p:nvPr>
        </p:nvSpPr>
        <p:spPr>
          <a:xfrm>
            <a:off x="1765831" y="6052998"/>
            <a:ext cx="6764216" cy="4896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7514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5"/>
        <p:cNvGrpSpPr/>
        <p:nvPr/>
      </p:nvGrpSpPr>
      <p:grpSpPr>
        <a:xfrm>
          <a:off x="0" y="0"/>
          <a:ext cx="0" cy="0"/>
          <a:chOff x="0" y="0"/>
          <a:chExt cx="0" cy="0"/>
        </a:xfrm>
      </p:grpSpPr>
      <p:sp>
        <p:nvSpPr>
          <p:cNvPr id="26" name="Google Shape;26;p21"/>
          <p:cNvSpPr>
            <a:spLocks noGrp="1"/>
          </p:cNvSpPr>
          <p:nvPr>
            <p:ph type="pic" idx="2"/>
          </p:nvPr>
        </p:nvSpPr>
        <p:spPr>
          <a:xfrm>
            <a:off x="0" y="0"/>
            <a:ext cx="12192000" cy="2788375"/>
          </a:xfrm>
          <a:prstGeom prst="rect">
            <a:avLst/>
          </a:prstGeom>
          <a:solidFill>
            <a:srgbClr val="CCCCCC"/>
          </a:solidFill>
          <a:ln>
            <a:noFill/>
          </a:ln>
        </p:spPr>
      </p:sp>
      <p:sp>
        <p:nvSpPr>
          <p:cNvPr id="27" name="Google Shape;27;p21"/>
          <p:cNvSpPr txBox="1">
            <a:spLocks noGrp="1"/>
          </p:cNvSpPr>
          <p:nvPr>
            <p:ph type="body" idx="1"/>
          </p:nvPr>
        </p:nvSpPr>
        <p:spPr>
          <a:xfrm>
            <a:off x="465666" y="3340100"/>
            <a:ext cx="10888133" cy="25710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600"/>
              <a:buNone/>
              <a:defRPr sz="3600" b="1" i="1">
                <a:solidFill>
                  <a:schemeClr val="dk1"/>
                </a:solidFill>
              </a:defRPr>
            </a:lvl1pPr>
            <a:lvl2pPr marL="914400" lvl="1" indent="-381000" algn="ctr">
              <a:lnSpc>
                <a:spcPct val="90000"/>
              </a:lnSpc>
              <a:spcBef>
                <a:spcPts val="500"/>
              </a:spcBef>
              <a:spcAft>
                <a:spcPts val="0"/>
              </a:spcAft>
              <a:buClr>
                <a:schemeClr val="accent1"/>
              </a:buClr>
              <a:buSzPts val="2400"/>
              <a:buChar char="•"/>
              <a:defRPr i="1">
                <a:solidFill>
                  <a:schemeClr val="accent1"/>
                </a:solidFill>
              </a:defRPr>
            </a:lvl2pPr>
            <a:lvl3pPr marL="1371600" lvl="2" indent="-355600" algn="ctr">
              <a:lnSpc>
                <a:spcPct val="90000"/>
              </a:lnSpc>
              <a:spcBef>
                <a:spcPts val="500"/>
              </a:spcBef>
              <a:spcAft>
                <a:spcPts val="0"/>
              </a:spcAft>
              <a:buClr>
                <a:schemeClr val="accent1"/>
              </a:buClr>
              <a:buSzPts val="2000"/>
              <a:buChar char="•"/>
              <a:defRPr i="1">
                <a:solidFill>
                  <a:schemeClr val="accent1"/>
                </a:solidFill>
              </a:defRPr>
            </a:lvl3pPr>
            <a:lvl4pPr marL="1828800" lvl="3" indent="-342900" algn="ctr">
              <a:lnSpc>
                <a:spcPct val="90000"/>
              </a:lnSpc>
              <a:spcBef>
                <a:spcPts val="500"/>
              </a:spcBef>
              <a:spcAft>
                <a:spcPts val="0"/>
              </a:spcAft>
              <a:buClr>
                <a:schemeClr val="accent1"/>
              </a:buClr>
              <a:buSzPts val="1800"/>
              <a:buChar char="•"/>
              <a:defRPr i="1">
                <a:solidFill>
                  <a:schemeClr val="accent1"/>
                </a:solidFill>
              </a:defRPr>
            </a:lvl4pPr>
            <a:lvl5pPr marL="2286000" lvl="4" indent="-342900" algn="ctr">
              <a:lnSpc>
                <a:spcPct val="90000"/>
              </a:lnSpc>
              <a:spcBef>
                <a:spcPts val="500"/>
              </a:spcBef>
              <a:spcAft>
                <a:spcPts val="0"/>
              </a:spcAft>
              <a:buClr>
                <a:schemeClr val="accent1"/>
              </a:buClr>
              <a:buSzPts val="1800"/>
              <a:buChar char="•"/>
              <a:defRPr i="1">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1"/>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6263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solidFill>
          <a:schemeClr val="lt1"/>
        </a:solidFill>
        <a:effectLst/>
      </p:bgPr>
    </p:bg>
    <p:spTree>
      <p:nvGrpSpPr>
        <p:cNvPr id="1" name="Shape 33"/>
        <p:cNvGrpSpPr/>
        <p:nvPr/>
      </p:nvGrpSpPr>
      <p:grpSpPr>
        <a:xfrm>
          <a:off x="0" y="0"/>
          <a:ext cx="0" cy="0"/>
          <a:chOff x="0" y="0"/>
          <a:chExt cx="0" cy="0"/>
        </a:xfrm>
      </p:grpSpPr>
      <p:sp>
        <p:nvSpPr>
          <p:cNvPr id="34" name="Google Shape;34;p22"/>
          <p:cNvSpPr/>
          <p:nvPr/>
        </p:nvSpPr>
        <p:spPr>
          <a:xfrm>
            <a:off x="0" y="0"/>
            <a:ext cx="12192000" cy="5706406"/>
          </a:xfrm>
          <a:prstGeom prst="rect">
            <a:avLst/>
          </a:prstGeom>
          <a:solidFill>
            <a:srgbClr val="0051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22"/>
          <p:cNvSpPr txBox="1">
            <a:spLocks noGrp="1"/>
          </p:cNvSpPr>
          <p:nvPr>
            <p:ph type="title"/>
          </p:nvPr>
        </p:nvSpPr>
        <p:spPr>
          <a:xfrm>
            <a:off x="701221" y="2157549"/>
            <a:ext cx="11185979" cy="23374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2"/>
          <p:cNvSpPr txBox="1">
            <a:spLocks noGrp="1"/>
          </p:cNvSpPr>
          <p:nvPr>
            <p:ph type="body" idx="1"/>
          </p:nvPr>
        </p:nvSpPr>
        <p:spPr>
          <a:xfrm>
            <a:off x="701221" y="4494983"/>
            <a:ext cx="11185979"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37" name="Google Shape;37;p22"/>
          <p:cNvPicPr preferRelativeResize="0"/>
          <p:nvPr/>
        </p:nvPicPr>
        <p:blipFill rotWithShape="1">
          <a:blip r:embed="rId2">
            <a:alphaModFix amt="8000"/>
          </a:blip>
          <a:srcRect/>
          <a:stretch/>
        </p:blipFill>
        <p:spPr>
          <a:xfrm>
            <a:off x="3210243" y="844814"/>
            <a:ext cx="5625928" cy="2670895"/>
          </a:xfrm>
          <a:prstGeom prst="rect">
            <a:avLst/>
          </a:prstGeom>
          <a:noFill/>
          <a:ln>
            <a:noFill/>
          </a:ln>
        </p:spPr>
      </p:pic>
    </p:spTree>
    <p:extLst>
      <p:ext uri="{BB962C8B-B14F-4D97-AF65-F5344CB8AC3E}">
        <p14:creationId xmlns:p14="http://schemas.microsoft.com/office/powerpoint/2010/main" val="1420651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19"/>
          <p:cNvSpPr>
            <a:spLocks noGrp="1"/>
          </p:cNvSpPr>
          <p:nvPr>
            <p:ph type="pic" idx="2"/>
          </p:nvPr>
        </p:nvSpPr>
        <p:spPr>
          <a:xfrm>
            <a:off x="0" y="0"/>
            <a:ext cx="12192000" cy="4820374"/>
          </a:xfrm>
          <a:prstGeom prst="rect">
            <a:avLst/>
          </a:prstGeom>
          <a:solidFill>
            <a:srgbClr val="CCCCCC"/>
          </a:solidFill>
          <a:ln>
            <a:noFill/>
          </a:ln>
        </p:spPr>
      </p:sp>
      <p:sp>
        <p:nvSpPr>
          <p:cNvPr id="17" name="Google Shape;17;p19"/>
          <p:cNvSpPr txBox="1">
            <a:spLocks noGrp="1"/>
          </p:cNvSpPr>
          <p:nvPr>
            <p:ph type="subTitle" idx="1"/>
          </p:nvPr>
        </p:nvSpPr>
        <p:spPr>
          <a:xfrm>
            <a:off x="1765300" y="5353775"/>
            <a:ext cx="6764747" cy="61032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3600"/>
              <a:buNone/>
              <a:defRPr sz="3600" b="1"/>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body" idx="3"/>
          </p:nvPr>
        </p:nvSpPr>
        <p:spPr>
          <a:xfrm>
            <a:off x="1765831" y="6052998"/>
            <a:ext cx="6764216" cy="4896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42092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
        <p:cNvGrpSpPr/>
        <p:nvPr/>
      </p:nvGrpSpPr>
      <p:grpSpPr>
        <a:xfrm>
          <a:off x="0" y="0"/>
          <a:ext cx="0" cy="0"/>
          <a:chOff x="0" y="0"/>
          <a:chExt cx="0" cy="0"/>
        </a:xfrm>
      </p:grpSpPr>
      <p:sp>
        <p:nvSpPr>
          <p:cNvPr id="20" name="Google Shape;20;p20"/>
          <p:cNvSpPr txBox="1">
            <a:spLocks noGrp="1"/>
          </p:cNvSpPr>
          <p:nvPr>
            <p:ph type="body" idx="1"/>
          </p:nvPr>
        </p:nvSpPr>
        <p:spPr>
          <a:xfrm>
            <a:off x="465666" y="1989863"/>
            <a:ext cx="10888133" cy="373029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0"/>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2" name="Google Shape;22;p20"/>
          <p:cNvSpPr txBox="1">
            <a:spLocks noGrp="1"/>
          </p:cNvSpPr>
          <p:nvPr>
            <p:ph type="title"/>
          </p:nvPr>
        </p:nvSpPr>
        <p:spPr>
          <a:xfrm>
            <a:off x="2755900" y="493135"/>
            <a:ext cx="8915400" cy="11510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3" name="Google Shape;23;p20"/>
          <p:cNvCxnSpPr/>
          <p:nvPr/>
        </p:nvCxnSpPr>
        <p:spPr>
          <a:xfrm rot="10800000" flipH="1">
            <a:off x="2882900" y="1580711"/>
            <a:ext cx="8890000" cy="30820"/>
          </a:xfrm>
          <a:prstGeom prst="straightConnector1">
            <a:avLst/>
          </a:prstGeom>
          <a:noFill/>
          <a:ln w="9525" cap="flat" cmpd="sng">
            <a:solidFill>
              <a:schemeClr val="accent5"/>
            </a:solidFill>
            <a:prstDash val="solid"/>
            <a:miter lim="800000"/>
            <a:headEnd type="none" w="sm" len="sm"/>
            <a:tailEnd type="none" w="sm" len="sm"/>
          </a:ln>
        </p:spPr>
      </p:cxnSp>
      <p:pic>
        <p:nvPicPr>
          <p:cNvPr id="24" name="Google Shape;24;p20"/>
          <p:cNvPicPr preferRelativeResize="0"/>
          <p:nvPr/>
        </p:nvPicPr>
        <p:blipFill rotWithShape="1">
          <a:blip r:embed="rId2">
            <a:alphaModFix/>
          </a:blip>
          <a:srcRect/>
          <a:stretch/>
        </p:blipFill>
        <p:spPr>
          <a:xfrm>
            <a:off x="465666" y="493136"/>
            <a:ext cx="1730492" cy="1158167"/>
          </a:xfrm>
          <a:prstGeom prst="rect">
            <a:avLst/>
          </a:prstGeom>
          <a:noFill/>
          <a:ln>
            <a:noFill/>
          </a:ln>
        </p:spPr>
      </p:pic>
    </p:spTree>
    <p:extLst>
      <p:ext uri="{BB962C8B-B14F-4D97-AF65-F5344CB8AC3E}">
        <p14:creationId xmlns:p14="http://schemas.microsoft.com/office/powerpoint/2010/main" val="3224423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type="title">
  <p:cSld name="TITLE">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45"/>
          <p:cNvSpPr txBox="1">
            <a:spLocks noGrp="1"/>
          </p:cNvSpPr>
          <p:nvPr>
            <p:ph type="ctrTitle"/>
          </p:nvPr>
        </p:nvSpPr>
        <p:spPr>
          <a:xfrm>
            <a:off x="3354388" y="1122363"/>
            <a:ext cx="7313612"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Roboto Condensed"/>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45"/>
          <p:cNvSpPr txBox="1">
            <a:spLocks noGrp="1"/>
          </p:cNvSpPr>
          <p:nvPr>
            <p:ph type="subTitle" idx="1"/>
          </p:nvPr>
        </p:nvSpPr>
        <p:spPr>
          <a:xfrm>
            <a:off x="3354388" y="3602038"/>
            <a:ext cx="7313612"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2"/>
              </a:buClr>
              <a:buSzPts val="2400"/>
              <a:buNone/>
              <a:defRPr sz="2400">
                <a:solidFill>
                  <a:schemeClr val="accent2"/>
                </a:solidFill>
              </a:defRPr>
            </a:lvl1pPr>
            <a:lvl2pPr lvl="1" algn="ctr">
              <a:lnSpc>
                <a:spcPct val="90000"/>
              </a:lnSpc>
              <a:spcBef>
                <a:spcPts val="500"/>
              </a:spcBef>
              <a:spcAft>
                <a:spcPts val="0"/>
              </a:spcAft>
              <a:buClr>
                <a:srgbClr val="5F5F5F"/>
              </a:buClr>
              <a:buSzPts val="2000"/>
              <a:buNone/>
              <a:defRPr sz="2000"/>
            </a:lvl2pPr>
            <a:lvl3pPr lvl="2" algn="ctr">
              <a:lnSpc>
                <a:spcPct val="90000"/>
              </a:lnSpc>
              <a:spcBef>
                <a:spcPts val="500"/>
              </a:spcBef>
              <a:spcAft>
                <a:spcPts val="0"/>
              </a:spcAft>
              <a:buClr>
                <a:srgbClr val="5F5F5F"/>
              </a:buClr>
              <a:buSzPts val="1800"/>
              <a:buNone/>
              <a:defRPr sz="1800"/>
            </a:lvl3pPr>
            <a:lvl4pPr lvl="3" algn="ctr">
              <a:lnSpc>
                <a:spcPct val="90000"/>
              </a:lnSpc>
              <a:spcBef>
                <a:spcPts val="500"/>
              </a:spcBef>
              <a:spcAft>
                <a:spcPts val="0"/>
              </a:spcAft>
              <a:buClr>
                <a:srgbClr val="5F5F5F"/>
              </a:buClr>
              <a:buSzPts val="1600"/>
              <a:buNone/>
              <a:defRPr sz="1600"/>
            </a:lvl4pPr>
            <a:lvl5pPr lvl="4" algn="ctr">
              <a:lnSpc>
                <a:spcPct val="90000"/>
              </a:lnSpc>
              <a:spcBef>
                <a:spcPts val="500"/>
              </a:spcBef>
              <a:spcAft>
                <a:spcPts val="0"/>
              </a:spcAft>
              <a:buClr>
                <a:srgbClr val="5F5F5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 name="Google Shape;2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45"/>
          <p:cNvSpPr/>
          <p:nvPr/>
        </p:nvSpPr>
        <p:spPr>
          <a:xfrm>
            <a:off x="517394" y="6072024"/>
            <a:ext cx="2289256" cy="275700"/>
          </a:xfrm>
          <a:prstGeom prst="roundRect">
            <a:avLst>
              <a:gd name="adj" fmla="val 16667"/>
            </a:avLst>
          </a:prstGeom>
          <a:solidFill>
            <a:srgbClr val="4E2C3D"/>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E2CBAB"/>
              </a:buClr>
              <a:buSzPts val="1800"/>
              <a:buFont typeface="Calibri"/>
              <a:buNone/>
            </a:pPr>
            <a:r>
              <a:rPr lang="en-US" sz="1800" b="1" i="0" u="none" strike="noStrike" cap="none">
                <a:solidFill>
                  <a:srgbClr val="E2CBAB"/>
                </a:solidFill>
                <a:latin typeface="Calibri"/>
                <a:ea typeface="Calibri"/>
                <a:cs typeface="Calibri"/>
                <a:sym typeface="Calibri"/>
              </a:rPr>
              <a:t>NapaValleyCOAD.org</a:t>
            </a: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5"/>
        <p:cNvGrpSpPr/>
        <p:nvPr/>
      </p:nvGrpSpPr>
      <p:grpSpPr>
        <a:xfrm>
          <a:off x="0" y="0"/>
          <a:ext cx="0" cy="0"/>
          <a:chOff x="0" y="0"/>
          <a:chExt cx="0" cy="0"/>
        </a:xfrm>
      </p:grpSpPr>
      <p:sp>
        <p:nvSpPr>
          <p:cNvPr id="26" name="Google Shape;26;p21"/>
          <p:cNvSpPr>
            <a:spLocks noGrp="1"/>
          </p:cNvSpPr>
          <p:nvPr>
            <p:ph type="pic" idx="2"/>
          </p:nvPr>
        </p:nvSpPr>
        <p:spPr>
          <a:xfrm>
            <a:off x="0" y="0"/>
            <a:ext cx="12192000" cy="2788375"/>
          </a:xfrm>
          <a:prstGeom prst="rect">
            <a:avLst/>
          </a:prstGeom>
          <a:solidFill>
            <a:srgbClr val="CCCCCC"/>
          </a:solidFill>
          <a:ln>
            <a:noFill/>
          </a:ln>
        </p:spPr>
      </p:sp>
      <p:sp>
        <p:nvSpPr>
          <p:cNvPr id="27" name="Google Shape;27;p21"/>
          <p:cNvSpPr txBox="1">
            <a:spLocks noGrp="1"/>
          </p:cNvSpPr>
          <p:nvPr>
            <p:ph type="body" idx="1"/>
          </p:nvPr>
        </p:nvSpPr>
        <p:spPr>
          <a:xfrm>
            <a:off x="465666" y="3340100"/>
            <a:ext cx="10888133" cy="25710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600"/>
              <a:buNone/>
              <a:defRPr sz="3600" b="1" i="1">
                <a:solidFill>
                  <a:schemeClr val="dk1"/>
                </a:solidFill>
              </a:defRPr>
            </a:lvl1pPr>
            <a:lvl2pPr marL="914400" lvl="1" indent="-381000" algn="ctr">
              <a:lnSpc>
                <a:spcPct val="90000"/>
              </a:lnSpc>
              <a:spcBef>
                <a:spcPts val="500"/>
              </a:spcBef>
              <a:spcAft>
                <a:spcPts val="0"/>
              </a:spcAft>
              <a:buClr>
                <a:schemeClr val="accent1"/>
              </a:buClr>
              <a:buSzPts val="2400"/>
              <a:buChar char="•"/>
              <a:defRPr i="1">
                <a:solidFill>
                  <a:schemeClr val="accent1"/>
                </a:solidFill>
              </a:defRPr>
            </a:lvl2pPr>
            <a:lvl3pPr marL="1371600" lvl="2" indent="-355600" algn="ctr">
              <a:lnSpc>
                <a:spcPct val="90000"/>
              </a:lnSpc>
              <a:spcBef>
                <a:spcPts val="500"/>
              </a:spcBef>
              <a:spcAft>
                <a:spcPts val="0"/>
              </a:spcAft>
              <a:buClr>
                <a:schemeClr val="accent1"/>
              </a:buClr>
              <a:buSzPts val="2000"/>
              <a:buChar char="•"/>
              <a:defRPr i="1">
                <a:solidFill>
                  <a:schemeClr val="accent1"/>
                </a:solidFill>
              </a:defRPr>
            </a:lvl3pPr>
            <a:lvl4pPr marL="1828800" lvl="3" indent="-342900" algn="ctr">
              <a:lnSpc>
                <a:spcPct val="90000"/>
              </a:lnSpc>
              <a:spcBef>
                <a:spcPts val="500"/>
              </a:spcBef>
              <a:spcAft>
                <a:spcPts val="0"/>
              </a:spcAft>
              <a:buClr>
                <a:schemeClr val="accent1"/>
              </a:buClr>
              <a:buSzPts val="1800"/>
              <a:buChar char="•"/>
              <a:defRPr i="1">
                <a:solidFill>
                  <a:schemeClr val="accent1"/>
                </a:solidFill>
              </a:defRPr>
            </a:lvl4pPr>
            <a:lvl5pPr marL="2286000" lvl="4" indent="-342900" algn="ctr">
              <a:lnSpc>
                <a:spcPct val="90000"/>
              </a:lnSpc>
              <a:spcBef>
                <a:spcPts val="500"/>
              </a:spcBef>
              <a:spcAft>
                <a:spcPts val="0"/>
              </a:spcAft>
              <a:buClr>
                <a:schemeClr val="accent1"/>
              </a:buClr>
              <a:buSzPts val="1800"/>
              <a:buChar char="•"/>
              <a:defRPr i="1">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1"/>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2700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29"/>
        <p:cNvGrpSpPr/>
        <p:nvPr/>
      </p:nvGrpSpPr>
      <p:grpSpPr>
        <a:xfrm>
          <a:off x="0" y="0"/>
          <a:ext cx="0" cy="0"/>
          <a:chOff x="0" y="0"/>
          <a:chExt cx="0" cy="0"/>
        </a:xfrm>
      </p:grpSpPr>
      <p:sp>
        <p:nvSpPr>
          <p:cNvPr id="30" name="Google Shape;30;p26"/>
          <p:cNvSpPr txBox="1">
            <a:spLocks noGrp="1"/>
          </p:cNvSpPr>
          <p:nvPr>
            <p:ph type="body" idx="1"/>
          </p:nvPr>
        </p:nvSpPr>
        <p:spPr>
          <a:xfrm>
            <a:off x="465666" y="3340100"/>
            <a:ext cx="10888133" cy="2571025"/>
          </a:xfrm>
          <a:prstGeom prst="rect">
            <a:avLst/>
          </a:prstGeom>
          <a:solidFill>
            <a:schemeClr val="lt1"/>
          </a:solid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600"/>
              <a:buNone/>
              <a:defRPr sz="3600" b="1" i="1">
                <a:solidFill>
                  <a:schemeClr val="dk1"/>
                </a:solidFill>
              </a:defRPr>
            </a:lvl1pPr>
            <a:lvl2pPr marL="914400" lvl="1" indent="-381000" algn="ctr">
              <a:lnSpc>
                <a:spcPct val="90000"/>
              </a:lnSpc>
              <a:spcBef>
                <a:spcPts val="500"/>
              </a:spcBef>
              <a:spcAft>
                <a:spcPts val="0"/>
              </a:spcAft>
              <a:buClr>
                <a:schemeClr val="accent1"/>
              </a:buClr>
              <a:buSzPts val="2400"/>
              <a:buChar char="•"/>
              <a:defRPr i="1">
                <a:solidFill>
                  <a:schemeClr val="accent1"/>
                </a:solidFill>
              </a:defRPr>
            </a:lvl2pPr>
            <a:lvl3pPr marL="1371600" lvl="2" indent="-355600" algn="ctr">
              <a:lnSpc>
                <a:spcPct val="90000"/>
              </a:lnSpc>
              <a:spcBef>
                <a:spcPts val="500"/>
              </a:spcBef>
              <a:spcAft>
                <a:spcPts val="0"/>
              </a:spcAft>
              <a:buClr>
                <a:schemeClr val="accent1"/>
              </a:buClr>
              <a:buSzPts val="2000"/>
              <a:buChar char="•"/>
              <a:defRPr i="1">
                <a:solidFill>
                  <a:schemeClr val="accent1"/>
                </a:solidFill>
              </a:defRPr>
            </a:lvl3pPr>
            <a:lvl4pPr marL="1828800" lvl="3" indent="-342900" algn="ctr">
              <a:lnSpc>
                <a:spcPct val="90000"/>
              </a:lnSpc>
              <a:spcBef>
                <a:spcPts val="500"/>
              </a:spcBef>
              <a:spcAft>
                <a:spcPts val="0"/>
              </a:spcAft>
              <a:buClr>
                <a:schemeClr val="accent1"/>
              </a:buClr>
              <a:buSzPts val="1800"/>
              <a:buChar char="•"/>
              <a:defRPr i="1">
                <a:solidFill>
                  <a:schemeClr val="accent1"/>
                </a:solidFill>
              </a:defRPr>
            </a:lvl4pPr>
            <a:lvl5pPr marL="2286000" lvl="4" indent="-342900" algn="ctr">
              <a:lnSpc>
                <a:spcPct val="90000"/>
              </a:lnSpc>
              <a:spcBef>
                <a:spcPts val="500"/>
              </a:spcBef>
              <a:spcAft>
                <a:spcPts val="0"/>
              </a:spcAft>
              <a:buClr>
                <a:schemeClr val="accent1"/>
              </a:buClr>
              <a:buSzPts val="1800"/>
              <a:buChar char="•"/>
              <a:defRPr i="1">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6"/>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2" name="Google Shape;32;p26"/>
          <p:cNvPicPr preferRelativeResize="0"/>
          <p:nvPr/>
        </p:nvPicPr>
        <p:blipFill rotWithShape="1">
          <a:blip r:embed="rId2">
            <a:alphaModFix amt="10000"/>
          </a:blip>
          <a:srcRect/>
          <a:stretch/>
        </p:blipFill>
        <p:spPr>
          <a:xfrm>
            <a:off x="3262466" y="859221"/>
            <a:ext cx="5588858" cy="2653296"/>
          </a:xfrm>
          <a:prstGeom prst="rect">
            <a:avLst/>
          </a:prstGeom>
          <a:noFill/>
          <a:ln>
            <a:noFill/>
          </a:ln>
        </p:spPr>
      </p:pic>
    </p:spTree>
    <p:extLst>
      <p:ext uri="{BB962C8B-B14F-4D97-AF65-F5344CB8AC3E}">
        <p14:creationId xmlns:p14="http://schemas.microsoft.com/office/powerpoint/2010/main" val="1785029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solidFill>
          <a:schemeClr val="lt1"/>
        </a:solidFill>
        <a:effectLst/>
      </p:bgPr>
    </p:bg>
    <p:spTree>
      <p:nvGrpSpPr>
        <p:cNvPr id="1" name="Shape 33"/>
        <p:cNvGrpSpPr/>
        <p:nvPr/>
      </p:nvGrpSpPr>
      <p:grpSpPr>
        <a:xfrm>
          <a:off x="0" y="0"/>
          <a:ext cx="0" cy="0"/>
          <a:chOff x="0" y="0"/>
          <a:chExt cx="0" cy="0"/>
        </a:xfrm>
      </p:grpSpPr>
      <p:sp>
        <p:nvSpPr>
          <p:cNvPr id="34" name="Google Shape;34;p22"/>
          <p:cNvSpPr/>
          <p:nvPr/>
        </p:nvSpPr>
        <p:spPr>
          <a:xfrm>
            <a:off x="0" y="0"/>
            <a:ext cx="12192000" cy="5706406"/>
          </a:xfrm>
          <a:prstGeom prst="rect">
            <a:avLst/>
          </a:prstGeom>
          <a:solidFill>
            <a:srgbClr val="0051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22"/>
          <p:cNvSpPr txBox="1">
            <a:spLocks noGrp="1"/>
          </p:cNvSpPr>
          <p:nvPr>
            <p:ph type="title"/>
          </p:nvPr>
        </p:nvSpPr>
        <p:spPr>
          <a:xfrm>
            <a:off x="701221" y="2157549"/>
            <a:ext cx="11185979" cy="23374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2"/>
          <p:cNvSpPr txBox="1">
            <a:spLocks noGrp="1"/>
          </p:cNvSpPr>
          <p:nvPr>
            <p:ph type="body" idx="1"/>
          </p:nvPr>
        </p:nvSpPr>
        <p:spPr>
          <a:xfrm>
            <a:off x="701221" y="4494983"/>
            <a:ext cx="11185979"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37" name="Google Shape;37;p22"/>
          <p:cNvPicPr preferRelativeResize="0"/>
          <p:nvPr/>
        </p:nvPicPr>
        <p:blipFill rotWithShape="1">
          <a:blip r:embed="rId2">
            <a:alphaModFix amt="8000"/>
          </a:blip>
          <a:srcRect/>
          <a:stretch/>
        </p:blipFill>
        <p:spPr>
          <a:xfrm>
            <a:off x="3210243" y="844814"/>
            <a:ext cx="5625928" cy="2670895"/>
          </a:xfrm>
          <a:prstGeom prst="rect">
            <a:avLst/>
          </a:prstGeom>
          <a:noFill/>
          <a:ln>
            <a:noFill/>
          </a:ln>
        </p:spPr>
      </p:pic>
    </p:spTree>
    <p:extLst>
      <p:ext uri="{BB962C8B-B14F-4D97-AF65-F5344CB8AC3E}">
        <p14:creationId xmlns:p14="http://schemas.microsoft.com/office/powerpoint/2010/main" val="1908742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8"/>
        <p:cNvGrpSpPr/>
        <p:nvPr/>
      </p:nvGrpSpPr>
      <p:grpSpPr>
        <a:xfrm>
          <a:off x="0" y="0"/>
          <a:ext cx="0" cy="0"/>
          <a:chOff x="0" y="0"/>
          <a:chExt cx="0" cy="0"/>
        </a:xfrm>
      </p:grpSpPr>
      <p:sp>
        <p:nvSpPr>
          <p:cNvPr id="39" name="Google Shape;39;p23"/>
          <p:cNvSpPr txBox="1">
            <a:spLocks noGrp="1"/>
          </p:cNvSpPr>
          <p:nvPr>
            <p:ph type="body" idx="1"/>
          </p:nvPr>
        </p:nvSpPr>
        <p:spPr>
          <a:xfrm>
            <a:off x="482600" y="1825626"/>
            <a:ext cx="5181600" cy="392203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2"/>
          </p:nvPr>
        </p:nvSpPr>
        <p:spPr>
          <a:xfrm>
            <a:off x="5816600" y="1825626"/>
            <a:ext cx="5181600" cy="392203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3"/>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23"/>
          <p:cNvSpPr txBox="1">
            <a:spLocks noGrp="1"/>
          </p:cNvSpPr>
          <p:nvPr>
            <p:ph type="title"/>
          </p:nvPr>
        </p:nvSpPr>
        <p:spPr>
          <a:xfrm>
            <a:off x="2755900" y="493135"/>
            <a:ext cx="8915400" cy="11510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4400"/>
              <a:buFont typeface="Arial"/>
              <a:buNone/>
              <a:defRPr>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3" name="Google Shape;43;p23"/>
          <p:cNvCxnSpPr/>
          <p:nvPr/>
        </p:nvCxnSpPr>
        <p:spPr>
          <a:xfrm rot="10800000" flipH="1">
            <a:off x="2882900" y="1580711"/>
            <a:ext cx="8890000" cy="30820"/>
          </a:xfrm>
          <a:prstGeom prst="straightConnector1">
            <a:avLst/>
          </a:prstGeom>
          <a:noFill/>
          <a:ln w="9525" cap="flat" cmpd="sng">
            <a:solidFill>
              <a:schemeClr val="accent5"/>
            </a:solidFill>
            <a:prstDash val="solid"/>
            <a:miter lim="800000"/>
            <a:headEnd type="none" w="sm" len="sm"/>
            <a:tailEnd type="none" w="sm" len="sm"/>
          </a:ln>
        </p:spPr>
      </p:cxnSp>
      <p:pic>
        <p:nvPicPr>
          <p:cNvPr id="44" name="Google Shape;44;p23"/>
          <p:cNvPicPr preferRelativeResize="0"/>
          <p:nvPr/>
        </p:nvPicPr>
        <p:blipFill rotWithShape="1">
          <a:blip r:embed="rId2">
            <a:alphaModFix/>
          </a:blip>
          <a:srcRect/>
          <a:stretch/>
        </p:blipFill>
        <p:spPr>
          <a:xfrm>
            <a:off x="465666" y="493136"/>
            <a:ext cx="1730492" cy="1158167"/>
          </a:xfrm>
          <a:prstGeom prst="rect">
            <a:avLst/>
          </a:prstGeom>
          <a:noFill/>
          <a:ln>
            <a:noFill/>
          </a:ln>
        </p:spPr>
      </p:pic>
    </p:spTree>
    <p:extLst>
      <p:ext uri="{BB962C8B-B14F-4D97-AF65-F5344CB8AC3E}">
        <p14:creationId xmlns:p14="http://schemas.microsoft.com/office/powerpoint/2010/main" val="1406389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45"/>
        <p:cNvGrpSpPr/>
        <p:nvPr/>
      </p:nvGrpSpPr>
      <p:grpSpPr>
        <a:xfrm>
          <a:off x="0" y="0"/>
          <a:ext cx="0" cy="0"/>
          <a:chOff x="0" y="0"/>
          <a:chExt cx="0" cy="0"/>
        </a:xfrm>
      </p:grpSpPr>
      <p:sp>
        <p:nvSpPr>
          <p:cNvPr id="46" name="Google Shape;46;p24"/>
          <p:cNvSpPr>
            <a:spLocks noGrp="1"/>
          </p:cNvSpPr>
          <p:nvPr>
            <p:ph type="chart" idx="2"/>
          </p:nvPr>
        </p:nvSpPr>
        <p:spPr>
          <a:xfrm>
            <a:off x="482600" y="1955800"/>
            <a:ext cx="10871200" cy="3492500"/>
          </a:xfrm>
          <a:prstGeom prst="rect">
            <a:avLst/>
          </a:prstGeom>
          <a:solidFill>
            <a:schemeClr val="lt2"/>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24"/>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24"/>
          <p:cNvSpPr txBox="1">
            <a:spLocks noGrp="1"/>
          </p:cNvSpPr>
          <p:nvPr>
            <p:ph type="title"/>
          </p:nvPr>
        </p:nvSpPr>
        <p:spPr>
          <a:xfrm>
            <a:off x="2755900" y="493135"/>
            <a:ext cx="8915400" cy="11510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4400"/>
              <a:buFont typeface="Arial"/>
              <a:buNone/>
              <a:defRPr>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9" name="Google Shape;49;p24"/>
          <p:cNvCxnSpPr/>
          <p:nvPr/>
        </p:nvCxnSpPr>
        <p:spPr>
          <a:xfrm rot="10800000" flipH="1">
            <a:off x="2882900" y="1580711"/>
            <a:ext cx="8890000" cy="30820"/>
          </a:xfrm>
          <a:prstGeom prst="straightConnector1">
            <a:avLst/>
          </a:prstGeom>
          <a:noFill/>
          <a:ln w="9525" cap="flat" cmpd="sng">
            <a:solidFill>
              <a:schemeClr val="accent5"/>
            </a:solidFill>
            <a:prstDash val="solid"/>
            <a:miter lim="800000"/>
            <a:headEnd type="none" w="sm" len="sm"/>
            <a:tailEnd type="none" w="sm" len="sm"/>
          </a:ln>
        </p:spPr>
      </p:cxnSp>
      <p:pic>
        <p:nvPicPr>
          <p:cNvPr id="50" name="Google Shape;50;p24"/>
          <p:cNvPicPr preferRelativeResize="0"/>
          <p:nvPr/>
        </p:nvPicPr>
        <p:blipFill rotWithShape="1">
          <a:blip r:embed="rId2">
            <a:alphaModFix/>
          </a:blip>
          <a:srcRect/>
          <a:stretch/>
        </p:blipFill>
        <p:spPr>
          <a:xfrm>
            <a:off x="465666" y="493136"/>
            <a:ext cx="1730492" cy="1158167"/>
          </a:xfrm>
          <a:prstGeom prst="rect">
            <a:avLst/>
          </a:prstGeom>
          <a:noFill/>
          <a:ln>
            <a:noFill/>
          </a:ln>
        </p:spPr>
      </p:pic>
    </p:spTree>
    <p:extLst>
      <p:ext uri="{BB962C8B-B14F-4D97-AF65-F5344CB8AC3E}">
        <p14:creationId xmlns:p14="http://schemas.microsoft.com/office/powerpoint/2010/main" val="33193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51"/>
        <p:cNvGrpSpPr/>
        <p:nvPr/>
      </p:nvGrpSpPr>
      <p:grpSpPr>
        <a:xfrm>
          <a:off x="0" y="0"/>
          <a:ext cx="0" cy="0"/>
          <a:chOff x="0" y="0"/>
          <a:chExt cx="0" cy="0"/>
        </a:xfrm>
      </p:grpSpPr>
      <p:sp>
        <p:nvSpPr>
          <p:cNvPr id="52" name="Google Shape;52;p25"/>
          <p:cNvSpPr txBox="1">
            <a:spLocks noGrp="1"/>
          </p:cNvSpPr>
          <p:nvPr>
            <p:ph type="body" idx="1"/>
          </p:nvPr>
        </p:nvSpPr>
        <p:spPr>
          <a:xfrm>
            <a:off x="465666" y="1989863"/>
            <a:ext cx="11307234" cy="384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5"/>
          <p:cNvSpPr txBox="1">
            <a:spLocks noGrp="1"/>
          </p:cNvSpPr>
          <p:nvPr>
            <p:ph type="title"/>
          </p:nvPr>
        </p:nvSpPr>
        <p:spPr>
          <a:xfrm>
            <a:off x="368300" y="493135"/>
            <a:ext cx="11404600" cy="11510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5"/>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55" name="Google Shape;55;p25"/>
          <p:cNvCxnSpPr/>
          <p:nvPr/>
        </p:nvCxnSpPr>
        <p:spPr>
          <a:xfrm rot="10800000" flipH="1">
            <a:off x="495300" y="1572434"/>
            <a:ext cx="11277600" cy="39097"/>
          </a:xfrm>
          <a:prstGeom prst="straightConnector1">
            <a:avLst/>
          </a:prstGeom>
          <a:noFill/>
          <a:ln w="952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2439357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89862"/>
            <a:ext cx="10981035" cy="405478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3"/>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
        <p:nvSpPr>
          <p:cNvPr id="16" name="Title 1"/>
          <p:cNvSpPr>
            <a:spLocks noGrp="1"/>
          </p:cNvSpPr>
          <p:nvPr>
            <p:ph type="title"/>
          </p:nvPr>
        </p:nvSpPr>
        <p:spPr>
          <a:xfrm>
            <a:off x="914403" y="527084"/>
            <a:ext cx="10981032" cy="1151075"/>
          </a:xfrm>
        </p:spPr>
        <p:txBody>
          <a:bodyPr anchor="b"/>
          <a:lstStyle>
            <a:lvl1pPr>
              <a:defRPr>
                <a:solidFill>
                  <a:schemeClr val="accent5"/>
                </a:solidFill>
              </a:defRPr>
            </a:lvl1pPr>
          </a:lstStyle>
          <a:p>
            <a:endParaRPr lang="en-US"/>
          </a:p>
        </p:txBody>
      </p:sp>
      <p:cxnSp>
        <p:nvCxnSpPr>
          <p:cNvPr id="17" name="Straight Connector 16"/>
          <p:cNvCxnSpPr>
            <a:cxnSpLocks/>
          </p:cNvCxnSpPr>
          <p:nvPr userDrawn="1"/>
        </p:nvCxnSpPr>
        <p:spPr>
          <a:xfrm flipV="1">
            <a:off x="1188720" y="1644210"/>
            <a:ext cx="0"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A5264B-CDD4-8B4B-953F-DBCD72401211}"/>
              </a:ext>
            </a:extLst>
          </p:cNvPr>
          <p:cNvCxnSpPr>
            <a:cxnSpLocks/>
          </p:cNvCxnSpPr>
          <p:nvPr userDrawn="1"/>
        </p:nvCxnSpPr>
        <p:spPr>
          <a:xfrm>
            <a:off x="1036320" y="1612732"/>
            <a:ext cx="10842642"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309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46"/>
          <p:cNvSpPr txBox="1">
            <a:spLocks noGrp="1"/>
          </p:cNvSpPr>
          <p:nvPr>
            <p:ph type="title"/>
          </p:nvPr>
        </p:nvSpPr>
        <p:spPr>
          <a:xfrm>
            <a:off x="2454275" y="365125"/>
            <a:ext cx="88995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08080"/>
              </a:buClr>
              <a:buSzPts val="4400"/>
              <a:buFont typeface="Roboto Condensed"/>
              <a:buNone/>
              <a:defRPr>
                <a:solidFill>
                  <a:srgbClr val="80808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6"/>
          <p:cNvSpPr txBox="1">
            <a:spLocks noGrp="1"/>
          </p:cNvSpPr>
          <p:nvPr>
            <p:ph type="body" idx="1"/>
          </p:nvPr>
        </p:nvSpPr>
        <p:spPr>
          <a:xfrm>
            <a:off x="2454275" y="1825625"/>
            <a:ext cx="889952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F5F5F"/>
              </a:buClr>
              <a:buSzPts val="1800"/>
              <a:buChar char="•"/>
              <a:defRPr/>
            </a:lvl1pPr>
            <a:lvl2pPr marL="914400" lvl="1" indent="-342900" algn="l">
              <a:lnSpc>
                <a:spcPct val="90000"/>
              </a:lnSpc>
              <a:spcBef>
                <a:spcPts val="500"/>
              </a:spcBef>
              <a:spcAft>
                <a:spcPts val="0"/>
              </a:spcAft>
              <a:buClr>
                <a:srgbClr val="5F5F5F"/>
              </a:buClr>
              <a:buSzPts val="1800"/>
              <a:buChar char="•"/>
              <a:defRPr/>
            </a:lvl2pPr>
            <a:lvl3pPr marL="1371600" lvl="2" indent="-342900" algn="l">
              <a:lnSpc>
                <a:spcPct val="90000"/>
              </a:lnSpc>
              <a:spcBef>
                <a:spcPts val="500"/>
              </a:spcBef>
              <a:spcAft>
                <a:spcPts val="0"/>
              </a:spcAft>
              <a:buClr>
                <a:srgbClr val="5F5F5F"/>
              </a:buClr>
              <a:buSzPts val="1800"/>
              <a:buChar char="•"/>
              <a:defRPr/>
            </a:lvl3pPr>
            <a:lvl4pPr marL="1828800" lvl="3" indent="-342900" algn="l">
              <a:lnSpc>
                <a:spcPct val="90000"/>
              </a:lnSpc>
              <a:spcBef>
                <a:spcPts val="500"/>
              </a:spcBef>
              <a:spcAft>
                <a:spcPts val="0"/>
              </a:spcAft>
              <a:buClr>
                <a:srgbClr val="5F5F5F"/>
              </a:buClr>
              <a:buSzPts val="1800"/>
              <a:buChar char="•"/>
              <a:defRPr/>
            </a:lvl4pPr>
            <a:lvl5pPr marL="2286000" lvl="4" indent="-342900" algn="l">
              <a:lnSpc>
                <a:spcPct val="90000"/>
              </a:lnSpc>
              <a:spcBef>
                <a:spcPts val="500"/>
              </a:spcBef>
              <a:spcAft>
                <a:spcPts val="0"/>
              </a:spcAft>
              <a:buClr>
                <a:srgbClr val="5F5F5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47"/>
          <p:cNvSpPr txBox="1">
            <a:spLocks noGrp="1"/>
          </p:cNvSpPr>
          <p:nvPr>
            <p:ph type="ctrTitle"/>
          </p:nvPr>
        </p:nvSpPr>
        <p:spPr>
          <a:xfrm>
            <a:off x="3354388" y="1122363"/>
            <a:ext cx="7313612"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4"/>
              </a:buClr>
              <a:buSzPts val="6000"/>
              <a:buFont typeface="Roboto Condensed"/>
              <a:buNone/>
              <a:defRPr sz="60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7"/>
          <p:cNvSpPr txBox="1">
            <a:spLocks noGrp="1"/>
          </p:cNvSpPr>
          <p:nvPr>
            <p:ph type="subTitle" idx="1"/>
          </p:nvPr>
        </p:nvSpPr>
        <p:spPr>
          <a:xfrm>
            <a:off x="3354388" y="3602038"/>
            <a:ext cx="7313612"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5F5F5F"/>
              </a:buClr>
              <a:buSzPts val="2400"/>
              <a:buNone/>
              <a:defRPr sz="2400"/>
            </a:lvl1pPr>
            <a:lvl2pPr lvl="1" algn="ctr">
              <a:lnSpc>
                <a:spcPct val="90000"/>
              </a:lnSpc>
              <a:spcBef>
                <a:spcPts val="500"/>
              </a:spcBef>
              <a:spcAft>
                <a:spcPts val="0"/>
              </a:spcAft>
              <a:buClr>
                <a:srgbClr val="5F5F5F"/>
              </a:buClr>
              <a:buSzPts val="2000"/>
              <a:buNone/>
              <a:defRPr sz="2000"/>
            </a:lvl2pPr>
            <a:lvl3pPr lvl="2" algn="ctr">
              <a:lnSpc>
                <a:spcPct val="90000"/>
              </a:lnSpc>
              <a:spcBef>
                <a:spcPts val="500"/>
              </a:spcBef>
              <a:spcAft>
                <a:spcPts val="0"/>
              </a:spcAft>
              <a:buClr>
                <a:srgbClr val="5F5F5F"/>
              </a:buClr>
              <a:buSzPts val="1800"/>
              <a:buNone/>
              <a:defRPr sz="1800"/>
            </a:lvl3pPr>
            <a:lvl4pPr lvl="3" algn="ctr">
              <a:lnSpc>
                <a:spcPct val="90000"/>
              </a:lnSpc>
              <a:spcBef>
                <a:spcPts val="500"/>
              </a:spcBef>
              <a:spcAft>
                <a:spcPts val="0"/>
              </a:spcAft>
              <a:buClr>
                <a:srgbClr val="5F5F5F"/>
              </a:buClr>
              <a:buSzPts val="1600"/>
              <a:buNone/>
              <a:defRPr sz="1600"/>
            </a:lvl4pPr>
            <a:lvl5pPr lvl="4" algn="ctr">
              <a:lnSpc>
                <a:spcPct val="90000"/>
              </a:lnSpc>
              <a:spcBef>
                <a:spcPts val="500"/>
              </a:spcBef>
              <a:spcAft>
                <a:spcPts val="0"/>
              </a:spcAft>
              <a:buClr>
                <a:srgbClr val="5F5F5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 name="Google Shape;36;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47"/>
          <p:cNvSpPr/>
          <p:nvPr/>
        </p:nvSpPr>
        <p:spPr>
          <a:xfrm>
            <a:off x="577780" y="6074663"/>
            <a:ext cx="2289256" cy="2757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4E2C3D"/>
              </a:buClr>
              <a:buSzPts val="1800"/>
              <a:buFont typeface="Calibri"/>
              <a:buNone/>
            </a:pPr>
            <a:r>
              <a:rPr lang="en-US" sz="1800" b="1" i="0" u="none" strike="noStrike" cap="none">
                <a:solidFill>
                  <a:srgbClr val="4E2C3D"/>
                </a:solidFill>
                <a:latin typeface="Calibri"/>
                <a:ea typeface="Calibri"/>
                <a:cs typeface="Calibri"/>
                <a:sym typeface="Calibri"/>
              </a:rPr>
              <a:t>NapaValleyCOAD.org</a:t>
            </a:r>
            <a:endParaRPr sz="1800" b="0" i="0" u="none" strike="noStrike" cap="none">
              <a:solidFill>
                <a:srgbClr val="4E2C3D"/>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
        <p:cNvGrpSpPr/>
        <p:nvPr/>
      </p:nvGrpSpPr>
      <p:grpSpPr>
        <a:xfrm>
          <a:off x="0" y="0"/>
          <a:ext cx="0" cy="0"/>
          <a:chOff x="0" y="0"/>
          <a:chExt cx="0" cy="0"/>
        </a:xfrm>
      </p:grpSpPr>
      <p:sp>
        <p:nvSpPr>
          <p:cNvPr id="41" name="Google Shape;41;p4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Roboto Condensed"/>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 name="Google Shape;42;p48"/>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90000"/>
              </a:lnSpc>
              <a:spcBef>
                <a:spcPts val="0"/>
              </a:spcBef>
              <a:spcAft>
                <a:spcPts val="0"/>
              </a:spcAft>
              <a:buClr>
                <a:srgbClr val="5F5F5F"/>
              </a:buClr>
              <a:buSzPts val="1400"/>
              <a:buChar char="●"/>
              <a:defRPr sz="1867"/>
            </a:lvl1pPr>
            <a:lvl2pPr marL="914400" lvl="1" indent="-304800" algn="l">
              <a:lnSpc>
                <a:spcPct val="90000"/>
              </a:lnSpc>
              <a:spcBef>
                <a:spcPts val="0"/>
              </a:spcBef>
              <a:spcAft>
                <a:spcPts val="0"/>
              </a:spcAft>
              <a:buClr>
                <a:srgbClr val="5F5F5F"/>
              </a:buClr>
              <a:buSzPts val="1200"/>
              <a:buChar char="○"/>
              <a:defRPr sz="1600"/>
            </a:lvl2pPr>
            <a:lvl3pPr marL="1371600" lvl="2" indent="-304800" algn="l">
              <a:lnSpc>
                <a:spcPct val="90000"/>
              </a:lnSpc>
              <a:spcBef>
                <a:spcPts val="0"/>
              </a:spcBef>
              <a:spcAft>
                <a:spcPts val="0"/>
              </a:spcAft>
              <a:buClr>
                <a:srgbClr val="5F5F5F"/>
              </a:buClr>
              <a:buSzPts val="1200"/>
              <a:buChar char="■"/>
              <a:defRPr sz="1600"/>
            </a:lvl3pPr>
            <a:lvl4pPr marL="1828800" lvl="3" indent="-304800" algn="l">
              <a:lnSpc>
                <a:spcPct val="90000"/>
              </a:lnSpc>
              <a:spcBef>
                <a:spcPts val="0"/>
              </a:spcBef>
              <a:spcAft>
                <a:spcPts val="0"/>
              </a:spcAft>
              <a:buClr>
                <a:srgbClr val="5F5F5F"/>
              </a:buClr>
              <a:buSzPts val="1200"/>
              <a:buChar char="●"/>
              <a:defRPr sz="1600"/>
            </a:lvl4pPr>
            <a:lvl5pPr marL="2286000" lvl="4" indent="-304800" algn="l">
              <a:lnSpc>
                <a:spcPct val="90000"/>
              </a:lnSpc>
              <a:spcBef>
                <a:spcPts val="0"/>
              </a:spcBef>
              <a:spcAft>
                <a:spcPts val="0"/>
              </a:spcAft>
              <a:buClr>
                <a:srgbClr val="5F5F5F"/>
              </a:buClr>
              <a:buSzPts val="1200"/>
              <a:buChar char="○"/>
              <a:defRPr sz="1600"/>
            </a:lvl5pPr>
            <a:lvl6pPr marL="2743200" lvl="5" indent="-304800" algn="l">
              <a:lnSpc>
                <a:spcPct val="90000"/>
              </a:lnSpc>
              <a:spcBef>
                <a:spcPts val="0"/>
              </a:spcBef>
              <a:spcAft>
                <a:spcPts val="0"/>
              </a:spcAft>
              <a:buClr>
                <a:schemeClr val="dk1"/>
              </a:buClr>
              <a:buSzPts val="1200"/>
              <a:buChar char="■"/>
              <a:defRPr sz="1600"/>
            </a:lvl6pPr>
            <a:lvl7pPr marL="3200400" lvl="6" indent="-304800" algn="l">
              <a:lnSpc>
                <a:spcPct val="90000"/>
              </a:lnSpc>
              <a:spcBef>
                <a:spcPts val="0"/>
              </a:spcBef>
              <a:spcAft>
                <a:spcPts val="0"/>
              </a:spcAft>
              <a:buClr>
                <a:schemeClr val="dk1"/>
              </a:buClr>
              <a:buSzPts val="1200"/>
              <a:buChar char="●"/>
              <a:defRPr sz="1600"/>
            </a:lvl7pPr>
            <a:lvl8pPr marL="3657600" lvl="7" indent="-304800" algn="l">
              <a:lnSpc>
                <a:spcPct val="90000"/>
              </a:lnSpc>
              <a:spcBef>
                <a:spcPts val="0"/>
              </a:spcBef>
              <a:spcAft>
                <a:spcPts val="0"/>
              </a:spcAft>
              <a:buClr>
                <a:schemeClr val="dk1"/>
              </a:buClr>
              <a:buSzPts val="1200"/>
              <a:buChar char="○"/>
              <a:defRPr sz="1600"/>
            </a:lvl8pPr>
            <a:lvl9pPr marL="4114800" lvl="8" indent="-304800" algn="l">
              <a:lnSpc>
                <a:spcPct val="90000"/>
              </a:lnSpc>
              <a:spcBef>
                <a:spcPts val="0"/>
              </a:spcBef>
              <a:spcAft>
                <a:spcPts val="0"/>
              </a:spcAft>
              <a:buClr>
                <a:schemeClr val="dk1"/>
              </a:buClr>
              <a:buSzPts val="1200"/>
              <a:buChar char="■"/>
              <a:defRPr sz="1600"/>
            </a:lvl9pPr>
          </a:lstStyle>
          <a:p>
            <a:endParaRPr/>
          </a:p>
        </p:txBody>
      </p:sp>
      <p:sp>
        <p:nvSpPr>
          <p:cNvPr id="43" name="Google Shape;43;p4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90000"/>
              </a:lnSpc>
              <a:spcBef>
                <a:spcPts val="0"/>
              </a:spcBef>
              <a:spcAft>
                <a:spcPts val="0"/>
              </a:spcAft>
              <a:buClr>
                <a:srgbClr val="5F5F5F"/>
              </a:buClr>
              <a:buSzPts val="1400"/>
              <a:buChar char="●"/>
              <a:defRPr sz="1867"/>
            </a:lvl1pPr>
            <a:lvl2pPr marL="914400" lvl="1" indent="-304800" algn="l">
              <a:lnSpc>
                <a:spcPct val="90000"/>
              </a:lnSpc>
              <a:spcBef>
                <a:spcPts val="0"/>
              </a:spcBef>
              <a:spcAft>
                <a:spcPts val="0"/>
              </a:spcAft>
              <a:buClr>
                <a:srgbClr val="5F5F5F"/>
              </a:buClr>
              <a:buSzPts val="1200"/>
              <a:buChar char="○"/>
              <a:defRPr sz="1600"/>
            </a:lvl2pPr>
            <a:lvl3pPr marL="1371600" lvl="2" indent="-304800" algn="l">
              <a:lnSpc>
                <a:spcPct val="90000"/>
              </a:lnSpc>
              <a:spcBef>
                <a:spcPts val="0"/>
              </a:spcBef>
              <a:spcAft>
                <a:spcPts val="0"/>
              </a:spcAft>
              <a:buClr>
                <a:srgbClr val="5F5F5F"/>
              </a:buClr>
              <a:buSzPts val="1200"/>
              <a:buChar char="■"/>
              <a:defRPr sz="1600"/>
            </a:lvl3pPr>
            <a:lvl4pPr marL="1828800" lvl="3" indent="-304800" algn="l">
              <a:lnSpc>
                <a:spcPct val="90000"/>
              </a:lnSpc>
              <a:spcBef>
                <a:spcPts val="0"/>
              </a:spcBef>
              <a:spcAft>
                <a:spcPts val="0"/>
              </a:spcAft>
              <a:buClr>
                <a:srgbClr val="5F5F5F"/>
              </a:buClr>
              <a:buSzPts val="1200"/>
              <a:buChar char="●"/>
              <a:defRPr sz="1600"/>
            </a:lvl4pPr>
            <a:lvl5pPr marL="2286000" lvl="4" indent="-304800" algn="l">
              <a:lnSpc>
                <a:spcPct val="90000"/>
              </a:lnSpc>
              <a:spcBef>
                <a:spcPts val="0"/>
              </a:spcBef>
              <a:spcAft>
                <a:spcPts val="0"/>
              </a:spcAft>
              <a:buClr>
                <a:srgbClr val="5F5F5F"/>
              </a:buClr>
              <a:buSzPts val="1200"/>
              <a:buChar char="○"/>
              <a:defRPr sz="1600"/>
            </a:lvl5pPr>
            <a:lvl6pPr marL="2743200" lvl="5" indent="-304800" algn="l">
              <a:lnSpc>
                <a:spcPct val="90000"/>
              </a:lnSpc>
              <a:spcBef>
                <a:spcPts val="0"/>
              </a:spcBef>
              <a:spcAft>
                <a:spcPts val="0"/>
              </a:spcAft>
              <a:buClr>
                <a:schemeClr val="dk1"/>
              </a:buClr>
              <a:buSzPts val="1200"/>
              <a:buChar char="■"/>
              <a:defRPr sz="1600"/>
            </a:lvl6pPr>
            <a:lvl7pPr marL="3200400" lvl="6" indent="-304800" algn="l">
              <a:lnSpc>
                <a:spcPct val="90000"/>
              </a:lnSpc>
              <a:spcBef>
                <a:spcPts val="0"/>
              </a:spcBef>
              <a:spcAft>
                <a:spcPts val="0"/>
              </a:spcAft>
              <a:buClr>
                <a:schemeClr val="dk1"/>
              </a:buClr>
              <a:buSzPts val="1200"/>
              <a:buChar char="●"/>
              <a:defRPr sz="1600"/>
            </a:lvl7pPr>
            <a:lvl8pPr marL="3657600" lvl="7" indent="-304800" algn="l">
              <a:lnSpc>
                <a:spcPct val="90000"/>
              </a:lnSpc>
              <a:spcBef>
                <a:spcPts val="0"/>
              </a:spcBef>
              <a:spcAft>
                <a:spcPts val="0"/>
              </a:spcAft>
              <a:buClr>
                <a:schemeClr val="dk1"/>
              </a:buClr>
              <a:buSzPts val="1200"/>
              <a:buChar char="○"/>
              <a:defRPr sz="1600"/>
            </a:lvl8pPr>
            <a:lvl9pPr marL="4114800" lvl="8" indent="-304800" algn="l">
              <a:lnSpc>
                <a:spcPct val="90000"/>
              </a:lnSpc>
              <a:spcBef>
                <a:spcPts val="0"/>
              </a:spcBef>
              <a:spcAft>
                <a:spcPts val="0"/>
              </a:spcAft>
              <a:buClr>
                <a:schemeClr val="dk1"/>
              </a:buClr>
              <a:buSzPts val="1200"/>
              <a:buChar char="■"/>
              <a:defRPr sz="1600"/>
            </a:lvl9pPr>
          </a:lstStyle>
          <a:p>
            <a:endParaRPr/>
          </a:p>
        </p:txBody>
      </p:sp>
      <p:sp>
        <p:nvSpPr>
          <p:cNvPr id="44" name="Google Shape;44;p4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200">
                <a:solidFill>
                  <a:srgbClr val="888888"/>
                </a:solidFill>
                <a:latin typeface="Calibri"/>
                <a:ea typeface="Calibri"/>
                <a:cs typeface="Calibri"/>
                <a:sym typeface="Calibri"/>
              </a:defRPr>
            </a:lvl1pPr>
            <a:lvl2pPr marL="0" lvl="1" indent="0" algn="r">
              <a:buClr>
                <a:srgbClr val="888888"/>
              </a:buClr>
              <a:buSzPts val="1200"/>
              <a:buFont typeface="Calibri"/>
              <a:buNone/>
              <a:defRPr sz="1200">
                <a:solidFill>
                  <a:srgbClr val="888888"/>
                </a:solidFill>
                <a:latin typeface="Calibri"/>
                <a:ea typeface="Calibri"/>
                <a:cs typeface="Calibri"/>
                <a:sym typeface="Calibri"/>
              </a:defRPr>
            </a:lvl2pPr>
            <a:lvl3pPr marL="0" lvl="2" indent="0" algn="r">
              <a:buClr>
                <a:srgbClr val="888888"/>
              </a:buClr>
              <a:buSzPts val="1200"/>
              <a:buFont typeface="Calibri"/>
              <a:buNone/>
              <a:defRPr sz="1200">
                <a:solidFill>
                  <a:srgbClr val="888888"/>
                </a:solidFill>
                <a:latin typeface="Calibri"/>
                <a:ea typeface="Calibri"/>
                <a:cs typeface="Calibri"/>
                <a:sym typeface="Calibri"/>
              </a:defRPr>
            </a:lvl3pPr>
            <a:lvl4pPr marL="0" lvl="3" indent="0" algn="r">
              <a:buClr>
                <a:srgbClr val="888888"/>
              </a:buClr>
              <a:buSzPts val="1200"/>
              <a:buFont typeface="Calibri"/>
              <a:buNone/>
              <a:defRPr sz="1200">
                <a:solidFill>
                  <a:srgbClr val="888888"/>
                </a:solidFill>
                <a:latin typeface="Calibri"/>
                <a:ea typeface="Calibri"/>
                <a:cs typeface="Calibri"/>
                <a:sym typeface="Calibri"/>
              </a:defRPr>
            </a:lvl4pPr>
            <a:lvl5pPr marL="0" lvl="4" indent="0" algn="r">
              <a:buClr>
                <a:srgbClr val="888888"/>
              </a:buClr>
              <a:buSzPts val="1200"/>
              <a:buFont typeface="Calibri"/>
              <a:buNone/>
              <a:defRPr sz="1200">
                <a:solidFill>
                  <a:srgbClr val="888888"/>
                </a:solidFill>
                <a:latin typeface="Calibri"/>
                <a:ea typeface="Calibri"/>
                <a:cs typeface="Calibri"/>
                <a:sym typeface="Calibri"/>
              </a:defRPr>
            </a:lvl5pPr>
            <a:lvl6pPr marL="0" lvl="5" indent="0" algn="r">
              <a:buClr>
                <a:srgbClr val="888888"/>
              </a:buClr>
              <a:buSzPts val="1200"/>
              <a:buFont typeface="Calibri"/>
              <a:buNone/>
              <a:defRPr sz="1200">
                <a:solidFill>
                  <a:srgbClr val="888888"/>
                </a:solidFill>
                <a:latin typeface="Calibri"/>
                <a:ea typeface="Calibri"/>
                <a:cs typeface="Calibri"/>
                <a:sym typeface="Calibri"/>
              </a:defRPr>
            </a:lvl6pPr>
            <a:lvl7pPr marL="0" lvl="6" indent="0" algn="r">
              <a:buClr>
                <a:srgbClr val="888888"/>
              </a:buClr>
              <a:buSzPts val="1200"/>
              <a:buFont typeface="Calibri"/>
              <a:buNone/>
              <a:defRPr sz="1200">
                <a:solidFill>
                  <a:srgbClr val="888888"/>
                </a:solidFill>
                <a:latin typeface="Calibri"/>
                <a:ea typeface="Calibri"/>
                <a:cs typeface="Calibri"/>
                <a:sym typeface="Calibri"/>
              </a:defRPr>
            </a:lvl7pPr>
            <a:lvl8pPr marL="0" lvl="7" indent="0" algn="r">
              <a:buClr>
                <a:srgbClr val="888888"/>
              </a:buClr>
              <a:buSzPts val="1200"/>
              <a:buFont typeface="Calibri"/>
              <a:buNone/>
              <a:defRPr sz="1200">
                <a:solidFill>
                  <a:srgbClr val="888888"/>
                </a:solidFill>
                <a:latin typeface="Calibri"/>
                <a:ea typeface="Calibri"/>
                <a:cs typeface="Calibri"/>
                <a:sym typeface="Calibri"/>
              </a:defRPr>
            </a:lvl8pPr>
            <a:lvl9pPr marL="0" lvl="8" indent="0" algn="r">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Roboto Condensed"/>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rgbClr val="5F5F5F"/>
              </a:buClr>
              <a:buSzPts val="1800"/>
              <a:buChar char="●"/>
              <a:defRPr/>
            </a:lvl1pPr>
            <a:lvl2pPr marL="914400" lvl="1" indent="-317500" algn="l">
              <a:lnSpc>
                <a:spcPct val="90000"/>
              </a:lnSpc>
              <a:spcBef>
                <a:spcPts val="0"/>
              </a:spcBef>
              <a:spcAft>
                <a:spcPts val="0"/>
              </a:spcAft>
              <a:buClr>
                <a:srgbClr val="5F5F5F"/>
              </a:buClr>
              <a:buSzPts val="1400"/>
              <a:buChar char="○"/>
              <a:defRPr/>
            </a:lvl2pPr>
            <a:lvl3pPr marL="1371600" lvl="2" indent="-317500" algn="l">
              <a:lnSpc>
                <a:spcPct val="90000"/>
              </a:lnSpc>
              <a:spcBef>
                <a:spcPts val="0"/>
              </a:spcBef>
              <a:spcAft>
                <a:spcPts val="0"/>
              </a:spcAft>
              <a:buClr>
                <a:srgbClr val="5F5F5F"/>
              </a:buClr>
              <a:buSzPts val="1400"/>
              <a:buChar char="■"/>
              <a:defRPr/>
            </a:lvl3pPr>
            <a:lvl4pPr marL="1828800" lvl="3" indent="-317500" algn="l">
              <a:lnSpc>
                <a:spcPct val="90000"/>
              </a:lnSpc>
              <a:spcBef>
                <a:spcPts val="0"/>
              </a:spcBef>
              <a:spcAft>
                <a:spcPts val="0"/>
              </a:spcAft>
              <a:buClr>
                <a:srgbClr val="5F5F5F"/>
              </a:buClr>
              <a:buSzPts val="1400"/>
              <a:buChar char="●"/>
              <a:defRPr/>
            </a:lvl4pPr>
            <a:lvl5pPr marL="2286000" lvl="4" indent="-317500" algn="l">
              <a:lnSpc>
                <a:spcPct val="90000"/>
              </a:lnSpc>
              <a:spcBef>
                <a:spcPts val="0"/>
              </a:spcBef>
              <a:spcAft>
                <a:spcPts val="0"/>
              </a:spcAft>
              <a:buClr>
                <a:srgbClr val="5F5F5F"/>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48" name="Google Shape;48;p4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200">
                <a:solidFill>
                  <a:srgbClr val="888888"/>
                </a:solidFill>
                <a:latin typeface="Calibri"/>
                <a:ea typeface="Calibri"/>
                <a:cs typeface="Calibri"/>
                <a:sym typeface="Calibri"/>
              </a:defRPr>
            </a:lvl1pPr>
            <a:lvl2pPr marL="0" lvl="1" indent="0" algn="r">
              <a:buClr>
                <a:srgbClr val="888888"/>
              </a:buClr>
              <a:buSzPts val="1200"/>
              <a:buFont typeface="Calibri"/>
              <a:buNone/>
              <a:defRPr sz="1200">
                <a:solidFill>
                  <a:srgbClr val="888888"/>
                </a:solidFill>
                <a:latin typeface="Calibri"/>
                <a:ea typeface="Calibri"/>
                <a:cs typeface="Calibri"/>
                <a:sym typeface="Calibri"/>
              </a:defRPr>
            </a:lvl2pPr>
            <a:lvl3pPr marL="0" lvl="2" indent="0" algn="r">
              <a:buClr>
                <a:srgbClr val="888888"/>
              </a:buClr>
              <a:buSzPts val="1200"/>
              <a:buFont typeface="Calibri"/>
              <a:buNone/>
              <a:defRPr sz="1200">
                <a:solidFill>
                  <a:srgbClr val="888888"/>
                </a:solidFill>
                <a:latin typeface="Calibri"/>
                <a:ea typeface="Calibri"/>
                <a:cs typeface="Calibri"/>
                <a:sym typeface="Calibri"/>
              </a:defRPr>
            </a:lvl3pPr>
            <a:lvl4pPr marL="0" lvl="3" indent="0" algn="r">
              <a:buClr>
                <a:srgbClr val="888888"/>
              </a:buClr>
              <a:buSzPts val="1200"/>
              <a:buFont typeface="Calibri"/>
              <a:buNone/>
              <a:defRPr sz="1200">
                <a:solidFill>
                  <a:srgbClr val="888888"/>
                </a:solidFill>
                <a:latin typeface="Calibri"/>
                <a:ea typeface="Calibri"/>
                <a:cs typeface="Calibri"/>
                <a:sym typeface="Calibri"/>
              </a:defRPr>
            </a:lvl4pPr>
            <a:lvl5pPr marL="0" lvl="4" indent="0" algn="r">
              <a:buClr>
                <a:srgbClr val="888888"/>
              </a:buClr>
              <a:buSzPts val="1200"/>
              <a:buFont typeface="Calibri"/>
              <a:buNone/>
              <a:defRPr sz="1200">
                <a:solidFill>
                  <a:srgbClr val="888888"/>
                </a:solidFill>
                <a:latin typeface="Calibri"/>
                <a:ea typeface="Calibri"/>
                <a:cs typeface="Calibri"/>
                <a:sym typeface="Calibri"/>
              </a:defRPr>
            </a:lvl5pPr>
            <a:lvl6pPr marL="0" lvl="5" indent="0" algn="r">
              <a:buClr>
                <a:srgbClr val="888888"/>
              </a:buClr>
              <a:buSzPts val="1200"/>
              <a:buFont typeface="Calibri"/>
              <a:buNone/>
              <a:defRPr sz="1200">
                <a:solidFill>
                  <a:srgbClr val="888888"/>
                </a:solidFill>
                <a:latin typeface="Calibri"/>
                <a:ea typeface="Calibri"/>
                <a:cs typeface="Calibri"/>
                <a:sym typeface="Calibri"/>
              </a:defRPr>
            </a:lvl6pPr>
            <a:lvl7pPr marL="0" lvl="6" indent="0" algn="r">
              <a:buClr>
                <a:srgbClr val="888888"/>
              </a:buClr>
              <a:buSzPts val="1200"/>
              <a:buFont typeface="Calibri"/>
              <a:buNone/>
              <a:defRPr sz="1200">
                <a:solidFill>
                  <a:srgbClr val="888888"/>
                </a:solidFill>
                <a:latin typeface="Calibri"/>
                <a:ea typeface="Calibri"/>
                <a:cs typeface="Calibri"/>
                <a:sym typeface="Calibri"/>
              </a:defRPr>
            </a:lvl7pPr>
            <a:lvl8pPr marL="0" lvl="7" indent="0" algn="r">
              <a:buClr>
                <a:srgbClr val="888888"/>
              </a:buClr>
              <a:buSzPts val="1200"/>
              <a:buFont typeface="Calibri"/>
              <a:buNone/>
              <a:defRPr sz="1200">
                <a:solidFill>
                  <a:srgbClr val="888888"/>
                </a:solidFill>
                <a:latin typeface="Calibri"/>
                <a:ea typeface="Calibri"/>
                <a:cs typeface="Calibri"/>
                <a:sym typeface="Calibri"/>
              </a:defRPr>
            </a:lvl8pPr>
            <a:lvl9pPr marL="0" lvl="8" indent="0" algn="r">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wo Content">
  <p:cSld name="1_Two Content">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53"/>
          <p:cNvSpPr txBox="1">
            <a:spLocks noGrp="1"/>
          </p:cNvSpPr>
          <p:nvPr>
            <p:ph type="title"/>
          </p:nvPr>
        </p:nvSpPr>
        <p:spPr>
          <a:xfrm>
            <a:off x="2454274" y="365125"/>
            <a:ext cx="88995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08080"/>
              </a:buClr>
              <a:buSzPts val="4400"/>
              <a:buFont typeface="Roboto Condensed"/>
              <a:buNone/>
              <a:defRPr>
                <a:solidFill>
                  <a:srgbClr val="80808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53"/>
          <p:cNvSpPr txBox="1">
            <a:spLocks noGrp="1"/>
          </p:cNvSpPr>
          <p:nvPr>
            <p:ph type="body" idx="1"/>
          </p:nvPr>
        </p:nvSpPr>
        <p:spPr>
          <a:xfrm>
            <a:off x="2454274" y="1825625"/>
            <a:ext cx="4401794"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accent5"/>
                </a:solidFill>
              </a:defRPr>
            </a:lvl1pPr>
            <a:lvl2pPr marL="914400" lvl="1" indent="-381000" algn="l">
              <a:lnSpc>
                <a:spcPct val="90000"/>
              </a:lnSpc>
              <a:spcBef>
                <a:spcPts val="500"/>
              </a:spcBef>
              <a:spcAft>
                <a:spcPts val="0"/>
              </a:spcAft>
              <a:buClr>
                <a:schemeClr val="accent5"/>
              </a:buClr>
              <a:buSzPts val="2400"/>
              <a:buChar char="•"/>
              <a:defRPr>
                <a:solidFill>
                  <a:schemeClr val="accent5"/>
                </a:solidFill>
              </a:defRPr>
            </a:lvl2pPr>
            <a:lvl3pPr marL="1371600" lvl="2" indent="-355600" algn="l">
              <a:lnSpc>
                <a:spcPct val="90000"/>
              </a:lnSpc>
              <a:spcBef>
                <a:spcPts val="500"/>
              </a:spcBef>
              <a:spcAft>
                <a:spcPts val="0"/>
              </a:spcAft>
              <a:buClr>
                <a:schemeClr val="accent5"/>
              </a:buClr>
              <a:buSzPts val="2000"/>
              <a:buChar char="•"/>
              <a:defRPr>
                <a:solidFill>
                  <a:schemeClr val="accent5"/>
                </a:solidFill>
              </a:defRPr>
            </a:lvl3pPr>
            <a:lvl4pPr marL="1828800" lvl="3" indent="-342900" algn="l">
              <a:lnSpc>
                <a:spcPct val="90000"/>
              </a:lnSpc>
              <a:spcBef>
                <a:spcPts val="500"/>
              </a:spcBef>
              <a:spcAft>
                <a:spcPts val="0"/>
              </a:spcAft>
              <a:buClr>
                <a:schemeClr val="accent5"/>
              </a:buClr>
              <a:buSzPts val="1800"/>
              <a:buChar char="•"/>
              <a:defRPr>
                <a:solidFill>
                  <a:schemeClr val="accent5"/>
                </a:solidFill>
              </a:defRPr>
            </a:lvl4pPr>
            <a:lvl5pPr marL="2286000" lvl="4" indent="-342900" algn="l">
              <a:lnSpc>
                <a:spcPct val="90000"/>
              </a:lnSpc>
              <a:spcBef>
                <a:spcPts val="500"/>
              </a:spcBef>
              <a:spcAft>
                <a:spcPts val="0"/>
              </a:spcAft>
              <a:buClr>
                <a:schemeClr val="accent5"/>
              </a:buClr>
              <a:buSzPts val="1800"/>
              <a:buChar char="•"/>
              <a:defRPr>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53"/>
          <p:cNvSpPr txBox="1">
            <a:spLocks noGrp="1"/>
          </p:cNvSpPr>
          <p:nvPr>
            <p:ph type="body" idx="2"/>
          </p:nvPr>
        </p:nvSpPr>
        <p:spPr>
          <a:xfrm>
            <a:off x="7013420" y="1825625"/>
            <a:ext cx="4340379"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F5F5F"/>
              </a:buClr>
              <a:buSzPts val="2800"/>
              <a:buChar char="•"/>
              <a:defRPr>
                <a:solidFill>
                  <a:srgbClr val="5F5F5F"/>
                </a:solidFill>
              </a:defRPr>
            </a:lvl1pPr>
            <a:lvl2pPr marL="914400" lvl="1" indent="-381000" algn="l">
              <a:lnSpc>
                <a:spcPct val="90000"/>
              </a:lnSpc>
              <a:spcBef>
                <a:spcPts val="500"/>
              </a:spcBef>
              <a:spcAft>
                <a:spcPts val="0"/>
              </a:spcAft>
              <a:buClr>
                <a:srgbClr val="5F5F5F"/>
              </a:buClr>
              <a:buSzPts val="2400"/>
              <a:buChar char="•"/>
              <a:defRPr>
                <a:solidFill>
                  <a:srgbClr val="5F5F5F"/>
                </a:solidFill>
              </a:defRPr>
            </a:lvl2pPr>
            <a:lvl3pPr marL="1371600" lvl="2" indent="-355600" algn="l">
              <a:lnSpc>
                <a:spcPct val="90000"/>
              </a:lnSpc>
              <a:spcBef>
                <a:spcPts val="500"/>
              </a:spcBef>
              <a:spcAft>
                <a:spcPts val="0"/>
              </a:spcAft>
              <a:buClr>
                <a:srgbClr val="5F5F5F"/>
              </a:buClr>
              <a:buSzPts val="2000"/>
              <a:buChar char="•"/>
              <a:defRPr>
                <a:solidFill>
                  <a:srgbClr val="5F5F5F"/>
                </a:solidFill>
              </a:defRPr>
            </a:lvl3pPr>
            <a:lvl4pPr marL="1828800" lvl="3" indent="-342900" algn="l">
              <a:lnSpc>
                <a:spcPct val="90000"/>
              </a:lnSpc>
              <a:spcBef>
                <a:spcPts val="500"/>
              </a:spcBef>
              <a:spcAft>
                <a:spcPts val="0"/>
              </a:spcAft>
              <a:buClr>
                <a:srgbClr val="5F5F5F"/>
              </a:buClr>
              <a:buSzPts val="1800"/>
              <a:buChar char="•"/>
              <a:defRPr>
                <a:solidFill>
                  <a:srgbClr val="5F5F5F"/>
                </a:solidFill>
              </a:defRPr>
            </a:lvl4pPr>
            <a:lvl5pPr marL="2286000" lvl="4" indent="-342900" algn="l">
              <a:lnSpc>
                <a:spcPct val="90000"/>
              </a:lnSpc>
              <a:spcBef>
                <a:spcPts val="500"/>
              </a:spcBef>
              <a:spcAft>
                <a:spcPts val="0"/>
              </a:spcAft>
              <a:buClr>
                <a:srgbClr val="5F5F5F"/>
              </a:buClr>
              <a:buSzPts val="1800"/>
              <a:buChar char="•"/>
              <a:defRPr>
                <a:solidFill>
                  <a:srgbClr val="5F5F5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54"/>
          <p:cNvSpPr txBox="1">
            <a:spLocks noGrp="1"/>
          </p:cNvSpPr>
          <p:nvPr>
            <p:ph type="ctrTitle"/>
          </p:nvPr>
        </p:nvSpPr>
        <p:spPr>
          <a:xfrm>
            <a:off x="3354388" y="1122363"/>
            <a:ext cx="7313612"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4"/>
              </a:buClr>
              <a:buSzPts val="6000"/>
              <a:buFont typeface="Roboto Condensed"/>
              <a:buNone/>
              <a:defRPr sz="60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4"/>
          <p:cNvSpPr txBox="1">
            <a:spLocks noGrp="1"/>
          </p:cNvSpPr>
          <p:nvPr>
            <p:ph type="subTitle" idx="1"/>
          </p:nvPr>
        </p:nvSpPr>
        <p:spPr>
          <a:xfrm>
            <a:off x="3354388" y="3602038"/>
            <a:ext cx="7313612"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5F5F5F"/>
              </a:buClr>
              <a:buSzPts val="2400"/>
              <a:buNone/>
              <a:defRPr sz="2400"/>
            </a:lvl1pPr>
            <a:lvl2pPr lvl="1" algn="ctr">
              <a:lnSpc>
                <a:spcPct val="90000"/>
              </a:lnSpc>
              <a:spcBef>
                <a:spcPts val="500"/>
              </a:spcBef>
              <a:spcAft>
                <a:spcPts val="0"/>
              </a:spcAft>
              <a:buClr>
                <a:srgbClr val="5F5F5F"/>
              </a:buClr>
              <a:buSzPts val="2000"/>
              <a:buNone/>
              <a:defRPr sz="2000"/>
            </a:lvl2pPr>
            <a:lvl3pPr lvl="2" algn="ctr">
              <a:lnSpc>
                <a:spcPct val="90000"/>
              </a:lnSpc>
              <a:spcBef>
                <a:spcPts val="500"/>
              </a:spcBef>
              <a:spcAft>
                <a:spcPts val="0"/>
              </a:spcAft>
              <a:buClr>
                <a:srgbClr val="5F5F5F"/>
              </a:buClr>
              <a:buSzPts val="1800"/>
              <a:buNone/>
              <a:defRPr sz="1800"/>
            </a:lvl3pPr>
            <a:lvl4pPr lvl="3" algn="ctr">
              <a:lnSpc>
                <a:spcPct val="90000"/>
              </a:lnSpc>
              <a:spcBef>
                <a:spcPts val="500"/>
              </a:spcBef>
              <a:spcAft>
                <a:spcPts val="0"/>
              </a:spcAft>
              <a:buClr>
                <a:srgbClr val="5F5F5F"/>
              </a:buClr>
              <a:buSzPts val="1600"/>
              <a:buNone/>
              <a:defRPr sz="1600"/>
            </a:lvl4pPr>
            <a:lvl5pPr lvl="4" algn="ctr">
              <a:lnSpc>
                <a:spcPct val="90000"/>
              </a:lnSpc>
              <a:spcBef>
                <a:spcPts val="500"/>
              </a:spcBef>
              <a:spcAft>
                <a:spcPts val="0"/>
              </a:spcAft>
              <a:buClr>
                <a:srgbClr val="5F5F5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0" name="Google Shape;80;p54"/>
          <p:cNvSpPr/>
          <p:nvPr/>
        </p:nvSpPr>
        <p:spPr>
          <a:xfrm>
            <a:off x="612285" y="6080650"/>
            <a:ext cx="2289256" cy="275700"/>
          </a:xfrm>
          <a:prstGeom prst="roundRect">
            <a:avLst>
              <a:gd name="adj" fmla="val 16667"/>
            </a:avLst>
          </a:prstGeom>
          <a:solidFill>
            <a:srgbClr val="E2CBAB"/>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4E2C3D"/>
              </a:buClr>
              <a:buSzPts val="1800"/>
              <a:buFont typeface="Calibri"/>
              <a:buNone/>
            </a:pPr>
            <a:r>
              <a:rPr lang="en-US" sz="1800" b="1" i="0" u="none" strike="noStrike" cap="none">
                <a:solidFill>
                  <a:srgbClr val="4E2C3D"/>
                </a:solidFill>
                <a:latin typeface="Calibri"/>
                <a:ea typeface="Calibri"/>
                <a:cs typeface="Calibri"/>
                <a:sym typeface="Calibri"/>
              </a:rPr>
              <a:t>NapaValleyCOAD.org</a:t>
            </a:r>
            <a:endParaRPr sz="1800">
              <a:solidFill>
                <a:srgbClr val="4E2C3D"/>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5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5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5F5F5F"/>
              </a:buClr>
              <a:buSzPts val="2400"/>
              <a:buNone/>
              <a:defRPr sz="2400" b="1"/>
            </a:lvl1pPr>
            <a:lvl2pPr marL="914400" lvl="1" indent="-228600" algn="l">
              <a:lnSpc>
                <a:spcPct val="90000"/>
              </a:lnSpc>
              <a:spcBef>
                <a:spcPts val="500"/>
              </a:spcBef>
              <a:spcAft>
                <a:spcPts val="0"/>
              </a:spcAft>
              <a:buClr>
                <a:srgbClr val="5F5F5F"/>
              </a:buClr>
              <a:buSzPts val="2000"/>
              <a:buNone/>
              <a:defRPr sz="2000" b="1"/>
            </a:lvl2pPr>
            <a:lvl3pPr marL="1371600" lvl="2" indent="-228600" algn="l">
              <a:lnSpc>
                <a:spcPct val="90000"/>
              </a:lnSpc>
              <a:spcBef>
                <a:spcPts val="500"/>
              </a:spcBef>
              <a:spcAft>
                <a:spcPts val="0"/>
              </a:spcAft>
              <a:buClr>
                <a:srgbClr val="5F5F5F"/>
              </a:buClr>
              <a:buSzPts val="1800"/>
              <a:buNone/>
              <a:defRPr sz="1800" b="1"/>
            </a:lvl3pPr>
            <a:lvl4pPr marL="1828800" lvl="3" indent="-228600" algn="l">
              <a:lnSpc>
                <a:spcPct val="90000"/>
              </a:lnSpc>
              <a:spcBef>
                <a:spcPts val="500"/>
              </a:spcBef>
              <a:spcAft>
                <a:spcPts val="0"/>
              </a:spcAft>
              <a:buClr>
                <a:srgbClr val="5F5F5F"/>
              </a:buClr>
              <a:buSzPts val="1600"/>
              <a:buNone/>
              <a:defRPr sz="1600" b="1"/>
            </a:lvl4pPr>
            <a:lvl5pPr marL="2286000" lvl="4" indent="-228600" algn="l">
              <a:lnSpc>
                <a:spcPct val="90000"/>
              </a:lnSpc>
              <a:spcBef>
                <a:spcPts val="500"/>
              </a:spcBef>
              <a:spcAft>
                <a:spcPts val="0"/>
              </a:spcAft>
              <a:buClr>
                <a:srgbClr val="5F5F5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4" name="Google Shape;84;p5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F5F5F"/>
              </a:buClr>
              <a:buSzPts val="1800"/>
              <a:buChar char="•"/>
              <a:defRPr/>
            </a:lvl1pPr>
            <a:lvl2pPr marL="914400" lvl="1" indent="-342900" algn="l">
              <a:lnSpc>
                <a:spcPct val="90000"/>
              </a:lnSpc>
              <a:spcBef>
                <a:spcPts val="500"/>
              </a:spcBef>
              <a:spcAft>
                <a:spcPts val="0"/>
              </a:spcAft>
              <a:buClr>
                <a:srgbClr val="5F5F5F"/>
              </a:buClr>
              <a:buSzPts val="1800"/>
              <a:buChar char="•"/>
              <a:defRPr/>
            </a:lvl2pPr>
            <a:lvl3pPr marL="1371600" lvl="2" indent="-342900" algn="l">
              <a:lnSpc>
                <a:spcPct val="90000"/>
              </a:lnSpc>
              <a:spcBef>
                <a:spcPts val="500"/>
              </a:spcBef>
              <a:spcAft>
                <a:spcPts val="0"/>
              </a:spcAft>
              <a:buClr>
                <a:srgbClr val="5F5F5F"/>
              </a:buClr>
              <a:buSzPts val="1800"/>
              <a:buChar char="•"/>
              <a:defRPr/>
            </a:lvl3pPr>
            <a:lvl4pPr marL="1828800" lvl="3" indent="-342900" algn="l">
              <a:lnSpc>
                <a:spcPct val="90000"/>
              </a:lnSpc>
              <a:spcBef>
                <a:spcPts val="500"/>
              </a:spcBef>
              <a:spcAft>
                <a:spcPts val="0"/>
              </a:spcAft>
              <a:buClr>
                <a:srgbClr val="5F5F5F"/>
              </a:buClr>
              <a:buSzPts val="1800"/>
              <a:buChar char="•"/>
              <a:defRPr/>
            </a:lvl4pPr>
            <a:lvl5pPr marL="2286000" lvl="4" indent="-342900" algn="l">
              <a:lnSpc>
                <a:spcPct val="90000"/>
              </a:lnSpc>
              <a:spcBef>
                <a:spcPts val="500"/>
              </a:spcBef>
              <a:spcAft>
                <a:spcPts val="0"/>
              </a:spcAft>
              <a:buClr>
                <a:srgbClr val="5F5F5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5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5F5F5F"/>
              </a:buClr>
              <a:buSzPts val="2400"/>
              <a:buNone/>
              <a:defRPr sz="2400" b="1"/>
            </a:lvl1pPr>
            <a:lvl2pPr marL="914400" lvl="1" indent="-228600" algn="l">
              <a:lnSpc>
                <a:spcPct val="90000"/>
              </a:lnSpc>
              <a:spcBef>
                <a:spcPts val="500"/>
              </a:spcBef>
              <a:spcAft>
                <a:spcPts val="0"/>
              </a:spcAft>
              <a:buClr>
                <a:srgbClr val="5F5F5F"/>
              </a:buClr>
              <a:buSzPts val="2000"/>
              <a:buNone/>
              <a:defRPr sz="2000" b="1"/>
            </a:lvl2pPr>
            <a:lvl3pPr marL="1371600" lvl="2" indent="-228600" algn="l">
              <a:lnSpc>
                <a:spcPct val="90000"/>
              </a:lnSpc>
              <a:spcBef>
                <a:spcPts val="500"/>
              </a:spcBef>
              <a:spcAft>
                <a:spcPts val="0"/>
              </a:spcAft>
              <a:buClr>
                <a:srgbClr val="5F5F5F"/>
              </a:buClr>
              <a:buSzPts val="1800"/>
              <a:buNone/>
              <a:defRPr sz="1800" b="1"/>
            </a:lvl3pPr>
            <a:lvl4pPr marL="1828800" lvl="3" indent="-228600" algn="l">
              <a:lnSpc>
                <a:spcPct val="90000"/>
              </a:lnSpc>
              <a:spcBef>
                <a:spcPts val="500"/>
              </a:spcBef>
              <a:spcAft>
                <a:spcPts val="0"/>
              </a:spcAft>
              <a:buClr>
                <a:srgbClr val="5F5F5F"/>
              </a:buClr>
              <a:buSzPts val="1600"/>
              <a:buNone/>
              <a:defRPr sz="1600" b="1"/>
            </a:lvl4pPr>
            <a:lvl5pPr marL="2286000" lvl="4" indent="-228600" algn="l">
              <a:lnSpc>
                <a:spcPct val="90000"/>
              </a:lnSpc>
              <a:spcBef>
                <a:spcPts val="500"/>
              </a:spcBef>
              <a:spcAft>
                <a:spcPts val="0"/>
              </a:spcAft>
              <a:buClr>
                <a:srgbClr val="5F5F5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 name="Google Shape;86;p5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F5F5F"/>
              </a:buClr>
              <a:buSzPts val="1800"/>
              <a:buChar char="•"/>
              <a:defRPr/>
            </a:lvl1pPr>
            <a:lvl2pPr marL="914400" lvl="1" indent="-342900" algn="l">
              <a:lnSpc>
                <a:spcPct val="90000"/>
              </a:lnSpc>
              <a:spcBef>
                <a:spcPts val="500"/>
              </a:spcBef>
              <a:spcAft>
                <a:spcPts val="0"/>
              </a:spcAft>
              <a:buClr>
                <a:srgbClr val="5F5F5F"/>
              </a:buClr>
              <a:buSzPts val="1800"/>
              <a:buChar char="•"/>
              <a:defRPr/>
            </a:lvl2pPr>
            <a:lvl3pPr marL="1371600" lvl="2" indent="-342900" algn="l">
              <a:lnSpc>
                <a:spcPct val="90000"/>
              </a:lnSpc>
              <a:spcBef>
                <a:spcPts val="500"/>
              </a:spcBef>
              <a:spcAft>
                <a:spcPts val="0"/>
              </a:spcAft>
              <a:buClr>
                <a:srgbClr val="5F5F5F"/>
              </a:buClr>
              <a:buSzPts val="1800"/>
              <a:buChar char="•"/>
              <a:defRPr/>
            </a:lvl3pPr>
            <a:lvl4pPr marL="1828800" lvl="3" indent="-342900" algn="l">
              <a:lnSpc>
                <a:spcPct val="90000"/>
              </a:lnSpc>
              <a:spcBef>
                <a:spcPts val="500"/>
              </a:spcBef>
              <a:spcAft>
                <a:spcPts val="0"/>
              </a:spcAft>
              <a:buClr>
                <a:srgbClr val="5F5F5F"/>
              </a:buClr>
              <a:buSzPts val="1800"/>
              <a:buChar char="•"/>
              <a:defRPr/>
            </a:lvl4pPr>
            <a:lvl5pPr marL="2286000" lvl="4" indent="-342900" algn="l">
              <a:lnSpc>
                <a:spcPct val="90000"/>
              </a:lnSpc>
              <a:spcBef>
                <a:spcPts val="500"/>
              </a:spcBef>
              <a:spcAft>
                <a:spcPts val="0"/>
              </a:spcAft>
              <a:buClr>
                <a:srgbClr val="5F5F5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8.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7.png"/><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oboto Condensed"/>
              <a:buNone/>
              <a:defRPr sz="4400" b="0" i="0" u="none" strike="noStrike" cap="none">
                <a:solidFill>
                  <a:schemeClr val="dk1"/>
                </a:solidFill>
                <a:latin typeface="Roboto Condensed"/>
                <a:ea typeface="Roboto Condensed"/>
                <a:cs typeface="Roboto Condensed"/>
                <a:sym typeface="Roboto Condens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F5F5F"/>
              </a:buClr>
              <a:buSzPts val="2800"/>
              <a:buFont typeface="Arial"/>
              <a:buChar char="•"/>
              <a:defRPr sz="2800" b="0" i="0" u="none" strike="noStrike" cap="none">
                <a:solidFill>
                  <a:srgbClr val="5F5F5F"/>
                </a:solidFill>
                <a:latin typeface="Roboto Condensed"/>
                <a:ea typeface="Roboto Condensed"/>
                <a:cs typeface="Roboto Condensed"/>
                <a:sym typeface="Roboto Condensed"/>
              </a:defRPr>
            </a:lvl1pPr>
            <a:lvl2pPr marL="914400" marR="0" lvl="1" indent="-381000" algn="l" rtl="0">
              <a:lnSpc>
                <a:spcPct val="90000"/>
              </a:lnSpc>
              <a:spcBef>
                <a:spcPts val="500"/>
              </a:spcBef>
              <a:spcAft>
                <a:spcPts val="0"/>
              </a:spcAft>
              <a:buClr>
                <a:srgbClr val="5F5F5F"/>
              </a:buClr>
              <a:buSzPts val="2400"/>
              <a:buFont typeface="Arial"/>
              <a:buChar char="•"/>
              <a:defRPr sz="2400" b="0" i="0" u="none" strike="noStrike" cap="none">
                <a:solidFill>
                  <a:srgbClr val="5F5F5F"/>
                </a:solidFill>
                <a:latin typeface="Roboto Condensed"/>
                <a:ea typeface="Roboto Condensed"/>
                <a:cs typeface="Roboto Condensed"/>
                <a:sym typeface="Roboto Condensed"/>
              </a:defRPr>
            </a:lvl2pPr>
            <a:lvl3pPr marL="1371600" marR="0" lvl="2" indent="-355600" algn="l" rtl="0">
              <a:lnSpc>
                <a:spcPct val="90000"/>
              </a:lnSpc>
              <a:spcBef>
                <a:spcPts val="500"/>
              </a:spcBef>
              <a:spcAft>
                <a:spcPts val="0"/>
              </a:spcAft>
              <a:buClr>
                <a:srgbClr val="5F5F5F"/>
              </a:buClr>
              <a:buSzPts val="2000"/>
              <a:buFont typeface="Arial"/>
              <a:buChar char="•"/>
              <a:defRPr sz="2000" b="0" i="0" u="none" strike="noStrike" cap="none">
                <a:solidFill>
                  <a:srgbClr val="5F5F5F"/>
                </a:solidFill>
                <a:latin typeface="Roboto Condensed"/>
                <a:ea typeface="Roboto Condensed"/>
                <a:cs typeface="Roboto Condensed"/>
                <a:sym typeface="Roboto Condensed"/>
              </a:defRPr>
            </a:lvl3pPr>
            <a:lvl4pPr marL="1828800" marR="0" lvl="3" indent="-342900" algn="l" rtl="0">
              <a:lnSpc>
                <a:spcPct val="90000"/>
              </a:lnSpc>
              <a:spcBef>
                <a:spcPts val="500"/>
              </a:spcBef>
              <a:spcAft>
                <a:spcPts val="0"/>
              </a:spcAft>
              <a:buClr>
                <a:srgbClr val="5F5F5F"/>
              </a:buClr>
              <a:buSzPts val="1800"/>
              <a:buFont typeface="Arial"/>
              <a:buChar char="•"/>
              <a:defRPr sz="1800" b="0" i="0" u="none" strike="noStrike" cap="none">
                <a:solidFill>
                  <a:srgbClr val="5F5F5F"/>
                </a:solidFill>
                <a:latin typeface="Roboto Condensed"/>
                <a:ea typeface="Roboto Condensed"/>
                <a:cs typeface="Roboto Condensed"/>
                <a:sym typeface="Roboto Condensed"/>
              </a:defRPr>
            </a:lvl4pPr>
            <a:lvl5pPr marL="2286000" marR="0" lvl="4" indent="-342900" algn="l" rtl="0">
              <a:lnSpc>
                <a:spcPct val="90000"/>
              </a:lnSpc>
              <a:spcBef>
                <a:spcPts val="500"/>
              </a:spcBef>
              <a:spcAft>
                <a:spcPts val="0"/>
              </a:spcAft>
              <a:buClr>
                <a:srgbClr val="5F5F5F"/>
              </a:buClr>
              <a:buSzPts val="1800"/>
              <a:buFont typeface="Arial"/>
              <a:buChar char="•"/>
              <a:defRPr sz="1800" b="0" i="0" u="none" strike="noStrike" cap="none">
                <a:solidFill>
                  <a:srgbClr val="5F5F5F"/>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704314"/>
            <a:ext cx="10515600" cy="405478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3" name="Google Shape;13;p18"/>
          <p:cNvPicPr preferRelativeResize="0"/>
          <p:nvPr/>
        </p:nvPicPr>
        <p:blipFill rotWithShape="1">
          <a:blip r:embed="rId11">
            <a:alphaModFix/>
          </a:blip>
          <a:srcRect l="-1977" t="-3595" r="264" b="-6798"/>
          <a:stretch/>
        </p:blipFill>
        <p:spPr>
          <a:xfrm>
            <a:off x="10604500" y="5871286"/>
            <a:ext cx="1216025" cy="879940"/>
          </a:xfrm>
          <a:prstGeom prst="rect">
            <a:avLst/>
          </a:prstGeom>
          <a:noFill/>
          <a:ln>
            <a:noFill/>
          </a:ln>
        </p:spPr>
      </p:pic>
      <p:pic>
        <p:nvPicPr>
          <p:cNvPr id="14" name="Google Shape;14;p18"/>
          <p:cNvPicPr preferRelativeResize="0"/>
          <p:nvPr/>
        </p:nvPicPr>
        <p:blipFill rotWithShape="1">
          <a:blip r:embed="rId12">
            <a:alphaModFix/>
          </a:blip>
          <a:srcRect l="-1" r="-2102"/>
          <a:stretch/>
        </p:blipFill>
        <p:spPr>
          <a:xfrm>
            <a:off x="9529011" y="5961520"/>
            <a:ext cx="847692" cy="467015"/>
          </a:xfrm>
          <a:prstGeom prst="rect">
            <a:avLst/>
          </a:prstGeom>
          <a:noFill/>
          <a:ln>
            <a:noFill/>
          </a:ln>
        </p:spPr>
      </p:pic>
    </p:spTree>
    <p:extLst>
      <p:ext uri="{BB962C8B-B14F-4D97-AF65-F5344CB8AC3E}">
        <p14:creationId xmlns:p14="http://schemas.microsoft.com/office/powerpoint/2010/main" val="484230753"/>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744">
          <p15:clr>
            <a:srgbClr val="F26B43"/>
          </p15:clr>
        </p15:guide>
        <p15:guide id="2" pos="3840">
          <p15:clr>
            <a:srgbClr val="F26B43"/>
          </p15:clr>
        </p15:guide>
        <p15:guide id="3" orient="horz" pos="40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mailto:Justin@mydslc.org" TargetMode="External"/><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mailto:Miryam@mydslc.org" TargetMode="External"/><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mailto:jorantes@mydslc.or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mailto:KimiMatsuda@mydslc.org" TargetMode="External"/><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s://connectionsnapacounty.org/"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4.jpe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notesSlide" Target="../notesSlides/notesSlide15.xml"/><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0.png"/><Relationship Id="rId7"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jpe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4.jpeg"/><Relationship Id="rId7" Type="http://schemas.openxmlformats.org/officeDocument/2006/relationships/diagramColors" Target="../diagrams/colors3.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8" Type="http://schemas.openxmlformats.org/officeDocument/2006/relationships/hyperlink" Target="http://www.211bayarea.org/" TargetMode="External"/><Relationship Id="rId13" Type="http://schemas.openxmlformats.org/officeDocument/2006/relationships/image" Target="../media/image23.png"/><Relationship Id="rId3" Type="http://schemas.openxmlformats.org/officeDocument/2006/relationships/image" Target="../media/image44.jpeg"/><Relationship Id="rId7" Type="http://schemas.openxmlformats.org/officeDocument/2006/relationships/image" Target="../media/image24.jpeg"/><Relationship Id="rId12" Type="http://schemas.openxmlformats.org/officeDocument/2006/relationships/hyperlink" Target="https://www.211.org/about-us/your-local-211"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9.png"/><Relationship Id="rId11" Type="http://schemas.openxmlformats.org/officeDocument/2006/relationships/hyperlink" Target="https://www.211ca.org/about-2-1-1" TargetMode="External"/><Relationship Id="rId5" Type="http://schemas.openxmlformats.org/officeDocument/2006/relationships/image" Target="../media/image46.jpeg"/><Relationship Id="rId10" Type="http://schemas.openxmlformats.org/officeDocument/2006/relationships/hyperlink" Target="http://www.crisis-center.org/" TargetMode="External"/><Relationship Id="rId4" Type="http://schemas.openxmlformats.org/officeDocument/2006/relationships/image" Target="../media/image45.jpeg"/><Relationship Id="rId9" Type="http://schemas.openxmlformats.org/officeDocument/2006/relationships/hyperlink" Target="http://www.edenir.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0.png"/><Relationship Id="rId7"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3X0tyUXKnk"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hyperlink" Target="https://myshake.berkeley.edu/"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hyperlink" Target="https://unitedwaysca.org/caregiver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4.jpe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uwba.org/what-we-do/211-bay-area/" TargetMode="External"/><Relationship Id="rId7"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hyperlink" Target="https://211bayarea.org/about-211-bay-area/reports-dashboard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hyperlink" Target="https://docs.google.com/document/d/1t6fzPFh-VdPB9oZgOBbCRhTtTk2L69V6XLQa2_bSJN8/edit?tab=t.0"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24.jpeg"/><Relationship Id="rId4" Type="http://schemas.openxmlformats.org/officeDocument/2006/relationships/hyperlink" Target="https://docs.google.com/forms/d/e/1FAIpQLScaJtTsnZ1s4bsis1CXNaYC0OMMZc2VN_9C1L3vJOPJtlvX4w/viewform"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mailto:cmargason@uwba.org" TargetMode="External"/><Relationship Id="rId3" Type="http://schemas.openxmlformats.org/officeDocument/2006/relationships/hyperlink" Target="https://public.tableau.com/app/profile/emily.chan5537/viz/211Dashboard2021/Overview" TargetMode="External"/><Relationship Id="rId7" Type="http://schemas.openxmlformats.org/officeDocument/2006/relationships/hyperlink" Target="https://docs.google.com/document/d/1dXq36jFfgZi_wBd-_-gS7q4Hgwcdcj05xcNtjV3979g/edit?usp=sharing"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mailto:211bayarea@icfs.org" TargetMode="External"/><Relationship Id="rId11" Type="http://schemas.openxmlformats.org/officeDocument/2006/relationships/image" Target="../media/image23.png"/><Relationship Id="rId5" Type="http://schemas.openxmlformats.org/officeDocument/2006/relationships/hyperlink" Target="https://www.211bayarea.org/update/" TargetMode="External"/><Relationship Id="rId10" Type="http://schemas.openxmlformats.org/officeDocument/2006/relationships/image" Target="../media/image24.jpeg"/><Relationship Id="rId4" Type="http://schemas.openxmlformats.org/officeDocument/2006/relationships/hyperlink" Target="https://www.211bayarea.org/apply-join-database/" TargetMode="External"/><Relationship Id="rId9" Type="http://schemas.openxmlformats.org/officeDocument/2006/relationships/hyperlink" Target="mailto:mlaureta@uwba.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1.jpeg"/><Relationship Id="rId7"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73.jpeg"/><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4.jpe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notesSlide" Target="../notesSlides/notesSlide46.xml"/><Relationship Id="rId16" Type="http://schemas.openxmlformats.org/officeDocument/2006/relationships/image" Target="../media/image23.png"/><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0.png"/><Relationship Id="rId7"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4.jpeg"/><Relationship Id="rId7" Type="http://schemas.openxmlformats.org/officeDocument/2006/relationships/diagramColors" Target="../diagrams/colors4.xml"/><Relationship Id="rId2" Type="http://schemas.openxmlformats.org/officeDocument/2006/relationships/notesSlide" Target="../notesSlides/notesSlide51.xml"/><Relationship Id="rId1" Type="http://schemas.openxmlformats.org/officeDocument/2006/relationships/slideLayout" Target="../slideLayouts/slideLayout1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3.png"/></Relationships>
</file>

<file path=ppt/slides/_rels/slide6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4.jpeg"/><Relationship Id="rId7" Type="http://schemas.openxmlformats.org/officeDocument/2006/relationships/diagramColors" Target="../diagrams/colors5.xml"/><Relationship Id="rId2" Type="http://schemas.openxmlformats.org/officeDocument/2006/relationships/notesSlide" Target="../notesSlides/notesSlide52.xml"/><Relationship Id="rId1" Type="http://schemas.openxmlformats.org/officeDocument/2006/relationships/slideLayout" Target="../slideLayouts/slideLayout19.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3.png"/></Relationships>
</file>

<file path=ppt/slides/_rels/slide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8" Type="http://schemas.openxmlformats.org/officeDocument/2006/relationships/hyperlink" Target="http://www.211bayarea.org/" TargetMode="External"/><Relationship Id="rId13" Type="http://schemas.openxmlformats.org/officeDocument/2006/relationships/image" Target="../media/image23.png"/><Relationship Id="rId3" Type="http://schemas.openxmlformats.org/officeDocument/2006/relationships/image" Target="../media/image44.jpeg"/><Relationship Id="rId7" Type="http://schemas.openxmlformats.org/officeDocument/2006/relationships/image" Target="../media/image24.jpeg"/><Relationship Id="rId12" Type="http://schemas.openxmlformats.org/officeDocument/2006/relationships/hyperlink" Target="https://www.211.org/about-us/your-local-211" TargetMode="External"/><Relationship Id="rId2" Type="http://schemas.openxmlformats.org/officeDocument/2006/relationships/notesSlide" Target="../notesSlides/notesSlide54.xml"/><Relationship Id="rId1" Type="http://schemas.openxmlformats.org/officeDocument/2006/relationships/slideLayout" Target="../slideLayouts/slideLayout20.xml"/><Relationship Id="rId6" Type="http://schemas.openxmlformats.org/officeDocument/2006/relationships/image" Target="../media/image9.png"/><Relationship Id="rId11" Type="http://schemas.openxmlformats.org/officeDocument/2006/relationships/hyperlink" Target="https://www.211ca.org/about-2-1-1" TargetMode="External"/><Relationship Id="rId5" Type="http://schemas.openxmlformats.org/officeDocument/2006/relationships/image" Target="../media/image46.jpeg"/><Relationship Id="rId10" Type="http://schemas.openxmlformats.org/officeDocument/2006/relationships/hyperlink" Target="http://www.crisis-center.org/" TargetMode="External"/><Relationship Id="rId4" Type="http://schemas.openxmlformats.org/officeDocument/2006/relationships/image" Target="../media/image45.jpeg"/><Relationship Id="rId9" Type="http://schemas.openxmlformats.org/officeDocument/2006/relationships/hyperlink" Target="http://www.edenir.or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5.xml"/><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7.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6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0.png"/><Relationship Id="rId7" Type="http://schemas.openxmlformats.org/officeDocument/2006/relationships/image" Target="../media/image24.jpeg"/><Relationship Id="rId2" Type="http://schemas.openxmlformats.org/officeDocument/2006/relationships/notesSlide" Target="../notesSlides/notesSlide58.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3X0tyUXKnk" TargetMode="External"/><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7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19.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23.png"/></Relationships>
</file>

<file path=ppt/slides/_rels/slide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1.xml"/><Relationship Id="rId1" Type="http://schemas.openxmlformats.org/officeDocument/2006/relationships/slideLayout" Target="../slideLayouts/slideLayout19.xml"/><Relationship Id="rId5" Type="http://schemas.openxmlformats.org/officeDocument/2006/relationships/image" Target="../media/image57.png"/><Relationship Id="rId4" Type="http://schemas.openxmlformats.org/officeDocument/2006/relationships/image" Target="../media/image23.png"/></Relationships>
</file>

<file path=ppt/slides/_rels/slide73.xml.rels><?xml version="1.0" encoding="UTF-8" standalone="yes"?>
<Relationships xmlns="http://schemas.openxmlformats.org/package/2006/relationships"><Relationship Id="rId3" Type="http://schemas.openxmlformats.org/officeDocument/2006/relationships/hyperlink" Target="https://myshake.berkeley.edu/" TargetMode="External"/><Relationship Id="rId2" Type="http://schemas.openxmlformats.org/officeDocument/2006/relationships/notesSlide" Target="../notesSlides/notesSlide62.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hyperlink" Target="https://unitedwaysca.org/caregivers/"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4.jpeg"/></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hyperlink" Target="https://uwba.org/what-we-do/211-bay-area/" TargetMode="External"/><Relationship Id="rId7"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hyperlink" Target="https://211bayarea.org/about-211-bay-area/reports-dashboards/"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8.xml"/><Relationship Id="rId1" Type="http://schemas.openxmlformats.org/officeDocument/2006/relationships/slideLayout" Target="../slideLayouts/slideLayout19.xml"/><Relationship Id="rId5" Type="http://schemas.openxmlformats.org/officeDocument/2006/relationships/image" Target="../media/image65.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s://docs.google.com/document/d/1t6fzPFh-VdPB9oZgOBbCRhTtTk2L69V6XLQa2_bSJN8/edit?tab=t.0" TargetMode="External"/><Relationship Id="rId2" Type="http://schemas.openxmlformats.org/officeDocument/2006/relationships/notesSlide" Target="../notesSlides/notesSlide69.xml"/><Relationship Id="rId1" Type="http://schemas.openxmlformats.org/officeDocument/2006/relationships/slideLayout" Target="../slideLayouts/slideLayout19.xml"/><Relationship Id="rId6" Type="http://schemas.openxmlformats.org/officeDocument/2006/relationships/image" Target="../media/image66.png"/><Relationship Id="rId5" Type="http://schemas.openxmlformats.org/officeDocument/2006/relationships/image" Target="../media/image24.jpeg"/><Relationship Id="rId4" Type="http://schemas.openxmlformats.org/officeDocument/2006/relationships/hyperlink" Target="https://docs.google.com/forms/d/e/1FAIpQLScaJtTsnZ1s4bsis1CXNaYC0OMMZc2VN_9C1L3vJOPJtlvX4w/viewform"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mailto:cmargason@uwba.org" TargetMode="External"/><Relationship Id="rId3" Type="http://schemas.openxmlformats.org/officeDocument/2006/relationships/hyperlink" Target="https://public.tableau.com/app/profile/emily.chan5537/viz/211Dashboard2021/Overview" TargetMode="External"/><Relationship Id="rId7" Type="http://schemas.openxmlformats.org/officeDocument/2006/relationships/hyperlink" Target="https://docs.google.com/document/d/1dXq36jFfgZi_wBd-_-gS7q4Hgwcdcj05xcNtjV3979g/edit?usp=sharing" TargetMode="External"/><Relationship Id="rId2" Type="http://schemas.openxmlformats.org/officeDocument/2006/relationships/notesSlide" Target="../notesSlides/notesSlide70.xml"/><Relationship Id="rId1" Type="http://schemas.openxmlformats.org/officeDocument/2006/relationships/slideLayout" Target="../slideLayouts/slideLayout19.xml"/><Relationship Id="rId6" Type="http://schemas.openxmlformats.org/officeDocument/2006/relationships/hyperlink" Target="mailto:211bayarea@icfs.org" TargetMode="External"/><Relationship Id="rId11" Type="http://schemas.openxmlformats.org/officeDocument/2006/relationships/image" Target="../media/image23.png"/><Relationship Id="rId5" Type="http://schemas.openxmlformats.org/officeDocument/2006/relationships/hyperlink" Target="https://www.211bayarea.org/update/" TargetMode="External"/><Relationship Id="rId10" Type="http://schemas.openxmlformats.org/officeDocument/2006/relationships/image" Target="../media/image24.jpeg"/><Relationship Id="rId4" Type="http://schemas.openxmlformats.org/officeDocument/2006/relationships/hyperlink" Target="https://www.211bayarea.org/apply-join-database/" TargetMode="External"/><Relationship Id="rId9" Type="http://schemas.openxmlformats.org/officeDocument/2006/relationships/hyperlink" Target="mailto:mlaureta@uwba.or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70.png"/><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1.jpeg"/><Relationship Id="rId7" Type="http://schemas.openxmlformats.org/officeDocument/2006/relationships/image" Target="../media/image24.jpeg"/><Relationship Id="rId2" Type="http://schemas.openxmlformats.org/officeDocument/2006/relationships/notesSlide" Target="../notesSlides/notesSlide71.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73.jpeg"/><Relationship Id="rId4" Type="http://schemas.openxmlformats.org/officeDocument/2006/relationships/image" Target="../media/image72.jpeg"/></Relationships>
</file>

<file path=ppt/slides/_rels/slide8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2.xml"/><Relationship Id="rId1" Type="http://schemas.openxmlformats.org/officeDocument/2006/relationships/slideLayout" Target="../slideLayouts/slideLayout22.xml"/><Relationship Id="rId4" Type="http://schemas.openxmlformats.org/officeDocument/2006/relationships/image" Target="../media/image23.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mailto:Cherylf@mydslc.org" TargetMode="Externa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
          <p:cNvSpPr/>
          <p:nvPr/>
        </p:nvSpPr>
        <p:spPr>
          <a:xfrm>
            <a:off x="4951372" y="5642975"/>
            <a:ext cx="2289256" cy="275700"/>
          </a:xfrm>
          <a:prstGeom prst="roundRect">
            <a:avLst>
              <a:gd name="adj" fmla="val 16667"/>
            </a:avLst>
          </a:prstGeom>
          <a:solidFill>
            <a:srgbClr val="4E2C3D"/>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E2CBAB"/>
              </a:buClr>
              <a:buSzPts val="1800"/>
              <a:buFont typeface="Calibri"/>
              <a:buNone/>
            </a:pPr>
            <a:r>
              <a:rPr lang="en-US" sz="1800" b="1" i="0" u="none" strike="noStrike" cap="none">
                <a:solidFill>
                  <a:srgbClr val="E2CBAB"/>
                </a:solidFill>
                <a:latin typeface="Calibri"/>
                <a:ea typeface="Calibri"/>
                <a:cs typeface="Calibri"/>
                <a:sym typeface="Calibri"/>
              </a:rPr>
              <a:t>NapaValleyCOAD.org</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77ED6-3923-43A2-87BF-5DBFD1236B20}"/>
              </a:ext>
            </a:extLst>
          </p:cNvPr>
          <p:cNvSpPr>
            <a:spLocks noGrp="1"/>
          </p:cNvSpPr>
          <p:nvPr>
            <p:ph type="title"/>
          </p:nvPr>
        </p:nvSpPr>
        <p:spPr>
          <a:xfrm>
            <a:off x="4970109" y="484632"/>
            <a:ext cx="6730277" cy="1609344"/>
          </a:xfrm>
          <a:ln>
            <a:noFill/>
          </a:ln>
        </p:spPr>
        <p:txBody>
          <a:bodyPr>
            <a:normAutofit/>
          </a:bodyPr>
          <a:lstStyle/>
          <a:p>
            <a:r>
              <a:rPr lang="en-US" sz="4800" b="1" dirty="0"/>
              <a:t>Legal assistance</a:t>
            </a:r>
          </a:p>
        </p:txBody>
      </p:sp>
      <p:pic>
        <p:nvPicPr>
          <p:cNvPr id="4" name="Picture 3">
            <a:extLst>
              <a:ext uri="{FF2B5EF4-FFF2-40B4-BE49-F238E27FC236}">
                <a16:creationId xmlns:a16="http://schemas.microsoft.com/office/drawing/2014/main" id="{8E911B06-95B5-453A-ACF2-F253FA6E7C1E}"/>
              </a:ext>
            </a:extLst>
          </p:cNvPr>
          <p:cNvPicPr>
            <a:picLocks noChangeAspect="1"/>
          </p:cNvPicPr>
          <p:nvPr/>
        </p:nvPicPr>
        <p:blipFill rotWithShape="1">
          <a:blip r:embed="rId2"/>
          <a:srcRect l="22654" r="32288"/>
          <a:stretch/>
        </p:blipFill>
        <p:spPr>
          <a:xfrm>
            <a:off x="3344" y="10"/>
            <a:ext cx="4646726" cy="6857990"/>
          </a:xfrm>
          <a:prstGeom prst="rect">
            <a:avLst/>
          </a:prstGeom>
        </p:spPr>
      </p:pic>
      <p:sp>
        <p:nvSpPr>
          <p:cNvPr id="3" name="Content Placeholder 2">
            <a:extLst>
              <a:ext uri="{FF2B5EF4-FFF2-40B4-BE49-F238E27FC236}">
                <a16:creationId xmlns:a16="http://schemas.microsoft.com/office/drawing/2014/main" id="{FF30DF30-E6E6-49B2-ABCD-911EAC52387E}"/>
              </a:ext>
            </a:extLst>
          </p:cNvPr>
          <p:cNvSpPr>
            <a:spLocks noGrp="1"/>
          </p:cNvSpPr>
          <p:nvPr>
            <p:ph idx="1"/>
          </p:nvPr>
        </p:nvSpPr>
        <p:spPr>
          <a:xfrm>
            <a:off x="4970109" y="2121408"/>
            <a:ext cx="6730276" cy="4050792"/>
          </a:xfrm>
        </p:spPr>
        <p:txBody>
          <a:bodyPr vert="horz" lIns="91440" tIns="45720" rIns="91440" bIns="45720" rtlCol="0" anchor="t">
            <a:normAutofit/>
          </a:bodyPr>
          <a:lstStyle/>
          <a:p>
            <a:r>
              <a:rPr lang="en-US" sz="1800" dirty="0"/>
              <a:t>Primary Staff: </a:t>
            </a:r>
            <a:br>
              <a:rPr lang="en-US" sz="1800" dirty="0"/>
            </a:br>
            <a:r>
              <a:rPr lang="en-US" sz="1800" dirty="0"/>
              <a:t>Adam Brown &amp; Lisa Trumbly </a:t>
            </a:r>
          </a:p>
          <a:p>
            <a:r>
              <a:rPr lang="en-US" sz="1800" dirty="0"/>
              <a:t>Our legal team specializes in assisting consumers with Social Security appeals. Once the legal team decides to take the case, they see it through until the hearing and possibly beyond. </a:t>
            </a:r>
          </a:p>
          <a:p>
            <a:pPr>
              <a:buClr>
                <a:srgbClr val="9E3611"/>
              </a:buClr>
            </a:pPr>
            <a:r>
              <a:rPr lang="en-US" sz="1800" dirty="0"/>
              <a:t>Referrals to Lisa Trumbly gets referred to the Disability Law Clinic (DLC) on a case-by-case basis by DSLC staff</a:t>
            </a:r>
            <a:endParaRPr lang="en-US" dirty="0"/>
          </a:p>
          <a:p>
            <a:r>
              <a:rPr lang="en-US" sz="1800" dirty="0"/>
              <a:t>Legal assistance is also available at our branch offices in Napa and Ukiah</a:t>
            </a:r>
          </a:p>
        </p:txBody>
      </p:sp>
    </p:spTree>
    <p:extLst>
      <p:ext uri="{BB962C8B-B14F-4D97-AF65-F5344CB8AC3E}">
        <p14:creationId xmlns:p14="http://schemas.microsoft.com/office/powerpoint/2010/main" val="2110024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92B36-23BC-4E89-A3F8-BCADB7EF13AE}"/>
              </a:ext>
            </a:extLst>
          </p:cNvPr>
          <p:cNvSpPr>
            <a:spLocks noGrp="1"/>
          </p:cNvSpPr>
          <p:nvPr>
            <p:ph type="title"/>
          </p:nvPr>
        </p:nvSpPr>
        <p:spPr>
          <a:xfrm>
            <a:off x="6550924" y="685800"/>
            <a:ext cx="4920019" cy="2021553"/>
          </a:xfrm>
        </p:spPr>
        <p:txBody>
          <a:bodyPr>
            <a:normAutofit/>
          </a:bodyPr>
          <a:lstStyle/>
          <a:p>
            <a:r>
              <a:rPr lang="en-US" sz="4600">
                <a:solidFill>
                  <a:schemeClr val="tx1"/>
                </a:solidFill>
              </a:rPr>
              <a:t>DDAR (Disability Disaster Access &amp; Resources) </a:t>
            </a:r>
          </a:p>
        </p:txBody>
      </p:sp>
      <p:pic>
        <p:nvPicPr>
          <p:cNvPr id="5" name="Picture 5" descr="A picture containing text, drawing&#10;&#10;Description automatically generated">
            <a:extLst>
              <a:ext uri="{FF2B5EF4-FFF2-40B4-BE49-F238E27FC236}">
                <a16:creationId xmlns:a16="http://schemas.microsoft.com/office/drawing/2014/main" id="{59678201-E971-4E1A-8228-0CCE679E3990}"/>
              </a:ext>
            </a:extLst>
          </p:cNvPr>
          <p:cNvPicPr>
            <a:picLocks noChangeAspect="1"/>
          </p:cNvPicPr>
          <p:nvPr/>
        </p:nvPicPr>
        <p:blipFill rotWithShape="1">
          <a:blip r:embed="rId3"/>
          <a:srcRect l="10810" r="306"/>
          <a:stretch/>
        </p:blipFill>
        <p:spPr>
          <a:xfrm>
            <a:off x="-232316" y="83636"/>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Content Placeholder 2">
            <a:extLst>
              <a:ext uri="{FF2B5EF4-FFF2-40B4-BE49-F238E27FC236}">
                <a16:creationId xmlns:a16="http://schemas.microsoft.com/office/drawing/2014/main" id="{8C9ECD12-B2D9-41B6-BD9A-5F9CA4897E4F}"/>
              </a:ext>
            </a:extLst>
          </p:cNvPr>
          <p:cNvSpPr>
            <a:spLocks noGrp="1"/>
          </p:cNvSpPr>
          <p:nvPr>
            <p:ph idx="1"/>
          </p:nvPr>
        </p:nvSpPr>
        <p:spPr>
          <a:xfrm>
            <a:off x="6550924" y="2927444"/>
            <a:ext cx="4920019" cy="3244755"/>
          </a:xfrm>
        </p:spPr>
        <p:txBody>
          <a:bodyPr vert="horz" lIns="91440" tIns="45720" rIns="91440" bIns="45720" rtlCol="0" anchor="t">
            <a:normAutofit fontScale="77500" lnSpcReduction="20000"/>
          </a:bodyPr>
          <a:lstStyle/>
          <a:p>
            <a:r>
              <a:rPr lang="en-US" dirty="0"/>
              <a:t>Principal Staff:</a:t>
            </a:r>
            <a:br>
              <a:rPr lang="en-US" dirty="0"/>
            </a:br>
            <a:r>
              <a:rPr lang="en-US" dirty="0"/>
              <a:t>Steven Vera</a:t>
            </a:r>
            <a:br>
              <a:rPr lang="en-US" dirty="0"/>
            </a:br>
            <a:r>
              <a:rPr lang="en-US" sz="3600" dirty="0"/>
              <a:t>Steven@mydslc.org</a:t>
            </a:r>
          </a:p>
          <a:p>
            <a:r>
              <a:rPr lang="en-US" dirty="0"/>
              <a:t>All applicants must be part of PG&amp;E's Medical Baseline Program to qualify</a:t>
            </a:r>
          </a:p>
          <a:p>
            <a:r>
              <a:rPr lang="en-US" dirty="0"/>
              <a:t>For 2026 – Greater focus on Disaster Preparedness &amp; Education (</a:t>
            </a:r>
            <a:r>
              <a:rPr lang="en-US" dirty="0" err="1"/>
              <a:t>i.e</a:t>
            </a:r>
            <a:r>
              <a:rPr lang="en-US" dirty="0"/>
              <a:t> to-go bags, Plan of Action during a disaster)</a:t>
            </a:r>
          </a:p>
          <a:p>
            <a:r>
              <a:rPr lang="en-US" dirty="0"/>
              <a:t>Referral for back-up batteries </a:t>
            </a:r>
          </a:p>
          <a:p>
            <a:endParaRPr lang="en-US" dirty="0"/>
          </a:p>
        </p:txBody>
      </p:sp>
    </p:spTree>
    <p:extLst>
      <p:ext uri="{BB962C8B-B14F-4D97-AF65-F5344CB8AC3E}">
        <p14:creationId xmlns:p14="http://schemas.microsoft.com/office/powerpoint/2010/main" val="3789219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3578-107D-47BF-B764-C7A9CC1D2140}"/>
              </a:ext>
            </a:extLst>
          </p:cNvPr>
          <p:cNvSpPr>
            <a:spLocks noGrp="1"/>
          </p:cNvSpPr>
          <p:nvPr>
            <p:ph type="title"/>
          </p:nvPr>
        </p:nvSpPr>
        <p:spPr>
          <a:xfrm>
            <a:off x="4970109" y="484632"/>
            <a:ext cx="6730277" cy="1609344"/>
          </a:xfrm>
          <a:ln>
            <a:noFill/>
          </a:ln>
        </p:spPr>
        <p:txBody>
          <a:bodyPr>
            <a:normAutofit/>
          </a:bodyPr>
          <a:lstStyle/>
          <a:p>
            <a:r>
              <a:rPr lang="en-US" sz="3400"/>
              <a:t>HAM/AT</a:t>
            </a:r>
            <a:br>
              <a:rPr lang="en-US" sz="3400"/>
            </a:br>
            <a:r>
              <a:rPr lang="en-US" sz="3400"/>
              <a:t>home access Modification &amp; assistive technology </a:t>
            </a:r>
          </a:p>
        </p:txBody>
      </p:sp>
      <p:pic>
        <p:nvPicPr>
          <p:cNvPr id="4" name="Picture 3">
            <a:extLst>
              <a:ext uri="{FF2B5EF4-FFF2-40B4-BE49-F238E27FC236}">
                <a16:creationId xmlns:a16="http://schemas.microsoft.com/office/drawing/2014/main" id="{2518418B-DE5F-45F3-9C18-5858521EF73E}"/>
              </a:ext>
            </a:extLst>
          </p:cNvPr>
          <p:cNvPicPr>
            <a:picLocks noChangeAspect="1"/>
          </p:cNvPicPr>
          <p:nvPr/>
        </p:nvPicPr>
        <p:blipFill rotWithShape="1">
          <a:blip r:embed="rId2"/>
          <a:srcRect l="26181" r="11484" b="1"/>
          <a:stretch/>
        </p:blipFill>
        <p:spPr>
          <a:xfrm>
            <a:off x="3344" y="10"/>
            <a:ext cx="4646726" cy="6857990"/>
          </a:xfrm>
          <a:prstGeom prst="rect">
            <a:avLst/>
          </a:prstGeom>
        </p:spPr>
      </p:pic>
      <p:sp>
        <p:nvSpPr>
          <p:cNvPr id="3" name="Content Placeholder 2">
            <a:extLst>
              <a:ext uri="{FF2B5EF4-FFF2-40B4-BE49-F238E27FC236}">
                <a16:creationId xmlns:a16="http://schemas.microsoft.com/office/drawing/2014/main" id="{E1183C20-F771-4CA0-AD19-91CA556E4092}"/>
              </a:ext>
            </a:extLst>
          </p:cNvPr>
          <p:cNvSpPr>
            <a:spLocks noGrp="1"/>
          </p:cNvSpPr>
          <p:nvPr>
            <p:ph idx="1"/>
          </p:nvPr>
        </p:nvSpPr>
        <p:spPr>
          <a:xfrm>
            <a:off x="4970109" y="2121408"/>
            <a:ext cx="6730276" cy="4408484"/>
          </a:xfrm>
        </p:spPr>
        <p:txBody>
          <a:bodyPr>
            <a:normAutofit/>
          </a:bodyPr>
          <a:lstStyle/>
          <a:p>
            <a:r>
              <a:rPr lang="en-US" sz="1800" dirty="0"/>
              <a:t>Principal Staff:</a:t>
            </a:r>
            <a:br>
              <a:rPr lang="en-US" sz="1800" dirty="0"/>
            </a:br>
            <a:r>
              <a:rPr lang="en-US" sz="1800" dirty="0"/>
              <a:t>Justin Parvin</a:t>
            </a:r>
            <a:br>
              <a:rPr lang="en-US" sz="1800" dirty="0"/>
            </a:br>
            <a:r>
              <a:rPr lang="en-US" u="sng" dirty="0">
                <a:hlinkClick r:id="rId3"/>
              </a:rPr>
              <a:t>Justin@mydslc.org</a:t>
            </a:r>
            <a:endParaRPr lang="en-US" sz="1800" dirty="0"/>
          </a:p>
          <a:p>
            <a:r>
              <a:rPr lang="en-US" sz="1800" dirty="0"/>
              <a:t>Sonoma County specific program that helps low-income individuals regain mobility and access to their communities by subsidizing costs to install Ramps, Lifts, Grab Bars, and more.</a:t>
            </a:r>
          </a:p>
          <a:p>
            <a:r>
              <a:rPr lang="en-US" sz="1800" dirty="0"/>
              <a:t>Income Requirements: </a:t>
            </a:r>
            <a:br>
              <a:rPr lang="en-US" sz="1800" dirty="0"/>
            </a:br>
            <a:r>
              <a:rPr lang="en-US" sz="1800" dirty="0"/>
              <a:t>1 Person Household: $65,550/yr	</a:t>
            </a:r>
            <a:br>
              <a:rPr lang="en-US" sz="1800" dirty="0"/>
            </a:br>
            <a:r>
              <a:rPr lang="en-US" sz="1800" dirty="0"/>
              <a:t>2 Person Household: $76,050/yr</a:t>
            </a:r>
          </a:p>
          <a:p>
            <a:r>
              <a:rPr lang="en-US" sz="1800" dirty="0"/>
              <a:t>Assistive Technology is any adaptive aid used by a person with disabilities to function as independently as possible at home or in the workplace. </a:t>
            </a:r>
          </a:p>
        </p:txBody>
      </p:sp>
    </p:spTree>
    <p:extLst>
      <p:ext uri="{BB962C8B-B14F-4D97-AF65-F5344CB8AC3E}">
        <p14:creationId xmlns:p14="http://schemas.microsoft.com/office/powerpoint/2010/main" val="4290179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51D72-E589-46E4-9671-AD187A51BCE1}"/>
              </a:ext>
            </a:extLst>
          </p:cNvPr>
          <p:cNvSpPr>
            <a:spLocks noGrp="1"/>
          </p:cNvSpPr>
          <p:nvPr>
            <p:ph type="title"/>
          </p:nvPr>
        </p:nvSpPr>
        <p:spPr>
          <a:xfrm>
            <a:off x="7883612" y="484632"/>
            <a:ext cx="3816774" cy="1609344"/>
          </a:xfrm>
          <a:ln>
            <a:noFill/>
          </a:ln>
        </p:spPr>
        <p:txBody>
          <a:bodyPr>
            <a:normAutofit/>
          </a:bodyPr>
          <a:lstStyle/>
          <a:p>
            <a:r>
              <a:rPr lang="en-US" sz="3200" dirty="0"/>
              <a:t>Housing Services	</a:t>
            </a:r>
          </a:p>
        </p:txBody>
      </p:sp>
      <p:pic>
        <p:nvPicPr>
          <p:cNvPr id="4" name="Picture 3">
            <a:extLst>
              <a:ext uri="{FF2B5EF4-FFF2-40B4-BE49-F238E27FC236}">
                <a16:creationId xmlns:a16="http://schemas.microsoft.com/office/drawing/2014/main" id="{EE0DB80A-ECE2-4673-B2EF-D6150F9A3D9E}"/>
              </a:ext>
            </a:extLst>
          </p:cNvPr>
          <p:cNvPicPr>
            <a:picLocks noChangeAspect="1"/>
          </p:cNvPicPr>
          <p:nvPr/>
        </p:nvPicPr>
        <p:blipFill rotWithShape="1">
          <a:blip r:embed="rId2"/>
          <a:srcRect l="7537" r="2" b="2"/>
          <a:stretch/>
        </p:blipFill>
        <p:spPr>
          <a:xfrm>
            <a:off x="3343" y="10"/>
            <a:ext cx="6976297" cy="6857990"/>
          </a:xfrm>
          <a:prstGeom prst="rect">
            <a:avLst/>
          </a:prstGeom>
        </p:spPr>
      </p:pic>
      <p:sp>
        <p:nvSpPr>
          <p:cNvPr id="3" name="Content Placeholder 2">
            <a:extLst>
              <a:ext uri="{FF2B5EF4-FFF2-40B4-BE49-F238E27FC236}">
                <a16:creationId xmlns:a16="http://schemas.microsoft.com/office/drawing/2014/main" id="{B08D7656-E910-4BCB-BE35-D01053BE96B3}"/>
              </a:ext>
            </a:extLst>
          </p:cNvPr>
          <p:cNvSpPr>
            <a:spLocks noGrp="1"/>
          </p:cNvSpPr>
          <p:nvPr>
            <p:ph idx="1"/>
          </p:nvPr>
        </p:nvSpPr>
        <p:spPr>
          <a:xfrm>
            <a:off x="7883611" y="2121407"/>
            <a:ext cx="3816774" cy="4419241"/>
          </a:xfrm>
        </p:spPr>
        <p:txBody>
          <a:bodyPr vert="horz" lIns="91440" tIns="45720" rIns="91440" bIns="45720" rtlCol="0" anchor="t">
            <a:normAutofit/>
          </a:bodyPr>
          <a:lstStyle/>
          <a:p>
            <a:r>
              <a:rPr lang="en-US" sz="1800" dirty="0"/>
              <a:t>Principal Staff: </a:t>
            </a:r>
            <a:br>
              <a:rPr lang="en-US" sz="1800" dirty="0"/>
            </a:br>
            <a:r>
              <a:rPr lang="en-US" sz="1800" dirty="0"/>
              <a:t>Miryam Mendoza </a:t>
            </a:r>
            <a:br>
              <a:rPr lang="en-US" sz="1800" dirty="0"/>
            </a:br>
            <a:r>
              <a:rPr lang="en-US" dirty="0">
                <a:hlinkClick r:id="rId3"/>
              </a:rPr>
              <a:t>Miryam@mydslc.org</a:t>
            </a:r>
            <a:r>
              <a:rPr lang="en-US" dirty="0"/>
              <a:t> </a:t>
            </a:r>
          </a:p>
          <a:p>
            <a:r>
              <a:rPr lang="en-US" sz="1800" dirty="0"/>
              <a:t>Program focus is to provide housing search information, training, and referrals to people with disabilities seeking accessible and affordable housing.</a:t>
            </a:r>
          </a:p>
          <a:p>
            <a:r>
              <a:rPr lang="en-US" sz="1800" dirty="0"/>
              <a:t>Assistance with reasonable accommodation requests, Season of Sharing applications, help filling out Sonoma County housing applications &amp; assist with tenant/landlord issues.</a:t>
            </a:r>
          </a:p>
          <a:p>
            <a:endParaRPr lang="en-US" sz="1500" dirty="0"/>
          </a:p>
          <a:p>
            <a:pPr lvl="1"/>
            <a:endParaRPr lang="en-US" sz="1300" dirty="0"/>
          </a:p>
        </p:txBody>
      </p:sp>
    </p:spTree>
    <p:extLst>
      <p:ext uri="{BB962C8B-B14F-4D97-AF65-F5344CB8AC3E}">
        <p14:creationId xmlns:p14="http://schemas.microsoft.com/office/powerpoint/2010/main" val="760231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92B36-23BC-4E89-A3F8-BCADB7EF13AE}"/>
              </a:ext>
            </a:extLst>
          </p:cNvPr>
          <p:cNvSpPr>
            <a:spLocks noGrp="1"/>
          </p:cNvSpPr>
          <p:nvPr>
            <p:ph type="title"/>
          </p:nvPr>
        </p:nvSpPr>
        <p:spPr>
          <a:xfrm>
            <a:off x="4970109" y="484632"/>
            <a:ext cx="6730277" cy="1609344"/>
          </a:xfrm>
          <a:ln>
            <a:noFill/>
          </a:ln>
        </p:spPr>
        <p:txBody>
          <a:bodyPr>
            <a:normAutofit/>
          </a:bodyPr>
          <a:lstStyle/>
          <a:p>
            <a:r>
              <a:rPr lang="en-US" sz="4800" dirty="0"/>
              <a:t>Systems Change Advocacy</a:t>
            </a:r>
          </a:p>
        </p:txBody>
      </p:sp>
      <p:pic>
        <p:nvPicPr>
          <p:cNvPr id="4" name="Picture 3">
            <a:extLst>
              <a:ext uri="{FF2B5EF4-FFF2-40B4-BE49-F238E27FC236}">
                <a16:creationId xmlns:a16="http://schemas.microsoft.com/office/drawing/2014/main" id="{31E98E05-5679-4D7C-A78A-AF24C2680197}"/>
              </a:ext>
            </a:extLst>
          </p:cNvPr>
          <p:cNvPicPr>
            <a:picLocks noChangeAspect="1"/>
          </p:cNvPicPr>
          <p:nvPr/>
        </p:nvPicPr>
        <p:blipFill rotWithShape="1">
          <a:blip r:embed="rId3"/>
          <a:srcRect l="10082" r="22161"/>
          <a:stretch/>
        </p:blipFill>
        <p:spPr>
          <a:xfrm>
            <a:off x="3344" y="10"/>
            <a:ext cx="4646726" cy="6857990"/>
          </a:xfrm>
          <a:prstGeom prst="rect">
            <a:avLst/>
          </a:prstGeom>
        </p:spPr>
      </p:pic>
      <p:sp>
        <p:nvSpPr>
          <p:cNvPr id="3" name="Content Placeholder 2">
            <a:extLst>
              <a:ext uri="{FF2B5EF4-FFF2-40B4-BE49-F238E27FC236}">
                <a16:creationId xmlns:a16="http://schemas.microsoft.com/office/drawing/2014/main" id="{8C9ECD12-B2D9-41B6-BD9A-5F9CA4897E4F}"/>
              </a:ext>
            </a:extLst>
          </p:cNvPr>
          <p:cNvSpPr>
            <a:spLocks noGrp="1"/>
          </p:cNvSpPr>
          <p:nvPr>
            <p:ph idx="1"/>
          </p:nvPr>
        </p:nvSpPr>
        <p:spPr>
          <a:xfrm>
            <a:off x="4970109" y="2121408"/>
            <a:ext cx="6730276" cy="4333180"/>
          </a:xfrm>
        </p:spPr>
        <p:txBody>
          <a:bodyPr vert="horz" lIns="91440" tIns="45720" rIns="91440" bIns="45720" rtlCol="0" anchor="t">
            <a:normAutofit/>
          </a:bodyPr>
          <a:lstStyle/>
          <a:p>
            <a:r>
              <a:rPr lang="en-US" sz="1800" dirty="0"/>
              <a:t>Principal Staff:</a:t>
            </a:r>
            <a:br>
              <a:rPr lang="en-US" sz="1800" dirty="0"/>
            </a:br>
            <a:r>
              <a:rPr lang="en-US" sz="1800" dirty="0"/>
              <a:t>Collin Thoma</a:t>
            </a:r>
            <a:br>
              <a:rPr lang="en-US" sz="1800" dirty="0"/>
            </a:br>
            <a:r>
              <a:rPr lang="en-US" dirty="0">
                <a:hlinkClick r:id="rId4"/>
              </a:rPr>
              <a:t>Cthoma@mydslc.org</a:t>
            </a:r>
            <a:endParaRPr lang="en-US" dirty="0"/>
          </a:p>
          <a:p>
            <a:r>
              <a:rPr lang="en-US" sz="1800" dirty="0"/>
              <a:t>The systems change advocate is in charge of educating various city, state and federal officials on how policies and actions will affect and impact individuals with disabilities</a:t>
            </a:r>
          </a:p>
          <a:p>
            <a:r>
              <a:rPr lang="en-US" sz="1800" dirty="0"/>
              <a:t>Collin is currently the Regional Deputy Director for System Change Advocates in the Bay Area &amp; Northern Ca. Works with other System Change Advocates in the region to advocate on Regional, Statewide, &amp; National issues faced by those with disabilities. </a:t>
            </a:r>
          </a:p>
          <a:p>
            <a:r>
              <a:rPr lang="en-US" sz="1800" dirty="0"/>
              <a:t>Addresses various systematic issues that individuals with disabilities have and rallies support to advocate and move issues to government</a:t>
            </a:r>
          </a:p>
        </p:txBody>
      </p:sp>
    </p:spTree>
    <p:extLst>
      <p:ext uri="{BB962C8B-B14F-4D97-AF65-F5344CB8AC3E}">
        <p14:creationId xmlns:p14="http://schemas.microsoft.com/office/powerpoint/2010/main" val="1149802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92B36-23BC-4E89-A3F8-BCADB7EF13AE}"/>
              </a:ext>
            </a:extLst>
          </p:cNvPr>
          <p:cNvSpPr>
            <a:spLocks noGrp="1"/>
          </p:cNvSpPr>
          <p:nvPr>
            <p:ph type="title"/>
          </p:nvPr>
        </p:nvSpPr>
        <p:spPr>
          <a:xfrm>
            <a:off x="4970109" y="484632"/>
            <a:ext cx="6730277" cy="1609344"/>
          </a:xfrm>
          <a:ln>
            <a:noFill/>
          </a:ln>
        </p:spPr>
        <p:txBody>
          <a:bodyPr>
            <a:normAutofit/>
          </a:bodyPr>
          <a:lstStyle/>
          <a:p>
            <a:endParaRPr lang="en-US" sz="4800" dirty="0"/>
          </a:p>
        </p:txBody>
      </p:sp>
      <p:sp>
        <p:nvSpPr>
          <p:cNvPr id="3" name="Content Placeholder 2">
            <a:extLst>
              <a:ext uri="{FF2B5EF4-FFF2-40B4-BE49-F238E27FC236}">
                <a16:creationId xmlns:a16="http://schemas.microsoft.com/office/drawing/2014/main" id="{8C9ECD12-B2D9-41B6-BD9A-5F9CA4897E4F}"/>
              </a:ext>
            </a:extLst>
          </p:cNvPr>
          <p:cNvSpPr>
            <a:spLocks noGrp="1"/>
          </p:cNvSpPr>
          <p:nvPr>
            <p:ph idx="1"/>
          </p:nvPr>
        </p:nvSpPr>
        <p:spPr>
          <a:xfrm>
            <a:off x="4201074" y="2322576"/>
            <a:ext cx="6730276" cy="4050792"/>
          </a:xfrm>
        </p:spPr>
        <p:txBody>
          <a:bodyPr vert="horz" lIns="91440" tIns="45720" rIns="91440" bIns="45720" rtlCol="0" anchor="t">
            <a:normAutofit/>
          </a:bodyPr>
          <a:lstStyle/>
          <a:p>
            <a:endParaRPr lang="en-US" sz="1800" dirty="0"/>
          </a:p>
          <a:p>
            <a:r>
              <a:rPr lang="en-US" sz="1800" dirty="0"/>
              <a:t>Transitions may be used to assist with a consumer’s transition from a more restricted setting, such as an emergency shelter, temporary housing, or hospitals, into the community setting of their choice. </a:t>
            </a:r>
          </a:p>
          <a:p>
            <a:r>
              <a:rPr lang="en-US" sz="1800" dirty="0"/>
              <a:t>Youth Transition may be used to transition youth from parent’s home, foster care into a community setting of their own choice</a:t>
            </a:r>
          </a:p>
          <a:p>
            <a:r>
              <a:rPr lang="en-US" sz="1800" dirty="0"/>
              <a:t>Diversion services are when an individual is at-risk of going into an institutional setting and needs assistance with activities of daily living.</a:t>
            </a:r>
          </a:p>
        </p:txBody>
      </p:sp>
      <p:pic>
        <p:nvPicPr>
          <p:cNvPr id="6" name="Picture 5">
            <a:extLst>
              <a:ext uri="{FF2B5EF4-FFF2-40B4-BE49-F238E27FC236}">
                <a16:creationId xmlns:a16="http://schemas.microsoft.com/office/drawing/2014/main" id="{0C052CF0-5498-4D77-9193-FF12E5AFF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4" y="-9427"/>
            <a:ext cx="12192000" cy="2167845"/>
          </a:xfrm>
          <a:prstGeom prst="rect">
            <a:avLst/>
          </a:prstGeom>
        </p:spPr>
      </p:pic>
      <p:sp>
        <p:nvSpPr>
          <p:cNvPr id="8" name="TextBox 7">
            <a:extLst>
              <a:ext uri="{FF2B5EF4-FFF2-40B4-BE49-F238E27FC236}">
                <a16:creationId xmlns:a16="http://schemas.microsoft.com/office/drawing/2014/main" id="{4AFCFA72-0044-4AEF-8E69-9B4F44D3E459}"/>
              </a:ext>
            </a:extLst>
          </p:cNvPr>
          <p:cNvSpPr txBox="1"/>
          <p:nvPr/>
        </p:nvSpPr>
        <p:spPr>
          <a:xfrm>
            <a:off x="182880" y="3428999"/>
            <a:ext cx="4018194" cy="2123658"/>
          </a:xfrm>
          <a:prstGeom prst="rect">
            <a:avLst/>
          </a:prstGeom>
          <a:noFill/>
        </p:spPr>
        <p:txBody>
          <a:bodyPr wrap="square" rtlCol="0">
            <a:spAutoFit/>
          </a:bodyPr>
          <a:lstStyle/>
          <a:p>
            <a:pPr algn="ctr"/>
            <a:r>
              <a:rPr lang="en-US" sz="4400" dirty="0">
                <a:latin typeface="+mj-lt"/>
              </a:rPr>
              <a:t>TRANSITIONS &amp; </a:t>
            </a:r>
          </a:p>
          <a:p>
            <a:pPr algn="ctr"/>
            <a:r>
              <a:rPr lang="en-US" sz="4400" dirty="0">
                <a:latin typeface="+mj-lt"/>
              </a:rPr>
              <a:t>DIVERSIONS </a:t>
            </a:r>
          </a:p>
        </p:txBody>
      </p:sp>
    </p:spTree>
    <p:extLst>
      <p:ext uri="{BB962C8B-B14F-4D97-AF65-F5344CB8AC3E}">
        <p14:creationId xmlns:p14="http://schemas.microsoft.com/office/powerpoint/2010/main" val="581188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CA9D-E58F-4F72-9D6E-1BB50E44C25E}"/>
              </a:ext>
            </a:extLst>
          </p:cNvPr>
          <p:cNvSpPr>
            <a:spLocks noGrp="1"/>
          </p:cNvSpPr>
          <p:nvPr>
            <p:ph type="title"/>
          </p:nvPr>
        </p:nvSpPr>
        <p:spPr>
          <a:xfrm>
            <a:off x="5728447" y="385482"/>
            <a:ext cx="6036294" cy="1272988"/>
          </a:xfrm>
        </p:spPr>
        <p:txBody>
          <a:bodyPr>
            <a:normAutofit fontScale="90000"/>
          </a:bodyPr>
          <a:lstStyle/>
          <a:p>
            <a:pPr algn="ctr"/>
            <a:r>
              <a:rPr lang="en-US" sz="4800" dirty="0"/>
              <a:t>Aging Disability resource hub (ADRH)</a:t>
            </a:r>
          </a:p>
        </p:txBody>
      </p:sp>
      <p:pic>
        <p:nvPicPr>
          <p:cNvPr id="7" name="Content Placeholder 6">
            <a:extLst>
              <a:ext uri="{FF2B5EF4-FFF2-40B4-BE49-F238E27FC236}">
                <a16:creationId xmlns:a16="http://schemas.microsoft.com/office/drawing/2014/main" id="{8C0DF9CD-A8E9-4862-9ABB-9D847004E4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884" y="1810960"/>
            <a:ext cx="4841564" cy="4388224"/>
          </a:xfrm>
          <a:prstGeom prst="rect">
            <a:avLst/>
          </a:prstGeom>
          <a:ln w="88900" cap="sq" cmpd="thickThin">
            <a:solidFill>
              <a:srgbClr val="000000"/>
            </a:solidFill>
            <a:prstDash val="solid"/>
            <a:miter lim="800000"/>
          </a:ln>
          <a:effectLst>
            <a:innerShdw blurRad="76200">
              <a:srgbClr val="000000"/>
            </a:innerShdw>
          </a:effectLst>
        </p:spPr>
      </p:pic>
      <p:sp>
        <p:nvSpPr>
          <p:cNvPr id="9" name="TextBox 8">
            <a:extLst>
              <a:ext uri="{FF2B5EF4-FFF2-40B4-BE49-F238E27FC236}">
                <a16:creationId xmlns:a16="http://schemas.microsoft.com/office/drawing/2014/main" id="{C2A0D48B-ADA1-48DB-AA67-EE9B75905FE0}"/>
              </a:ext>
            </a:extLst>
          </p:cNvPr>
          <p:cNvSpPr txBox="1"/>
          <p:nvPr/>
        </p:nvSpPr>
        <p:spPr>
          <a:xfrm>
            <a:off x="5949605" y="1658470"/>
            <a:ext cx="5593977" cy="3934410"/>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r>
              <a:rPr lang="en-US" sz="1800" dirty="0"/>
              <a:t>ADRH Liaison:</a:t>
            </a:r>
          </a:p>
          <a:p>
            <a:pPr>
              <a:buClr>
                <a:schemeClr val="accent1"/>
              </a:buClr>
            </a:pPr>
            <a:r>
              <a:rPr lang="en-US" sz="1800" dirty="0"/>
              <a:t>	Kimi Matsuda </a:t>
            </a:r>
          </a:p>
          <a:p>
            <a:pPr>
              <a:buClr>
                <a:schemeClr val="accent1"/>
              </a:buClr>
            </a:pPr>
            <a:r>
              <a:rPr lang="en-US" sz="1800" dirty="0"/>
              <a:t>	</a:t>
            </a:r>
            <a:r>
              <a:rPr lang="en-US" sz="2800" dirty="0">
                <a:hlinkClick r:id="rId3"/>
              </a:rPr>
              <a:t>KimiMatsuda@mydslc.org</a:t>
            </a:r>
            <a:r>
              <a:rPr lang="en-US" sz="2800" dirty="0"/>
              <a:t> </a:t>
            </a:r>
          </a:p>
          <a:p>
            <a:pPr marL="285750" indent="-285750">
              <a:lnSpc>
                <a:spcPct val="150000"/>
              </a:lnSpc>
              <a:buClr>
                <a:schemeClr val="accent1"/>
              </a:buClr>
              <a:buFont typeface="Wingdings" panose="05000000000000000000" pitchFamily="2" charset="2"/>
              <a:buChar char="§"/>
            </a:pPr>
            <a:r>
              <a:rPr lang="en-US" sz="1800" dirty="0"/>
              <a:t>No Wrong Door</a:t>
            </a:r>
          </a:p>
          <a:p>
            <a:pPr marL="285750" indent="-285750">
              <a:lnSpc>
                <a:spcPct val="150000"/>
              </a:lnSpc>
              <a:buClr>
                <a:schemeClr val="accent1"/>
              </a:buClr>
              <a:buFont typeface="Wingdings" panose="05000000000000000000" pitchFamily="2" charset="2"/>
              <a:buChar char="§"/>
            </a:pPr>
            <a:r>
              <a:rPr lang="en-US" sz="1800" dirty="0"/>
              <a:t>3-Tiered Assessment </a:t>
            </a:r>
          </a:p>
          <a:p>
            <a:pPr marL="285750" indent="-285750">
              <a:lnSpc>
                <a:spcPct val="150000"/>
              </a:lnSpc>
              <a:buClr>
                <a:schemeClr val="accent1"/>
              </a:buClr>
              <a:buFont typeface="Wingdings" panose="05000000000000000000" pitchFamily="2" charset="2"/>
              <a:buChar char="§"/>
            </a:pPr>
            <a:r>
              <a:rPr lang="en-US" sz="1800" dirty="0"/>
              <a:t>Warm hand-offs </a:t>
            </a:r>
          </a:p>
          <a:p>
            <a:pPr marL="285750" indent="-285750">
              <a:lnSpc>
                <a:spcPct val="150000"/>
              </a:lnSpc>
              <a:buClr>
                <a:schemeClr val="accent1"/>
              </a:buClr>
              <a:buFont typeface="Wingdings" panose="05000000000000000000" pitchFamily="2" charset="2"/>
              <a:buChar char="§"/>
            </a:pPr>
            <a:r>
              <a:rPr lang="en-US" sz="1800" dirty="0"/>
              <a:t>Enhanced I/A </a:t>
            </a:r>
          </a:p>
          <a:p>
            <a:pPr marL="285750" indent="-285750">
              <a:lnSpc>
                <a:spcPct val="150000"/>
              </a:lnSpc>
              <a:buClr>
                <a:schemeClr val="accent1"/>
              </a:buClr>
              <a:buFont typeface="Wingdings" panose="05000000000000000000" pitchFamily="2" charset="2"/>
              <a:buChar char="§"/>
            </a:pPr>
            <a:r>
              <a:rPr lang="en-US" sz="1800" dirty="0"/>
              <a:t>Options Counseling </a:t>
            </a:r>
          </a:p>
          <a:p>
            <a:pPr marL="285750" indent="-285750">
              <a:lnSpc>
                <a:spcPct val="150000"/>
              </a:lnSpc>
              <a:buClr>
                <a:schemeClr val="accent1"/>
              </a:buClr>
              <a:buFont typeface="Wingdings" panose="05000000000000000000" pitchFamily="2" charset="2"/>
              <a:buChar char="§"/>
            </a:pPr>
            <a:r>
              <a:rPr lang="en-US" sz="1800" dirty="0"/>
              <a:t>Short-Term Service Coordination </a:t>
            </a:r>
          </a:p>
          <a:p>
            <a:pPr marL="285750" indent="-285750">
              <a:lnSpc>
                <a:spcPct val="150000"/>
              </a:lnSpc>
              <a:buClr>
                <a:schemeClr val="accent1"/>
              </a:buClr>
              <a:buFont typeface="Wingdings" panose="05000000000000000000" pitchFamily="2" charset="2"/>
              <a:buChar char="§"/>
            </a:pPr>
            <a:r>
              <a:rPr lang="en-US" sz="1800" dirty="0"/>
              <a:t>Transition Services </a:t>
            </a:r>
          </a:p>
        </p:txBody>
      </p:sp>
    </p:spTree>
    <p:extLst>
      <p:ext uri="{BB962C8B-B14F-4D97-AF65-F5344CB8AC3E}">
        <p14:creationId xmlns:p14="http://schemas.microsoft.com/office/powerpoint/2010/main" val="975034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90E4-48FF-44C2-B0CC-E8AF474399F7}"/>
              </a:ext>
            </a:extLst>
          </p:cNvPr>
          <p:cNvSpPr>
            <a:spLocks noGrp="1"/>
          </p:cNvSpPr>
          <p:nvPr>
            <p:ph type="title"/>
          </p:nvPr>
        </p:nvSpPr>
        <p:spPr>
          <a:xfrm>
            <a:off x="2454274" y="484632"/>
            <a:ext cx="9414637" cy="1609344"/>
          </a:xfrm>
        </p:spPr>
        <p:txBody>
          <a:bodyPr>
            <a:normAutofit/>
          </a:bodyPr>
          <a:lstStyle/>
          <a:p>
            <a:r>
              <a:rPr lang="en-US" dirty="0"/>
              <a:t>CONNECTIONS NAPA COUNTY - </a:t>
            </a:r>
            <a:br>
              <a:rPr lang="en-US" dirty="0"/>
            </a:br>
            <a:r>
              <a:rPr lang="en-US" sz="4800" dirty="0"/>
              <a:t>Aging &amp; disability resource connection</a:t>
            </a:r>
            <a:endParaRPr lang="en-US" dirty="0"/>
          </a:p>
        </p:txBody>
      </p:sp>
      <p:sp>
        <p:nvSpPr>
          <p:cNvPr id="3" name="Content Placeholder 2">
            <a:extLst>
              <a:ext uri="{FF2B5EF4-FFF2-40B4-BE49-F238E27FC236}">
                <a16:creationId xmlns:a16="http://schemas.microsoft.com/office/drawing/2014/main" id="{E8EA78E0-3F4F-4950-82CF-6A6436AA7878}"/>
              </a:ext>
            </a:extLst>
          </p:cNvPr>
          <p:cNvSpPr>
            <a:spLocks noGrp="1"/>
          </p:cNvSpPr>
          <p:nvPr>
            <p:ph idx="1"/>
          </p:nvPr>
        </p:nvSpPr>
        <p:spPr/>
        <p:txBody>
          <a:bodyPr>
            <a:normAutofit fontScale="92500" lnSpcReduction="10000"/>
          </a:bodyPr>
          <a:lstStyle/>
          <a:p>
            <a:pPr marL="0" indent="0">
              <a:buNone/>
            </a:pPr>
            <a:r>
              <a:rPr lang="en-US" dirty="0"/>
              <a:t>Phone: (707) 253-4248 Website: </a:t>
            </a:r>
            <a:r>
              <a:rPr lang="en-US" u="sng" dirty="0">
                <a:hlinkClick r:id="rId2" tooltip="https://connectionsnapacounty.org/"/>
              </a:rPr>
              <a:t>https://ConnectionsNapaCounty.org/</a:t>
            </a:r>
            <a:r>
              <a:rPr lang="en-US" dirty="0"/>
              <a:t> </a:t>
            </a:r>
          </a:p>
          <a:p>
            <a:r>
              <a:rPr lang="en-US" dirty="0"/>
              <a:t>Provides a coordinated network to assist older adults, those with disabilities, &amp; caregivers to navigate the complex system of Support Services </a:t>
            </a:r>
          </a:p>
          <a:p>
            <a:r>
              <a:rPr lang="en-US" dirty="0"/>
              <a:t>No Wrong Door approach</a:t>
            </a:r>
          </a:p>
          <a:p>
            <a:r>
              <a:rPr lang="en-US" dirty="0"/>
              <a:t>Information &amp; Assistance (I&amp;A)</a:t>
            </a:r>
          </a:p>
          <a:p>
            <a:r>
              <a:rPr lang="en-US" dirty="0"/>
              <a:t>Short Term Coordination</a:t>
            </a:r>
          </a:p>
          <a:p>
            <a:r>
              <a:rPr lang="en-US" dirty="0"/>
              <a:t>Long-term Services &amp; Supports</a:t>
            </a:r>
          </a:p>
          <a:p>
            <a:r>
              <a:rPr lang="en-US" dirty="0"/>
              <a:t>Transition Assistance</a:t>
            </a:r>
          </a:p>
        </p:txBody>
      </p:sp>
    </p:spTree>
    <p:extLst>
      <p:ext uri="{BB962C8B-B14F-4D97-AF65-F5344CB8AC3E}">
        <p14:creationId xmlns:p14="http://schemas.microsoft.com/office/powerpoint/2010/main" val="750636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4632D-9467-4DF4-A175-168FE40B82D2}"/>
              </a:ext>
            </a:extLst>
          </p:cNvPr>
          <p:cNvSpPr>
            <a:spLocks noGrp="1"/>
          </p:cNvSpPr>
          <p:nvPr>
            <p:ph type="title"/>
          </p:nvPr>
        </p:nvSpPr>
        <p:spPr>
          <a:xfrm>
            <a:off x="8360905" y="1575123"/>
            <a:ext cx="3046073" cy="5177377"/>
          </a:xfrm>
          <a:ln>
            <a:noFill/>
          </a:ln>
        </p:spPr>
        <p:txBody>
          <a:bodyPr>
            <a:normAutofit/>
          </a:bodyPr>
          <a:lstStyle/>
          <a:p>
            <a:r>
              <a:rPr lang="en-US" sz="3800" dirty="0"/>
              <a:t>Administrative Leadership</a:t>
            </a:r>
          </a:p>
        </p:txBody>
      </p:sp>
      <p:graphicFrame>
        <p:nvGraphicFramePr>
          <p:cNvPr id="5" name="Content Placeholder 2">
            <a:extLst>
              <a:ext uri="{FF2B5EF4-FFF2-40B4-BE49-F238E27FC236}">
                <a16:creationId xmlns:a16="http://schemas.microsoft.com/office/drawing/2014/main" id="{5F20C39C-DAED-454D-BD20-F171F044D3D9}"/>
              </a:ext>
            </a:extLst>
          </p:cNvPr>
          <p:cNvGraphicFramePr>
            <a:graphicFrameLocks noGrp="1"/>
          </p:cNvGraphicFramePr>
          <p:nvPr>
            <p:ph idx="1"/>
            <p:extLst>
              <p:ext uri="{D42A27DB-BD31-4B8C-83A1-F6EECF244321}">
                <p14:modId xmlns:p14="http://schemas.microsoft.com/office/powerpoint/2010/main" val="1739038889"/>
              </p:ext>
            </p:extLst>
          </p:nvPr>
        </p:nvGraphicFramePr>
        <p:xfrm>
          <a:off x="543492" y="1469625"/>
          <a:ext cx="6337464" cy="5388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1764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7DBE8-479E-4986-8C12-BA6350709414}"/>
              </a:ext>
            </a:extLst>
          </p:cNvPr>
          <p:cNvSpPr>
            <a:spLocks noGrp="1"/>
          </p:cNvSpPr>
          <p:nvPr>
            <p:ph type="title"/>
          </p:nvPr>
        </p:nvSpPr>
        <p:spPr>
          <a:xfrm>
            <a:off x="2139696" y="484632"/>
            <a:ext cx="8988552" cy="1609344"/>
          </a:xfrm>
        </p:spPr>
        <p:txBody>
          <a:bodyPr/>
          <a:lstStyle/>
          <a:p>
            <a:r>
              <a:rPr lang="en-US" dirty="0"/>
              <a:t>HOW TO ACCESS SERVICES</a:t>
            </a:r>
          </a:p>
        </p:txBody>
      </p:sp>
      <p:sp>
        <p:nvSpPr>
          <p:cNvPr id="3" name="Content Placeholder 2">
            <a:extLst>
              <a:ext uri="{FF2B5EF4-FFF2-40B4-BE49-F238E27FC236}">
                <a16:creationId xmlns:a16="http://schemas.microsoft.com/office/drawing/2014/main" id="{9657B875-2371-48B0-AE72-F66C3A3D4539}"/>
              </a:ext>
            </a:extLst>
          </p:cNvPr>
          <p:cNvSpPr>
            <a:spLocks noGrp="1"/>
          </p:cNvSpPr>
          <p:nvPr>
            <p:ph idx="1"/>
          </p:nvPr>
        </p:nvSpPr>
        <p:spPr>
          <a:xfrm>
            <a:off x="357405" y="2093976"/>
            <a:ext cx="5738596" cy="3877056"/>
          </a:xfrm>
        </p:spPr>
        <p:txBody>
          <a:bodyPr vert="horz" lIns="91440" tIns="45720" rIns="91440" bIns="45720" rtlCol="0" anchor="t">
            <a:normAutofit fontScale="25000" lnSpcReduction="20000"/>
          </a:bodyPr>
          <a:lstStyle/>
          <a:p>
            <a:pPr marL="0" indent="0">
              <a:buNone/>
            </a:pPr>
            <a:r>
              <a:rPr lang="en-US" sz="7200" b="1" dirty="0"/>
              <a:t>Main </a:t>
            </a:r>
            <a:r>
              <a:rPr lang="en-US" sz="7200" b="1" i="1" dirty="0"/>
              <a:t>Santa Rosa Office:                                           </a:t>
            </a:r>
          </a:p>
          <a:p>
            <a:pPr marL="0" indent="0">
              <a:buNone/>
            </a:pPr>
            <a:r>
              <a:rPr lang="en-US" sz="7200" i="1" dirty="0"/>
              <a:t>418 B Street 3</a:t>
            </a:r>
            <a:r>
              <a:rPr lang="en-US" sz="7200" i="1" baseline="30000" dirty="0"/>
              <a:t>rd</a:t>
            </a:r>
            <a:r>
              <a:rPr lang="en-US" sz="7200" i="1" dirty="0"/>
              <a:t> Floor</a:t>
            </a:r>
            <a:br>
              <a:rPr lang="en-US" sz="7200" i="1" dirty="0"/>
            </a:br>
            <a:r>
              <a:rPr lang="en-US" sz="7200" i="1" dirty="0"/>
              <a:t>Santa Rosa, CA 95401                                 </a:t>
            </a:r>
            <a:br>
              <a:rPr lang="en-US" sz="7200" i="1" dirty="0"/>
            </a:br>
            <a:r>
              <a:rPr lang="en-US" sz="7200" i="1" dirty="0"/>
              <a:t>(707) 528-2745</a:t>
            </a:r>
            <a:br>
              <a:rPr lang="en-US" sz="7200" i="1" dirty="0"/>
            </a:br>
            <a:r>
              <a:rPr lang="en-US" sz="7200" i="1" dirty="0"/>
              <a:t>M-F: 8:30 A.M. to 5 P.M.</a:t>
            </a:r>
          </a:p>
          <a:p>
            <a:pPr marL="0" indent="0">
              <a:buNone/>
            </a:pPr>
            <a:endParaRPr lang="en-US" sz="4800" i="1" dirty="0"/>
          </a:p>
          <a:p>
            <a:pPr marL="0" indent="0">
              <a:buNone/>
            </a:pPr>
            <a:r>
              <a:rPr lang="en-US" sz="7200" b="1" i="1" dirty="0"/>
              <a:t>Napa Office:</a:t>
            </a:r>
          </a:p>
          <a:p>
            <a:pPr marL="0" indent="0">
              <a:buNone/>
            </a:pPr>
            <a:r>
              <a:rPr lang="en-US" sz="7200" i="1" dirty="0"/>
              <a:t>1820 Jefferson Street</a:t>
            </a:r>
          </a:p>
          <a:p>
            <a:pPr marL="0" indent="0">
              <a:buNone/>
            </a:pPr>
            <a:r>
              <a:rPr lang="en-US" sz="7200" i="1" dirty="0"/>
              <a:t>(707) 258-0270 </a:t>
            </a:r>
          </a:p>
          <a:p>
            <a:pPr marL="0" indent="0">
              <a:buNone/>
            </a:pPr>
            <a:r>
              <a:rPr lang="en-US" sz="7200" i="1" dirty="0"/>
              <a:t>Napa, CA 94559</a:t>
            </a:r>
          </a:p>
          <a:p>
            <a:pPr marL="0" indent="0">
              <a:buNone/>
            </a:pPr>
            <a:r>
              <a:rPr lang="en-US" sz="7200" i="1" dirty="0"/>
              <a:t>M-F: 8:30 A.M. to 5 P.M. – </a:t>
            </a:r>
          </a:p>
          <a:p>
            <a:pPr marL="0" indent="0">
              <a:buNone/>
            </a:pPr>
            <a:r>
              <a:rPr lang="en-US" sz="7200" b="1" dirty="0"/>
              <a:t>Napa Staff: Victor Hurtado (707) 258-0272                                                                  </a:t>
            </a:r>
          </a:p>
          <a:p>
            <a:pPr marL="0" indent="0">
              <a:buNone/>
            </a:pPr>
            <a:r>
              <a:rPr lang="en-US" sz="7200" b="1" dirty="0"/>
              <a:t>Patricia Sullivan (707) 258-0276</a:t>
            </a:r>
          </a:p>
          <a:p>
            <a:pPr marL="0" indent="0">
              <a:buNone/>
            </a:pPr>
            <a:endParaRPr lang="en-US" sz="4800" i="1" dirty="0"/>
          </a:p>
          <a:p>
            <a:pPr marL="0" indent="0">
              <a:buNone/>
            </a:pPr>
            <a:endParaRPr lang="en-US" sz="1700" i="1" dirty="0"/>
          </a:p>
          <a:p>
            <a:pPr marL="0" indent="0">
              <a:buNone/>
            </a:pPr>
            <a:endParaRPr lang="en-US" sz="1700" i="1" dirty="0"/>
          </a:p>
          <a:p>
            <a:pPr marL="0" indent="0">
              <a:buNone/>
            </a:pPr>
            <a:r>
              <a:rPr lang="en-US" sz="1700" i="1" dirty="0"/>
              <a:t>                                                                                                       </a:t>
            </a:r>
            <a:br>
              <a:rPr lang="en-US" sz="1700" i="1" dirty="0"/>
            </a:br>
            <a:r>
              <a:rPr lang="en-US" i="1" dirty="0"/>
              <a:t>			</a:t>
            </a:r>
            <a:r>
              <a:rPr lang="en-US" dirty="0"/>
              <a:t>	</a:t>
            </a:r>
          </a:p>
        </p:txBody>
      </p:sp>
      <p:pic>
        <p:nvPicPr>
          <p:cNvPr id="5" name="Picture 4">
            <a:extLst>
              <a:ext uri="{FF2B5EF4-FFF2-40B4-BE49-F238E27FC236}">
                <a16:creationId xmlns:a16="http://schemas.microsoft.com/office/drawing/2014/main" id="{2B8D499F-F4DB-4D7F-BBB6-40E7A1E58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1899" y="212494"/>
            <a:ext cx="1553658" cy="1553658"/>
          </a:xfrm>
          <a:prstGeom prst="rect">
            <a:avLst/>
          </a:prstGeom>
        </p:spPr>
      </p:pic>
      <p:sp>
        <p:nvSpPr>
          <p:cNvPr id="4" name="Content Placeholder 2">
            <a:extLst>
              <a:ext uri="{FF2B5EF4-FFF2-40B4-BE49-F238E27FC236}">
                <a16:creationId xmlns:a16="http://schemas.microsoft.com/office/drawing/2014/main" id="{9692D78F-56D1-BDAA-C464-0BA320672D68}"/>
              </a:ext>
            </a:extLst>
          </p:cNvPr>
          <p:cNvSpPr txBox="1">
            <a:spLocks/>
          </p:cNvSpPr>
          <p:nvPr/>
        </p:nvSpPr>
        <p:spPr>
          <a:xfrm>
            <a:off x="6031992" y="3255264"/>
            <a:ext cx="5738596" cy="2321370"/>
          </a:xfrm>
          <a:prstGeom prst="rect">
            <a:avLst/>
          </a:prstGeom>
          <a:noFill/>
          <a:ln>
            <a:noFill/>
          </a:ln>
        </p:spPr>
        <p:txBody>
          <a:bodyPr spcFirstLastPara="1" vert="horz" wrap="square" lIns="91440" tIns="45720" rIns="91440" bIns="45720" rtlCol="0" anchor="t" anchorCtr="0">
            <a:normAutofit fontScale="2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F5F5F"/>
              </a:buClr>
              <a:buSzPts val="1800"/>
              <a:buFont typeface="Arial"/>
              <a:buChar char="•"/>
              <a:defRPr sz="2800" b="0" i="0" u="none" strike="noStrike" cap="none">
                <a:solidFill>
                  <a:srgbClr val="5F5F5F"/>
                </a:solidFill>
                <a:latin typeface="Roboto Condensed"/>
                <a:ea typeface="Roboto Condensed"/>
                <a:cs typeface="Roboto Condensed"/>
                <a:sym typeface="Roboto Condensed"/>
              </a:defRPr>
            </a:lvl1pPr>
            <a:lvl2pPr marL="914400" marR="0" lvl="1" indent="-342900" algn="l" rtl="0">
              <a:lnSpc>
                <a:spcPct val="90000"/>
              </a:lnSpc>
              <a:spcBef>
                <a:spcPts val="500"/>
              </a:spcBef>
              <a:spcAft>
                <a:spcPts val="0"/>
              </a:spcAft>
              <a:buClr>
                <a:srgbClr val="5F5F5F"/>
              </a:buClr>
              <a:buSzPts val="1800"/>
              <a:buFont typeface="Arial"/>
              <a:buChar char="•"/>
              <a:defRPr sz="2400" b="0" i="0" u="none" strike="noStrike" cap="none">
                <a:solidFill>
                  <a:srgbClr val="5F5F5F"/>
                </a:solidFill>
                <a:latin typeface="Roboto Condensed"/>
                <a:ea typeface="Roboto Condensed"/>
                <a:cs typeface="Roboto Condensed"/>
                <a:sym typeface="Roboto Condensed"/>
              </a:defRPr>
            </a:lvl2pPr>
            <a:lvl3pPr marL="1371600" marR="0" lvl="2" indent="-342900" algn="l" rtl="0">
              <a:lnSpc>
                <a:spcPct val="90000"/>
              </a:lnSpc>
              <a:spcBef>
                <a:spcPts val="500"/>
              </a:spcBef>
              <a:spcAft>
                <a:spcPts val="0"/>
              </a:spcAft>
              <a:buClr>
                <a:srgbClr val="5F5F5F"/>
              </a:buClr>
              <a:buSzPts val="1800"/>
              <a:buFont typeface="Arial"/>
              <a:buChar char="•"/>
              <a:defRPr sz="2000" b="0" i="0" u="none" strike="noStrike" cap="none">
                <a:solidFill>
                  <a:srgbClr val="5F5F5F"/>
                </a:solidFill>
                <a:latin typeface="Roboto Condensed"/>
                <a:ea typeface="Roboto Condensed"/>
                <a:cs typeface="Roboto Condensed"/>
                <a:sym typeface="Roboto Condensed"/>
              </a:defRPr>
            </a:lvl3pPr>
            <a:lvl4pPr marL="1828800" marR="0" lvl="3" indent="-342900" algn="l" rtl="0">
              <a:lnSpc>
                <a:spcPct val="90000"/>
              </a:lnSpc>
              <a:spcBef>
                <a:spcPts val="500"/>
              </a:spcBef>
              <a:spcAft>
                <a:spcPts val="0"/>
              </a:spcAft>
              <a:buClr>
                <a:srgbClr val="5F5F5F"/>
              </a:buClr>
              <a:buSzPts val="1800"/>
              <a:buFont typeface="Arial"/>
              <a:buChar char="•"/>
              <a:defRPr sz="1800" b="0" i="0" u="none" strike="noStrike" cap="none">
                <a:solidFill>
                  <a:srgbClr val="5F5F5F"/>
                </a:solidFill>
                <a:latin typeface="Roboto Condensed"/>
                <a:ea typeface="Roboto Condensed"/>
                <a:cs typeface="Roboto Condensed"/>
                <a:sym typeface="Roboto Condensed"/>
              </a:defRPr>
            </a:lvl4pPr>
            <a:lvl5pPr marL="2286000" marR="0" lvl="4" indent="-342900" algn="l" rtl="0">
              <a:lnSpc>
                <a:spcPct val="90000"/>
              </a:lnSpc>
              <a:spcBef>
                <a:spcPts val="500"/>
              </a:spcBef>
              <a:spcAft>
                <a:spcPts val="0"/>
              </a:spcAft>
              <a:buClr>
                <a:srgbClr val="5F5F5F"/>
              </a:buClr>
              <a:buSzPts val="1800"/>
              <a:buFont typeface="Arial"/>
              <a:buChar char="•"/>
              <a:defRPr sz="1800" b="0" i="0" u="none" strike="noStrike" cap="none">
                <a:solidFill>
                  <a:srgbClr val="5F5F5F"/>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n-US" sz="7200" b="1" i="1" dirty="0"/>
          </a:p>
          <a:p>
            <a:pPr marL="0" indent="0">
              <a:buFont typeface="Arial"/>
              <a:buNone/>
            </a:pPr>
            <a:r>
              <a:rPr lang="en-US" sz="7200" b="1" i="1" dirty="0"/>
              <a:t>Ukiah Office:</a:t>
            </a:r>
          </a:p>
          <a:p>
            <a:pPr marL="0" indent="0">
              <a:buFont typeface="Arial"/>
              <a:buNone/>
            </a:pPr>
            <a:r>
              <a:rPr lang="en-US" sz="7200" i="1" dirty="0"/>
              <a:t>415 Talmage Rd. Ste. B</a:t>
            </a:r>
          </a:p>
          <a:p>
            <a:pPr marL="0" indent="0">
              <a:buFont typeface="Arial"/>
              <a:buNone/>
            </a:pPr>
            <a:r>
              <a:rPr lang="en-US" sz="7200" i="1" dirty="0"/>
              <a:t>Ukiah, CA 95482</a:t>
            </a:r>
          </a:p>
          <a:p>
            <a:pPr marL="0" indent="0">
              <a:buFont typeface="Arial"/>
              <a:buNone/>
            </a:pPr>
            <a:r>
              <a:rPr lang="en-US" sz="7200" i="1" dirty="0"/>
              <a:t>(707) 463-8875</a:t>
            </a:r>
          </a:p>
          <a:p>
            <a:pPr marL="0" indent="0">
              <a:buFont typeface="Arial"/>
              <a:buNone/>
            </a:pPr>
            <a:r>
              <a:rPr lang="en-US" sz="7200" i="1" dirty="0"/>
              <a:t>M-F : 8:00A.M. to 4P.M.</a:t>
            </a:r>
          </a:p>
          <a:p>
            <a:pPr marL="0" indent="0">
              <a:buFont typeface="Arial"/>
              <a:buNone/>
            </a:pPr>
            <a:endParaRPr lang="en-US" sz="4800" i="1" dirty="0"/>
          </a:p>
          <a:p>
            <a:pPr marL="0" indent="0">
              <a:buFont typeface="Arial"/>
              <a:buNone/>
            </a:pPr>
            <a:endParaRPr lang="en-US" sz="1700" i="1" dirty="0"/>
          </a:p>
          <a:p>
            <a:pPr marL="0" indent="0">
              <a:buFont typeface="Arial"/>
              <a:buNone/>
            </a:pPr>
            <a:endParaRPr lang="en-US" sz="1700" i="1" dirty="0"/>
          </a:p>
          <a:p>
            <a:pPr marL="0" indent="0">
              <a:buFont typeface="Arial"/>
              <a:buNone/>
            </a:pPr>
            <a:r>
              <a:rPr lang="en-US" sz="1700" i="1" dirty="0"/>
              <a:t>                                                                                                       </a:t>
            </a:r>
            <a:br>
              <a:rPr lang="en-US" sz="1700" i="1" dirty="0"/>
            </a:br>
            <a:r>
              <a:rPr lang="en-US" i="1" dirty="0"/>
              <a:t>			</a:t>
            </a:r>
            <a:r>
              <a:rPr lang="en-US" dirty="0"/>
              <a:t>	</a:t>
            </a:r>
          </a:p>
        </p:txBody>
      </p:sp>
    </p:spTree>
    <p:extLst>
      <p:ext uri="{BB962C8B-B14F-4D97-AF65-F5344CB8AC3E}">
        <p14:creationId xmlns:p14="http://schemas.microsoft.com/office/powerpoint/2010/main" val="1646661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
          <p:cNvSpPr txBox="1">
            <a:spLocks noGrp="1"/>
          </p:cNvSpPr>
          <p:nvPr>
            <p:ph type="ctrTitle"/>
          </p:nvPr>
        </p:nvSpPr>
        <p:spPr>
          <a:xfrm>
            <a:off x="3354388" y="1122363"/>
            <a:ext cx="7313612"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E2CBAB"/>
              </a:buClr>
              <a:buSzPts val="6600"/>
              <a:buFont typeface="Roboto Condensed"/>
              <a:buNone/>
            </a:pPr>
            <a:r>
              <a:rPr lang="en-US" sz="6600">
                <a:solidFill>
                  <a:srgbClr val="E2CBAB"/>
                </a:solidFill>
              </a:rPr>
              <a:t>Napa Valley COAD</a:t>
            </a:r>
            <a:br>
              <a:rPr lang="en-US" sz="6600">
                <a:solidFill>
                  <a:srgbClr val="E2CBAB"/>
                </a:solidFill>
              </a:rPr>
            </a:br>
            <a:r>
              <a:rPr lang="en-US" sz="6600">
                <a:solidFill>
                  <a:srgbClr val="E2CBAB"/>
                </a:solidFill>
              </a:rPr>
              <a:t>General Meeting</a:t>
            </a:r>
            <a:endParaRPr/>
          </a:p>
        </p:txBody>
      </p:sp>
      <p:sp>
        <p:nvSpPr>
          <p:cNvPr id="133" name="Google Shape;133;p2"/>
          <p:cNvSpPr txBox="1">
            <a:spLocks noGrp="1"/>
          </p:cNvSpPr>
          <p:nvPr>
            <p:ph type="subTitle" idx="1"/>
          </p:nvPr>
        </p:nvSpPr>
        <p:spPr>
          <a:xfrm>
            <a:off x="3354388" y="3602038"/>
            <a:ext cx="7313612"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E2CBAB"/>
              </a:buClr>
              <a:buSzPts val="4400"/>
              <a:buNone/>
            </a:pPr>
            <a:r>
              <a:rPr lang="en-US" sz="4400" dirty="0">
                <a:solidFill>
                  <a:srgbClr val="E2CBAB"/>
                </a:solidFill>
              </a:rPr>
              <a:t>March 19, 2026 at 9:00 AM</a:t>
            </a:r>
            <a:endParaRPr dirty="0"/>
          </a:p>
          <a:p>
            <a:pPr marL="0" lvl="0" indent="0" algn="ctr" rtl="0">
              <a:lnSpc>
                <a:spcPct val="90000"/>
              </a:lnSpc>
              <a:spcBef>
                <a:spcPts val="1000"/>
              </a:spcBef>
              <a:spcAft>
                <a:spcPts val="0"/>
              </a:spcAft>
              <a:buClr>
                <a:srgbClr val="E2CBAB"/>
              </a:buClr>
              <a:buSzPts val="240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a:extLst>
            <a:ext uri="{FF2B5EF4-FFF2-40B4-BE49-F238E27FC236}">
              <a16:creationId xmlns:a16="http://schemas.microsoft.com/office/drawing/2014/main" id="{A4172E77-29FC-4509-CC0F-791EE23C6BB3}"/>
            </a:ext>
          </a:extLst>
        </p:cNvPr>
        <p:cNvGrpSpPr/>
        <p:nvPr/>
      </p:nvGrpSpPr>
      <p:grpSpPr>
        <a:xfrm>
          <a:off x="0" y="0"/>
          <a:ext cx="0" cy="0"/>
          <a:chOff x="0" y="0"/>
          <a:chExt cx="0" cy="0"/>
        </a:xfrm>
      </p:grpSpPr>
      <p:sp>
        <p:nvSpPr>
          <p:cNvPr id="197" name="Google Shape;197;p10">
            <a:extLst>
              <a:ext uri="{FF2B5EF4-FFF2-40B4-BE49-F238E27FC236}">
                <a16:creationId xmlns:a16="http://schemas.microsoft.com/office/drawing/2014/main" id="{C2CB61FA-0485-B89C-5F52-997F0989304F}"/>
              </a:ext>
            </a:extLst>
          </p:cNvPr>
          <p:cNvSpPr txBox="1">
            <a:spLocks noGrp="1"/>
          </p:cNvSpPr>
          <p:nvPr>
            <p:ph type="ctrTitle"/>
          </p:nvPr>
        </p:nvSpPr>
        <p:spPr>
          <a:xfrm>
            <a:off x="3354388" y="1122363"/>
            <a:ext cx="7313612"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4"/>
              </a:buClr>
              <a:buSzPts val="6000"/>
              <a:buFont typeface="Roboto Condensed"/>
              <a:buNone/>
            </a:pPr>
            <a:r>
              <a:rPr lang="en-US" dirty="0"/>
              <a:t>211</a:t>
            </a:r>
            <a:br>
              <a:rPr lang="en-US" dirty="0"/>
            </a:br>
            <a:r>
              <a:rPr lang="en-US" dirty="0"/>
              <a:t>United Way</a:t>
            </a:r>
            <a:endParaRPr dirty="0"/>
          </a:p>
        </p:txBody>
      </p:sp>
      <p:sp>
        <p:nvSpPr>
          <p:cNvPr id="198" name="Google Shape;198;p10">
            <a:extLst>
              <a:ext uri="{FF2B5EF4-FFF2-40B4-BE49-F238E27FC236}">
                <a16:creationId xmlns:a16="http://schemas.microsoft.com/office/drawing/2014/main" id="{4EDE4571-A5FE-298E-747F-296C0068EED4}"/>
              </a:ext>
            </a:extLst>
          </p:cNvPr>
          <p:cNvSpPr txBox="1">
            <a:spLocks noGrp="1"/>
          </p:cNvSpPr>
          <p:nvPr>
            <p:ph type="subTitle" idx="1"/>
          </p:nvPr>
        </p:nvSpPr>
        <p:spPr>
          <a:xfrm>
            <a:off x="1286359" y="3602038"/>
            <a:ext cx="9381641" cy="23876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1000"/>
              </a:spcBef>
              <a:spcAft>
                <a:spcPts val="0"/>
              </a:spcAft>
              <a:buClr>
                <a:srgbClr val="5F5F5F"/>
              </a:buClr>
              <a:buSzPts val="2400"/>
              <a:buFont typeface="Arial"/>
              <a:buChar char="•"/>
            </a:pPr>
            <a:r>
              <a:rPr lang="en-US" dirty="0"/>
              <a:t>Population Served and Programs Offered</a:t>
            </a:r>
            <a:endParaRPr dirty="0"/>
          </a:p>
          <a:p>
            <a:pPr marL="342900" lvl="0" indent="-342900" algn="l" rtl="0">
              <a:lnSpc>
                <a:spcPct val="90000"/>
              </a:lnSpc>
              <a:spcBef>
                <a:spcPts val="1000"/>
              </a:spcBef>
              <a:spcAft>
                <a:spcPts val="0"/>
              </a:spcAft>
              <a:buClr>
                <a:srgbClr val="5F5F5F"/>
              </a:buClr>
              <a:buSzPts val="2400"/>
              <a:buFont typeface="Arial"/>
              <a:buChar char="•"/>
            </a:pPr>
            <a:r>
              <a:rPr lang="en-US" dirty="0"/>
              <a:t>General Connections and Who can Access them</a:t>
            </a:r>
            <a:endParaRPr dirty="0"/>
          </a:p>
          <a:p>
            <a:pPr marL="342900" lvl="0" indent="-342900" algn="l">
              <a:buFont typeface="Arial"/>
              <a:buChar char="•"/>
            </a:pPr>
            <a:r>
              <a:rPr lang="en-US" dirty="0"/>
              <a:t>Emergency Services steps to Preparedness, yourself and patrons</a:t>
            </a:r>
            <a:endParaRPr dirty="0"/>
          </a:p>
        </p:txBody>
      </p:sp>
    </p:spTree>
    <p:extLst>
      <p:ext uri="{BB962C8B-B14F-4D97-AF65-F5344CB8AC3E}">
        <p14:creationId xmlns:p14="http://schemas.microsoft.com/office/powerpoint/2010/main" val="2349616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
          <p:cNvPicPr preferRelativeResize="0">
            <a:picLocks noGrp="1"/>
          </p:cNvPicPr>
          <p:nvPr>
            <p:ph type="pic" idx="2"/>
          </p:nvPr>
        </p:nvPicPr>
        <p:blipFill rotWithShape="1">
          <a:blip r:embed="rId3">
            <a:alphaModFix/>
          </a:blip>
          <a:srcRect t="13143" r="-2" b="27531"/>
          <a:stretch/>
        </p:blipFill>
        <p:spPr>
          <a:xfrm>
            <a:off x="-1" y="0"/>
            <a:ext cx="12192001" cy="4818888"/>
          </a:xfrm>
          <a:prstGeom prst="rect">
            <a:avLst/>
          </a:prstGeom>
          <a:solidFill>
            <a:srgbClr val="CCCCCC"/>
          </a:solidFill>
          <a:ln>
            <a:noFill/>
          </a:ln>
        </p:spPr>
      </p:pic>
      <p:sp>
        <p:nvSpPr>
          <p:cNvPr id="62" name="Google Shape;62;p1"/>
          <p:cNvSpPr txBox="1">
            <a:spLocks noGrp="1"/>
          </p:cNvSpPr>
          <p:nvPr>
            <p:ph type="subTitle" idx="1"/>
          </p:nvPr>
        </p:nvSpPr>
        <p:spPr>
          <a:xfrm>
            <a:off x="1765300" y="5353775"/>
            <a:ext cx="10015303" cy="610323"/>
          </a:xfrm>
          <a:prstGeom prst="rect">
            <a:avLst/>
          </a:prstGeom>
          <a:noFill/>
          <a:ln>
            <a:noFill/>
          </a:ln>
        </p:spPr>
        <p:txBody>
          <a:bodyPr spcFirstLastPara="1" wrap="square" lIns="91425" tIns="45700" rIns="91425" bIns="45700" anchor="t" anchorCtr="0">
            <a:normAutofit/>
          </a:bodyPr>
          <a:lstStyle/>
          <a:p>
            <a:pPr marL="0" indent="0">
              <a:spcBef>
                <a:spcPts val="0"/>
              </a:spcBef>
            </a:pPr>
            <a:r>
              <a:rPr lang="en-US"/>
              <a:t>United Way Bay Area / 211 Bay Area</a:t>
            </a:r>
          </a:p>
        </p:txBody>
      </p:sp>
      <p:sp>
        <p:nvSpPr>
          <p:cNvPr id="63" name="Google Shape;63;p1"/>
          <p:cNvSpPr txBox="1">
            <a:spLocks noGrp="1"/>
          </p:cNvSpPr>
          <p:nvPr>
            <p:ph type="body" idx="3"/>
          </p:nvPr>
        </p:nvSpPr>
        <p:spPr>
          <a:xfrm>
            <a:off x="1765831" y="6052998"/>
            <a:ext cx="6764216" cy="489675"/>
          </a:xfrm>
          <a:prstGeom prst="rect">
            <a:avLst/>
          </a:prstGeom>
          <a:noFill/>
          <a:ln>
            <a:noFill/>
          </a:ln>
        </p:spPr>
        <p:txBody>
          <a:bodyPr spcFirstLastPara="1" wrap="square" lIns="91425" tIns="45700" rIns="91425" bIns="45700" anchor="t" anchorCtr="0">
            <a:normAutofit/>
          </a:bodyPr>
          <a:lstStyle/>
          <a:p>
            <a:pPr marL="0" indent="0">
              <a:spcBef>
                <a:spcPts val="0"/>
              </a:spcBef>
            </a:pPr>
            <a:r>
              <a:rPr lang="en-US"/>
              <a:t>March 19, 2026</a:t>
            </a:r>
          </a:p>
        </p:txBody>
      </p:sp>
      <p:pic>
        <p:nvPicPr>
          <p:cNvPr id="64" name="Google Shape;64;p1"/>
          <p:cNvPicPr preferRelativeResize="0"/>
          <p:nvPr/>
        </p:nvPicPr>
        <p:blipFill rotWithShape="1">
          <a:blip r:embed="rId4">
            <a:alphaModFix/>
          </a:blip>
          <a:srcRect/>
          <a:stretch/>
        </p:blipFill>
        <p:spPr>
          <a:xfrm>
            <a:off x="465666" y="4195607"/>
            <a:ext cx="1730492" cy="1158167"/>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662A34C1-477C-F3CD-A2AC-326BBFA79BCB}"/>
              </a:ext>
            </a:extLst>
          </p:cNvPr>
          <p:cNvPicPr>
            <a:picLocks noChangeAspect="1"/>
          </p:cNvPicPr>
          <p:nvPr/>
        </p:nvPicPr>
        <p:blipFill>
          <a:blip r:embed="rId5"/>
          <a:stretch>
            <a:fillRect/>
          </a:stretch>
        </p:blipFill>
        <p:spPr>
          <a:xfrm>
            <a:off x="9425597" y="5901227"/>
            <a:ext cx="2621573" cy="79008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
          <a:extLst>
            <a:ext uri="{FF2B5EF4-FFF2-40B4-BE49-F238E27FC236}">
              <a16:creationId xmlns:a16="http://schemas.microsoft.com/office/drawing/2014/main" id="{11EEBE61-F535-2184-9EA7-931D6DE930C1}"/>
            </a:ext>
          </a:extLst>
        </p:cNvPr>
        <p:cNvGrpSpPr/>
        <p:nvPr/>
      </p:nvGrpSpPr>
      <p:grpSpPr>
        <a:xfrm>
          <a:off x="0" y="0"/>
          <a:ext cx="0" cy="0"/>
          <a:chOff x="0" y="0"/>
          <a:chExt cx="0" cy="0"/>
        </a:xfrm>
      </p:grpSpPr>
      <p:sp>
        <p:nvSpPr>
          <p:cNvPr id="98" name="Google Shape;98;p2">
            <a:extLst>
              <a:ext uri="{FF2B5EF4-FFF2-40B4-BE49-F238E27FC236}">
                <a16:creationId xmlns:a16="http://schemas.microsoft.com/office/drawing/2014/main" id="{C6B16114-274B-D7D7-FC08-0AE8119E6EB3}"/>
              </a:ext>
            </a:extLst>
          </p:cNvPr>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latin typeface="Arial"/>
                <a:ea typeface="Arial"/>
                <a:cs typeface="Arial"/>
                <a:sym typeface="Arial"/>
              </a:rPr>
              <a:t>What is </a:t>
            </a:r>
            <a:r>
              <a:rPr lang="en-US"/>
              <a:t>the United Way?</a:t>
            </a:r>
            <a:endParaRPr>
              <a:solidFill>
                <a:schemeClr val="dk1"/>
              </a:solidFill>
            </a:endParaRPr>
          </a:p>
        </p:txBody>
      </p:sp>
      <p:sp>
        <p:nvSpPr>
          <p:cNvPr id="99" name="Google Shape;99;p2">
            <a:extLst>
              <a:ext uri="{FF2B5EF4-FFF2-40B4-BE49-F238E27FC236}">
                <a16:creationId xmlns:a16="http://schemas.microsoft.com/office/drawing/2014/main" id="{865E8650-1900-C13B-9D05-B2A2C10C95EF}"/>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22</a:t>
            </a:fld>
            <a:endParaRPr/>
          </a:p>
        </p:txBody>
      </p:sp>
      <p:pic>
        <p:nvPicPr>
          <p:cNvPr id="100" name="Google Shape;100;p2" descr="Text&#10;&#10;Description automatically generated">
            <a:extLst>
              <a:ext uri="{FF2B5EF4-FFF2-40B4-BE49-F238E27FC236}">
                <a16:creationId xmlns:a16="http://schemas.microsoft.com/office/drawing/2014/main" id="{BB3F078F-7B9F-72B1-7411-A5C7043AF740}"/>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sp>
        <p:nvSpPr>
          <p:cNvPr id="3" name="Google Shape;106;p5">
            <a:extLst>
              <a:ext uri="{FF2B5EF4-FFF2-40B4-BE49-F238E27FC236}">
                <a16:creationId xmlns:a16="http://schemas.microsoft.com/office/drawing/2014/main" id="{4066D422-E739-8B9E-9792-5A9C44622CAB}"/>
              </a:ext>
            </a:extLst>
          </p:cNvPr>
          <p:cNvSpPr txBox="1">
            <a:spLocks noGrp="1"/>
          </p:cNvSpPr>
          <p:nvPr>
            <p:ph type="body" idx="1"/>
          </p:nvPr>
        </p:nvSpPr>
        <p:spPr>
          <a:xfrm>
            <a:off x="1160291" y="1885154"/>
            <a:ext cx="10180220" cy="4471196"/>
          </a:xfrm>
          <a:prstGeom prst="rect">
            <a:avLst/>
          </a:prstGeom>
          <a:noFill/>
          <a:ln>
            <a:noFill/>
          </a:ln>
        </p:spPr>
        <p:txBody>
          <a:bodyPr spcFirstLastPara="1" wrap="square" lIns="91425" tIns="45700" rIns="91425" bIns="45700" anchor="t" anchorCtr="0">
            <a:normAutofit/>
          </a:bodyPr>
          <a:lstStyle/>
          <a:p>
            <a:pPr marL="0" indent="0">
              <a:buNone/>
            </a:pPr>
            <a:r>
              <a:rPr lang="en-US" sz="2400" b="1">
                <a:solidFill>
                  <a:srgbClr val="005191"/>
                </a:solidFill>
              </a:rPr>
              <a:t>United Way Worldwide (UWW) is the leader of the global United Way network </a:t>
            </a:r>
            <a:endParaRPr lang="en-US" sz="2400">
              <a:solidFill>
                <a:srgbClr val="000000"/>
              </a:solidFill>
            </a:endParaRPr>
          </a:p>
          <a:p>
            <a:pPr marL="0" indent="0">
              <a:buNone/>
            </a:pPr>
            <a:endParaRPr lang="en-US" sz="2400">
              <a:solidFill>
                <a:srgbClr val="000000"/>
              </a:solidFill>
            </a:endParaRPr>
          </a:p>
          <a:p>
            <a:pPr marL="0" indent="0">
              <a:buNone/>
            </a:pPr>
            <a:r>
              <a:rPr lang="en-US" sz="2400" b="1">
                <a:solidFill>
                  <a:srgbClr val="005191"/>
                </a:solidFill>
              </a:rPr>
              <a:t>1,800 United Ways across the world working on:</a:t>
            </a:r>
            <a:endParaRPr lang="en-US" sz="2400">
              <a:solidFill>
                <a:srgbClr val="000000"/>
              </a:solidFill>
            </a:endParaRPr>
          </a:p>
          <a:p>
            <a:pPr marL="342900"/>
            <a:r>
              <a:rPr lang="en-US" sz="2400" i="1">
                <a:solidFill>
                  <a:srgbClr val="005191"/>
                </a:solidFill>
                <a:ea typeface="Roboto"/>
                <a:cs typeface="Roboto"/>
              </a:rPr>
              <a:t>improving education and youth opportunities</a:t>
            </a:r>
            <a:endParaRPr lang="en-US">
              <a:solidFill>
                <a:srgbClr val="000000"/>
              </a:solidFill>
              <a:ea typeface="Roboto"/>
            </a:endParaRPr>
          </a:p>
          <a:p>
            <a:pPr marL="342900"/>
            <a:r>
              <a:rPr lang="en-US" sz="2400" i="1">
                <a:solidFill>
                  <a:srgbClr val="005191"/>
                </a:solidFill>
                <a:ea typeface="Roboto"/>
                <a:cs typeface="Roboto"/>
              </a:rPr>
              <a:t>strengthening financial stability </a:t>
            </a:r>
            <a:endParaRPr lang="en-US">
              <a:solidFill>
                <a:srgbClr val="000000"/>
              </a:solidFill>
              <a:ea typeface="Roboto"/>
            </a:endParaRPr>
          </a:p>
          <a:p>
            <a:pPr marL="342900"/>
            <a:r>
              <a:rPr lang="en-US" sz="2400" i="1">
                <a:solidFill>
                  <a:srgbClr val="005191"/>
                </a:solidFill>
                <a:ea typeface="Roboto"/>
                <a:cs typeface="Roboto"/>
              </a:rPr>
              <a:t>making communities healthier</a:t>
            </a:r>
            <a:endParaRPr lang="en-US"/>
          </a:p>
          <a:p>
            <a:pPr marL="342900"/>
            <a:r>
              <a:rPr lang="en-US" sz="2400" i="1">
                <a:solidFill>
                  <a:srgbClr val="005191"/>
                </a:solidFill>
                <a:ea typeface="Roboto"/>
                <a:cs typeface="Roboto"/>
              </a:rPr>
              <a:t>building community resiliency</a:t>
            </a:r>
            <a:endParaRPr lang="en-US" sz="2400" i="1">
              <a:solidFill>
                <a:srgbClr val="005191"/>
              </a:solidFill>
              <a:latin typeface="Roboto"/>
              <a:ea typeface="Roboto"/>
              <a:cs typeface="Roboto"/>
            </a:endParaRPr>
          </a:p>
          <a:p>
            <a:pPr marL="228600" lvl="0" indent="-99060" algn="l" rtl="0">
              <a:lnSpc>
                <a:spcPct val="90000"/>
              </a:lnSpc>
              <a:spcBef>
                <a:spcPts val="1000"/>
              </a:spcBef>
              <a:spcAft>
                <a:spcPts val="0"/>
              </a:spcAft>
              <a:buClr>
                <a:schemeClr val="dk1"/>
              </a:buClr>
              <a:buSzPct val="100000"/>
              <a:buNone/>
            </a:pPr>
            <a:endParaRPr sz="2400"/>
          </a:p>
          <a:p>
            <a:pPr marL="228600" lvl="0" indent="-99060" algn="l" rtl="0">
              <a:lnSpc>
                <a:spcPct val="90000"/>
              </a:lnSpc>
              <a:spcBef>
                <a:spcPts val="1000"/>
              </a:spcBef>
              <a:spcAft>
                <a:spcPts val="0"/>
              </a:spcAft>
              <a:buClr>
                <a:schemeClr val="dk1"/>
              </a:buClr>
              <a:buSzPct val="100000"/>
              <a:buNone/>
            </a:pPr>
            <a:endParaRPr sz="2400"/>
          </a:p>
          <a:p>
            <a:pPr marL="228600" indent="-99060">
              <a:buSzPct val="100000"/>
              <a:buNone/>
            </a:pPr>
            <a:endParaRPr lang="en-US" sz="2400"/>
          </a:p>
        </p:txBody>
      </p:sp>
      <p:pic>
        <p:nvPicPr>
          <p:cNvPr id="4" name="Picture 3" descr="A blue text on a white background&#10;&#10;AI-generated content may be incorrect.">
            <a:extLst>
              <a:ext uri="{FF2B5EF4-FFF2-40B4-BE49-F238E27FC236}">
                <a16:creationId xmlns:a16="http://schemas.microsoft.com/office/drawing/2014/main" id="{08B9FAF3-BBFE-20C6-191F-59837B8118B3}"/>
              </a:ext>
            </a:extLst>
          </p:cNvPr>
          <p:cNvPicPr>
            <a:picLocks noChangeAspect="1"/>
          </p:cNvPicPr>
          <p:nvPr/>
        </p:nvPicPr>
        <p:blipFill>
          <a:blip r:embed="rId4"/>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3207029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BFAB755F-FBB9-32CA-CFE0-492CD85E7CBA}"/>
            </a:ext>
          </a:extLst>
        </p:cNvPr>
        <p:cNvGrpSpPr/>
        <p:nvPr/>
      </p:nvGrpSpPr>
      <p:grpSpPr>
        <a:xfrm>
          <a:off x="0" y="0"/>
          <a:ext cx="0" cy="0"/>
          <a:chOff x="0" y="0"/>
          <a:chExt cx="0" cy="0"/>
        </a:xfrm>
      </p:grpSpPr>
      <p:sp>
        <p:nvSpPr>
          <p:cNvPr id="107" name="Google Shape;107;p5">
            <a:extLst>
              <a:ext uri="{FF2B5EF4-FFF2-40B4-BE49-F238E27FC236}">
                <a16:creationId xmlns:a16="http://schemas.microsoft.com/office/drawing/2014/main" id="{73DEC17F-B5A3-7ACC-693B-20C87D031B82}"/>
              </a:ext>
            </a:extLst>
          </p:cNvPr>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t>United Way Bay Area</a:t>
            </a:r>
          </a:p>
        </p:txBody>
      </p:sp>
      <p:sp>
        <p:nvSpPr>
          <p:cNvPr id="108" name="Google Shape;108;p5">
            <a:extLst>
              <a:ext uri="{FF2B5EF4-FFF2-40B4-BE49-F238E27FC236}">
                <a16:creationId xmlns:a16="http://schemas.microsoft.com/office/drawing/2014/main" id="{0C8D59F4-77B6-983A-A877-8F7792CA7BE7}"/>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23</a:t>
            </a:fld>
            <a:endParaRPr/>
          </a:p>
        </p:txBody>
      </p:sp>
      <p:pic>
        <p:nvPicPr>
          <p:cNvPr id="109" name="Google Shape;109;p5" descr="Text&#10;&#10;Description automatically generated">
            <a:extLst>
              <a:ext uri="{FF2B5EF4-FFF2-40B4-BE49-F238E27FC236}">
                <a16:creationId xmlns:a16="http://schemas.microsoft.com/office/drawing/2014/main" id="{D1AB8AC8-2667-E7E2-FE6F-1A71BE1C2C2C}"/>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sp>
        <p:nvSpPr>
          <p:cNvPr id="8" name="Rectangle 7">
            <a:extLst>
              <a:ext uri="{FF2B5EF4-FFF2-40B4-BE49-F238E27FC236}">
                <a16:creationId xmlns:a16="http://schemas.microsoft.com/office/drawing/2014/main" id="{7060B343-C70D-1428-F4DD-C2A0796DA9F5}"/>
              </a:ext>
            </a:extLst>
          </p:cNvPr>
          <p:cNvSpPr/>
          <p:nvPr/>
        </p:nvSpPr>
        <p:spPr>
          <a:xfrm>
            <a:off x="1076380" y="3412912"/>
            <a:ext cx="3277906" cy="687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4000" b="1">
                <a:solidFill>
                  <a:srgbClr val="005191"/>
                </a:solidFill>
                <a:latin typeface="Arial" panose="020B0604020202020204" pitchFamily="34" charset="0"/>
                <a:cs typeface="Arial" panose="020B0604020202020204" pitchFamily="34" charset="0"/>
              </a:rPr>
              <a:t>MISSION</a:t>
            </a:r>
          </a:p>
        </p:txBody>
      </p:sp>
      <p:sp>
        <p:nvSpPr>
          <p:cNvPr id="9" name="TextBox 7">
            <a:extLst>
              <a:ext uri="{FF2B5EF4-FFF2-40B4-BE49-F238E27FC236}">
                <a16:creationId xmlns:a16="http://schemas.microsoft.com/office/drawing/2014/main" id="{9FBFA9A6-E07F-FDCE-58DE-504F44EC993D}"/>
              </a:ext>
            </a:extLst>
          </p:cNvPr>
          <p:cNvSpPr txBox="1"/>
          <p:nvPr/>
        </p:nvSpPr>
        <p:spPr>
          <a:xfrm>
            <a:off x="1076380" y="4198207"/>
            <a:ext cx="9515420" cy="132343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a:solidFill>
                  <a:srgbClr val="000000"/>
                </a:solidFill>
                <a:effectLst/>
                <a:latin typeface="Arial"/>
                <a:cs typeface="Arial"/>
              </a:rPr>
              <a:t>United Way Bay Area mobilizes the Bay Area to dismantle the root causes of poverty and build equitable pathways to prosperity. Through initiatives and policy change, we provide immediate and long-term support for employment, housing, financial stability, and meeting basic needs.</a:t>
            </a:r>
            <a:endParaRPr lang="en-US" sz="2000">
              <a:solidFill>
                <a:srgbClr val="000000"/>
              </a:solidFill>
              <a:latin typeface="Arial"/>
              <a:cs typeface="Arial"/>
            </a:endParaRPr>
          </a:p>
        </p:txBody>
      </p:sp>
      <p:sp>
        <p:nvSpPr>
          <p:cNvPr id="10" name="Rectangle 9">
            <a:extLst>
              <a:ext uri="{FF2B5EF4-FFF2-40B4-BE49-F238E27FC236}">
                <a16:creationId xmlns:a16="http://schemas.microsoft.com/office/drawing/2014/main" id="{2DA45791-7EA3-2448-D773-9F744575B48D}"/>
              </a:ext>
            </a:extLst>
          </p:cNvPr>
          <p:cNvSpPr/>
          <p:nvPr/>
        </p:nvSpPr>
        <p:spPr>
          <a:xfrm>
            <a:off x="1076380" y="1842706"/>
            <a:ext cx="3277906" cy="687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4000" b="1">
                <a:solidFill>
                  <a:srgbClr val="005191"/>
                </a:solidFill>
                <a:latin typeface="Arial" panose="020B0604020202020204" pitchFamily="34" charset="0"/>
                <a:cs typeface="Arial" panose="020B0604020202020204" pitchFamily="34" charset="0"/>
              </a:rPr>
              <a:t>VISION</a:t>
            </a:r>
          </a:p>
        </p:txBody>
      </p:sp>
      <p:sp>
        <p:nvSpPr>
          <p:cNvPr id="11" name="TextBox 10">
            <a:extLst>
              <a:ext uri="{FF2B5EF4-FFF2-40B4-BE49-F238E27FC236}">
                <a16:creationId xmlns:a16="http://schemas.microsoft.com/office/drawing/2014/main" id="{88E818FD-3657-7BD1-75D0-EE7FE28CA90F}"/>
              </a:ext>
            </a:extLst>
          </p:cNvPr>
          <p:cNvSpPr txBox="1"/>
          <p:nvPr/>
        </p:nvSpPr>
        <p:spPr>
          <a:xfrm>
            <a:off x="1076380" y="2592531"/>
            <a:ext cx="9820220" cy="70788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a:solidFill>
                  <a:srgbClr val="000000"/>
                </a:solidFill>
                <a:effectLst/>
                <a:latin typeface="Arial"/>
                <a:cs typeface="Arial"/>
              </a:rPr>
              <a:t>United Way Bay Area envisions an equitable Bay Area where all people have the opportunities and resources needed to thrive.</a:t>
            </a:r>
            <a:endParaRPr lang="en-US" sz="2000">
              <a:solidFill>
                <a:srgbClr val="000000"/>
              </a:solidFill>
              <a:latin typeface="Arial"/>
              <a:cs typeface="Arial"/>
            </a:endParaRPr>
          </a:p>
        </p:txBody>
      </p:sp>
      <p:pic>
        <p:nvPicPr>
          <p:cNvPr id="3" name="Picture 2" descr="A blue text on a white background&#10;&#10;AI-generated content may be incorrect.">
            <a:extLst>
              <a:ext uri="{FF2B5EF4-FFF2-40B4-BE49-F238E27FC236}">
                <a16:creationId xmlns:a16="http://schemas.microsoft.com/office/drawing/2014/main" id="{092C38D3-C658-B90D-62CF-E2D8A016C831}"/>
              </a:ext>
            </a:extLst>
          </p:cNvPr>
          <p:cNvPicPr>
            <a:picLocks noChangeAspect="1"/>
          </p:cNvPicPr>
          <p:nvPr/>
        </p:nvPicPr>
        <p:blipFill>
          <a:blip r:embed="rId4"/>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4275953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6170D10D-CE3C-AC34-09F8-81C07B386F02}"/>
            </a:ext>
          </a:extLst>
        </p:cNvPr>
        <p:cNvGrpSpPr/>
        <p:nvPr/>
      </p:nvGrpSpPr>
      <p:grpSpPr>
        <a:xfrm>
          <a:off x="0" y="0"/>
          <a:ext cx="0" cy="0"/>
          <a:chOff x="0" y="0"/>
          <a:chExt cx="0" cy="0"/>
        </a:xfrm>
      </p:grpSpPr>
      <p:sp>
        <p:nvSpPr>
          <p:cNvPr id="107" name="Google Shape;107;p5">
            <a:extLst>
              <a:ext uri="{FF2B5EF4-FFF2-40B4-BE49-F238E27FC236}">
                <a16:creationId xmlns:a16="http://schemas.microsoft.com/office/drawing/2014/main" id="{61D03007-7B81-D32B-6F0F-EC6E8A0C6D41}"/>
              </a:ext>
            </a:extLst>
          </p:cNvPr>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solidFill>
                  <a:srgbClr val="000000"/>
                </a:solidFill>
              </a:rPr>
              <a:t>United Way Bay Area </a:t>
            </a:r>
            <a:endParaRPr lang="en-US"/>
          </a:p>
        </p:txBody>
      </p:sp>
      <p:sp>
        <p:nvSpPr>
          <p:cNvPr id="108" name="Google Shape;108;p5">
            <a:extLst>
              <a:ext uri="{FF2B5EF4-FFF2-40B4-BE49-F238E27FC236}">
                <a16:creationId xmlns:a16="http://schemas.microsoft.com/office/drawing/2014/main" id="{9D16DA2D-0E94-F3E8-3453-9847EF1698DC}"/>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24</a:t>
            </a:fld>
            <a:endParaRPr/>
          </a:p>
        </p:txBody>
      </p:sp>
      <p:pic>
        <p:nvPicPr>
          <p:cNvPr id="109" name="Google Shape;109;p5" descr="Text&#10;&#10;Description automatically generated">
            <a:extLst>
              <a:ext uri="{FF2B5EF4-FFF2-40B4-BE49-F238E27FC236}">
                <a16:creationId xmlns:a16="http://schemas.microsoft.com/office/drawing/2014/main" id="{59C6B46B-BCC6-9260-A9D2-7C4675807FF3}"/>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sp>
        <p:nvSpPr>
          <p:cNvPr id="4" name="Google Shape;106;p5">
            <a:extLst>
              <a:ext uri="{FF2B5EF4-FFF2-40B4-BE49-F238E27FC236}">
                <a16:creationId xmlns:a16="http://schemas.microsoft.com/office/drawing/2014/main" id="{A44DD567-EF24-A3C9-9DBF-C6AAC1D52C68}"/>
              </a:ext>
            </a:extLst>
          </p:cNvPr>
          <p:cNvSpPr txBox="1">
            <a:spLocks noGrp="1"/>
          </p:cNvSpPr>
          <p:nvPr>
            <p:ph type="body" idx="1"/>
          </p:nvPr>
        </p:nvSpPr>
        <p:spPr>
          <a:xfrm>
            <a:off x="1160291" y="1885154"/>
            <a:ext cx="6119436" cy="4471196"/>
          </a:xfrm>
          <a:prstGeom prst="rect">
            <a:avLst/>
          </a:prstGeom>
          <a:noFill/>
          <a:ln>
            <a:noFill/>
          </a:ln>
        </p:spPr>
        <p:txBody>
          <a:bodyPr spcFirstLastPara="1" wrap="square" lIns="91425" tIns="45700" rIns="91425" bIns="45700" anchor="t" anchorCtr="0">
            <a:normAutofit/>
          </a:bodyPr>
          <a:lstStyle/>
          <a:p>
            <a:pPr marL="342900"/>
            <a:r>
              <a:rPr lang="en-US" sz="2400">
                <a:solidFill>
                  <a:srgbClr val="005191"/>
                </a:solidFill>
              </a:rPr>
              <a:t>Our service area is 8 counties of the Bay Area – Alameda, Contra Costa, Marin, Napa, San Francisco, San Mateo, Santa Clara, and Solano</a:t>
            </a:r>
            <a:endParaRPr lang="en-US"/>
          </a:p>
          <a:p>
            <a:pPr marL="0" indent="0">
              <a:buNone/>
            </a:pPr>
            <a:endParaRPr lang="en-US" sz="1050">
              <a:solidFill>
                <a:srgbClr val="005191"/>
              </a:solidFill>
            </a:endParaRPr>
          </a:p>
          <a:p>
            <a:pPr marL="342900"/>
            <a:r>
              <a:rPr lang="en-US" sz="2400">
                <a:solidFill>
                  <a:srgbClr val="005191"/>
                </a:solidFill>
              </a:rPr>
              <a:t>These counties have changed over the years. </a:t>
            </a:r>
          </a:p>
          <a:p>
            <a:pPr marL="800100" lvl="1">
              <a:buFont typeface="Courier New"/>
              <a:buChar char="o"/>
            </a:pPr>
            <a:r>
              <a:rPr lang="en-US" sz="2000">
                <a:solidFill>
                  <a:srgbClr val="005191"/>
                </a:solidFill>
                <a:ea typeface="Roboto"/>
              </a:rPr>
              <a:t>In the early 2000s, we added Napa and Solano counties</a:t>
            </a:r>
            <a:endParaRPr lang="en-US">
              <a:solidFill>
                <a:srgbClr val="000000"/>
              </a:solidFill>
              <a:ea typeface="Roboto"/>
            </a:endParaRPr>
          </a:p>
          <a:p>
            <a:pPr marL="800100" lvl="1">
              <a:buFont typeface="Courier New"/>
              <a:buChar char="o"/>
            </a:pPr>
            <a:r>
              <a:rPr lang="en-US" sz="2000">
                <a:solidFill>
                  <a:srgbClr val="005191"/>
                </a:solidFill>
                <a:ea typeface="Roboto"/>
              </a:rPr>
              <a:t>In 2016 we merged with the United Way Silicon Valley and added Santa Clara County</a:t>
            </a:r>
            <a:endParaRPr lang="en-US"/>
          </a:p>
          <a:p>
            <a:pPr marL="228600" lvl="0" indent="-99060" algn="l" rtl="0">
              <a:lnSpc>
                <a:spcPct val="90000"/>
              </a:lnSpc>
              <a:spcBef>
                <a:spcPts val="1000"/>
              </a:spcBef>
              <a:spcAft>
                <a:spcPts val="0"/>
              </a:spcAft>
              <a:buClr>
                <a:schemeClr val="dk1"/>
              </a:buClr>
              <a:buSzPct val="100000"/>
              <a:buNone/>
            </a:pPr>
            <a:endParaRPr sz="2400">
              <a:latin typeface="Arial"/>
              <a:ea typeface="Arial"/>
              <a:cs typeface="Arial"/>
            </a:endParaRPr>
          </a:p>
          <a:p>
            <a:pPr marL="228600" lvl="0" indent="-99060" algn="l" rtl="0">
              <a:lnSpc>
                <a:spcPct val="90000"/>
              </a:lnSpc>
              <a:spcBef>
                <a:spcPts val="1000"/>
              </a:spcBef>
              <a:spcAft>
                <a:spcPts val="0"/>
              </a:spcAft>
              <a:buClr>
                <a:schemeClr val="dk1"/>
              </a:buClr>
              <a:buSzPct val="100000"/>
              <a:buNone/>
            </a:pPr>
            <a:endParaRPr sz="2400"/>
          </a:p>
          <a:p>
            <a:pPr marL="228600" lvl="0" indent="-99060" algn="l" rtl="0">
              <a:lnSpc>
                <a:spcPct val="90000"/>
              </a:lnSpc>
              <a:spcBef>
                <a:spcPts val="1000"/>
              </a:spcBef>
              <a:spcAft>
                <a:spcPts val="0"/>
              </a:spcAft>
              <a:buClr>
                <a:schemeClr val="dk1"/>
              </a:buClr>
              <a:buSzPct val="100000"/>
              <a:buNone/>
            </a:pPr>
            <a:endParaRPr sz="2400"/>
          </a:p>
        </p:txBody>
      </p:sp>
      <p:pic>
        <p:nvPicPr>
          <p:cNvPr id="12" name="Picture 2" descr="Bay Area COVID-19 Map">
            <a:extLst>
              <a:ext uri="{FF2B5EF4-FFF2-40B4-BE49-F238E27FC236}">
                <a16:creationId xmlns:a16="http://schemas.microsoft.com/office/drawing/2014/main" id="{F25B920F-0A64-4603-E0D3-379F2B7AE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6186" y="1758087"/>
            <a:ext cx="4009008" cy="40090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E1C030E-94C2-36B7-F626-B6791C25D98B}"/>
              </a:ext>
            </a:extLst>
          </p:cNvPr>
          <p:cNvSpPr txBox="1"/>
          <p:nvPr/>
        </p:nvSpPr>
        <p:spPr>
          <a:xfrm rot="19588482">
            <a:off x="8581538" y="2507031"/>
            <a:ext cx="1003177" cy="381740"/>
          </a:xfrm>
          <a:prstGeom prst="rect">
            <a:avLst/>
          </a:prstGeom>
          <a:noFill/>
        </p:spPr>
        <p:txBody>
          <a:bodyPr wrap="square" rtlCol="0">
            <a:spAutoFit/>
          </a:bodyPr>
          <a:lstStyle/>
          <a:p>
            <a:r>
              <a:rPr lang="en-US">
                <a:solidFill>
                  <a:srgbClr val="FF0000"/>
                </a:solidFill>
                <a:latin typeface="Dreaming Outloud Pro" panose="020B0604020202020204" pitchFamily="66" charset="0"/>
                <a:cs typeface="Dreaming Outloud Pro" panose="020B0604020202020204" pitchFamily="66" charset="0"/>
              </a:rPr>
              <a:t>Nope!</a:t>
            </a:r>
          </a:p>
        </p:txBody>
      </p:sp>
      <p:sp>
        <p:nvSpPr>
          <p:cNvPr id="16" name="TextBox 15">
            <a:extLst>
              <a:ext uri="{FF2B5EF4-FFF2-40B4-BE49-F238E27FC236}">
                <a16:creationId xmlns:a16="http://schemas.microsoft.com/office/drawing/2014/main" id="{4E03CF6D-543C-A011-73FD-2F6ED6D1532A}"/>
              </a:ext>
            </a:extLst>
          </p:cNvPr>
          <p:cNvSpPr txBox="1"/>
          <p:nvPr/>
        </p:nvSpPr>
        <p:spPr>
          <a:xfrm rot="767247">
            <a:off x="9874455" y="5175311"/>
            <a:ext cx="1003177" cy="338554"/>
          </a:xfrm>
          <a:prstGeom prst="rect">
            <a:avLst/>
          </a:prstGeom>
          <a:noFill/>
        </p:spPr>
        <p:txBody>
          <a:bodyPr wrap="square" rtlCol="0">
            <a:spAutoFit/>
          </a:bodyPr>
          <a:lstStyle/>
          <a:p>
            <a:r>
              <a:rPr lang="en-US" sz="1600" b="1">
                <a:solidFill>
                  <a:srgbClr val="FF0000"/>
                </a:solidFill>
                <a:latin typeface="Dreaming Outloud Pro" panose="020B0604020202020204" pitchFamily="66" charset="0"/>
                <a:cs typeface="Dreaming Outloud Pro" panose="020B0604020202020204" pitchFamily="66" charset="0"/>
              </a:rPr>
              <a:t>Not Us!</a:t>
            </a:r>
          </a:p>
        </p:txBody>
      </p:sp>
      <p:pic>
        <p:nvPicPr>
          <p:cNvPr id="3" name="Picture 2" descr="A blue text on a white background&#10;&#10;AI-generated content may be incorrect.">
            <a:extLst>
              <a:ext uri="{FF2B5EF4-FFF2-40B4-BE49-F238E27FC236}">
                <a16:creationId xmlns:a16="http://schemas.microsoft.com/office/drawing/2014/main" id="{9C58BA3D-B1C5-8A1C-EFAD-93D491EA7C25}"/>
              </a:ext>
            </a:extLst>
          </p:cNvPr>
          <p:cNvPicPr>
            <a:picLocks noChangeAspect="1"/>
          </p:cNvPicPr>
          <p:nvPr/>
        </p:nvPicPr>
        <p:blipFill>
          <a:blip r:embed="rId5"/>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2603016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24462C2D-99E5-C90C-BE4A-5882568F8613}"/>
            </a:ext>
          </a:extLst>
        </p:cNvPr>
        <p:cNvGrpSpPr/>
        <p:nvPr/>
      </p:nvGrpSpPr>
      <p:grpSpPr>
        <a:xfrm>
          <a:off x="0" y="0"/>
          <a:ext cx="0" cy="0"/>
          <a:chOff x="0" y="0"/>
          <a:chExt cx="0" cy="0"/>
        </a:xfrm>
      </p:grpSpPr>
      <p:sp>
        <p:nvSpPr>
          <p:cNvPr id="107" name="Google Shape;107;p5">
            <a:extLst>
              <a:ext uri="{FF2B5EF4-FFF2-40B4-BE49-F238E27FC236}">
                <a16:creationId xmlns:a16="http://schemas.microsoft.com/office/drawing/2014/main" id="{61E763E1-4698-AC6C-1559-4ABCF4319244}"/>
              </a:ext>
            </a:extLst>
          </p:cNvPr>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solidFill>
                  <a:srgbClr val="000000"/>
                </a:solidFill>
              </a:rPr>
              <a:t>Areas of Impact</a:t>
            </a:r>
            <a:endParaRPr lang="en-US"/>
          </a:p>
        </p:txBody>
      </p:sp>
      <p:sp>
        <p:nvSpPr>
          <p:cNvPr id="108" name="Google Shape;108;p5">
            <a:extLst>
              <a:ext uri="{FF2B5EF4-FFF2-40B4-BE49-F238E27FC236}">
                <a16:creationId xmlns:a16="http://schemas.microsoft.com/office/drawing/2014/main" id="{D6E8115E-580C-9445-8A8E-C76EE269C628}"/>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25</a:t>
            </a:fld>
            <a:endParaRPr/>
          </a:p>
        </p:txBody>
      </p:sp>
      <p:pic>
        <p:nvPicPr>
          <p:cNvPr id="109" name="Google Shape;109;p5" descr="Text&#10;&#10;Description automatically generated">
            <a:extLst>
              <a:ext uri="{FF2B5EF4-FFF2-40B4-BE49-F238E27FC236}">
                <a16:creationId xmlns:a16="http://schemas.microsoft.com/office/drawing/2014/main" id="{7E5FC176-BF04-8E71-B8C2-E0D7E4A4960B}"/>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pic>
        <p:nvPicPr>
          <p:cNvPr id="5" name="Graphic 10" descr="Apple with solid fill">
            <a:extLst>
              <a:ext uri="{FF2B5EF4-FFF2-40B4-BE49-F238E27FC236}">
                <a16:creationId xmlns:a16="http://schemas.microsoft.com/office/drawing/2014/main" id="{D4615F7F-AD4E-C3F7-9CE0-1B9180B246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2402" y="2364261"/>
            <a:ext cx="756912" cy="756912"/>
          </a:xfrm>
          <a:prstGeom prst="rect">
            <a:avLst/>
          </a:prstGeom>
        </p:spPr>
      </p:pic>
      <p:pic>
        <p:nvPicPr>
          <p:cNvPr id="6" name="Graphic 11" descr="Medical with solid fill">
            <a:extLst>
              <a:ext uri="{FF2B5EF4-FFF2-40B4-BE49-F238E27FC236}">
                <a16:creationId xmlns:a16="http://schemas.microsoft.com/office/drawing/2014/main" id="{81A592CD-97DD-5844-DBC3-DD9F75F78A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54417" y="2233416"/>
            <a:ext cx="756912" cy="756912"/>
          </a:xfrm>
          <a:prstGeom prst="rect">
            <a:avLst/>
          </a:prstGeom>
        </p:spPr>
      </p:pic>
      <p:pic>
        <p:nvPicPr>
          <p:cNvPr id="7" name="Graphic 12" descr="Shirt with solid fill">
            <a:extLst>
              <a:ext uri="{FF2B5EF4-FFF2-40B4-BE49-F238E27FC236}">
                <a16:creationId xmlns:a16="http://schemas.microsoft.com/office/drawing/2014/main" id="{8C55B585-8E4C-3680-E6C7-27AB6040F0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79972" y="2821461"/>
            <a:ext cx="756912" cy="756912"/>
          </a:xfrm>
          <a:prstGeom prst="rect">
            <a:avLst/>
          </a:prstGeom>
        </p:spPr>
      </p:pic>
      <p:pic>
        <p:nvPicPr>
          <p:cNvPr id="8" name="Graphic 13" descr="Handshake with solid fill">
            <a:extLst>
              <a:ext uri="{FF2B5EF4-FFF2-40B4-BE49-F238E27FC236}">
                <a16:creationId xmlns:a16="http://schemas.microsoft.com/office/drawing/2014/main" id="{9B32316B-94CC-BE74-DC99-03EF5AEC03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36730" y="2565915"/>
            <a:ext cx="1149246" cy="1149246"/>
          </a:xfrm>
          <a:prstGeom prst="rect">
            <a:avLst/>
          </a:prstGeom>
        </p:spPr>
      </p:pic>
      <p:pic>
        <p:nvPicPr>
          <p:cNvPr id="9" name="Graphic 14" descr="Piggy Bank with solid fill">
            <a:extLst>
              <a:ext uri="{FF2B5EF4-FFF2-40B4-BE49-F238E27FC236}">
                <a16:creationId xmlns:a16="http://schemas.microsoft.com/office/drawing/2014/main" id="{DFA4837E-E4C8-84FF-F67B-FB01563979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74234" y="2249117"/>
            <a:ext cx="1018420" cy="1018420"/>
          </a:xfrm>
          <a:prstGeom prst="rect">
            <a:avLst/>
          </a:prstGeom>
        </p:spPr>
      </p:pic>
      <p:pic>
        <p:nvPicPr>
          <p:cNvPr id="10" name="Graphic 15" descr="Home with solid fill">
            <a:extLst>
              <a:ext uri="{FF2B5EF4-FFF2-40B4-BE49-F238E27FC236}">
                <a16:creationId xmlns:a16="http://schemas.microsoft.com/office/drawing/2014/main" id="{B0897170-2B13-AAA1-3365-7BA40C0CD20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18470" y="2314389"/>
            <a:ext cx="914400" cy="914400"/>
          </a:xfrm>
          <a:prstGeom prst="rect">
            <a:avLst/>
          </a:prstGeom>
        </p:spPr>
      </p:pic>
      <p:sp>
        <p:nvSpPr>
          <p:cNvPr id="11" name="TextBox 16">
            <a:extLst>
              <a:ext uri="{FF2B5EF4-FFF2-40B4-BE49-F238E27FC236}">
                <a16:creationId xmlns:a16="http://schemas.microsoft.com/office/drawing/2014/main" id="{8E293912-4280-862E-18B2-021432A93AAD}"/>
              </a:ext>
            </a:extLst>
          </p:cNvPr>
          <p:cNvSpPr txBox="1"/>
          <p:nvPr/>
        </p:nvSpPr>
        <p:spPr>
          <a:xfrm>
            <a:off x="933465" y="1776216"/>
            <a:ext cx="209862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005191"/>
                </a:solidFill>
                <a:latin typeface="Arial"/>
                <a:ea typeface="Roboto"/>
                <a:cs typeface="Arial"/>
              </a:rPr>
              <a:t>Basic Needs</a:t>
            </a:r>
          </a:p>
        </p:txBody>
      </p:sp>
      <p:sp>
        <p:nvSpPr>
          <p:cNvPr id="13" name="TextBox 17">
            <a:extLst>
              <a:ext uri="{FF2B5EF4-FFF2-40B4-BE49-F238E27FC236}">
                <a16:creationId xmlns:a16="http://schemas.microsoft.com/office/drawing/2014/main" id="{BA5AA82A-FAD3-D9C1-D246-E3D3D8CD5DA8}"/>
              </a:ext>
            </a:extLst>
          </p:cNvPr>
          <p:cNvSpPr txBox="1"/>
          <p:nvPr/>
        </p:nvSpPr>
        <p:spPr>
          <a:xfrm>
            <a:off x="3335095" y="1751119"/>
            <a:ext cx="2818675"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FE4239"/>
                </a:solidFill>
                <a:latin typeface="Arial"/>
                <a:ea typeface="Roboto"/>
                <a:cs typeface="Arial"/>
              </a:rPr>
              <a:t>Employment &amp; Career Opportunities</a:t>
            </a:r>
          </a:p>
        </p:txBody>
      </p:sp>
      <p:sp>
        <p:nvSpPr>
          <p:cNvPr id="15" name="TextBox 18">
            <a:extLst>
              <a:ext uri="{FF2B5EF4-FFF2-40B4-BE49-F238E27FC236}">
                <a16:creationId xmlns:a16="http://schemas.microsoft.com/office/drawing/2014/main" id="{C8CEF83F-4EEE-45D9-4909-6343FBD3B22D}"/>
              </a:ext>
            </a:extLst>
          </p:cNvPr>
          <p:cNvSpPr txBox="1"/>
          <p:nvPr/>
        </p:nvSpPr>
        <p:spPr>
          <a:xfrm>
            <a:off x="6414453" y="1807559"/>
            <a:ext cx="235845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6EAED8"/>
                </a:solidFill>
                <a:latin typeface="Arial"/>
                <a:ea typeface="Roboto"/>
                <a:cs typeface="Arial"/>
              </a:rPr>
              <a:t>Financial Stability</a:t>
            </a:r>
          </a:p>
        </p:txBody>
      </p:sp>
      <p:sp>
        <p:nvSpPr>
          <p:cNvPr id="17" name="TextBox 19">
            <a:extLst>
              <a:ext uri="{FF2B5EF4-FFF2-40B4-BE49-F238E27FC236}">
                <a16:creationId xmlns:a16="http://schemas.microsoft.com/office/drawing/2014/main" id="{BAB4568B-491D-155C-4C5A-B97E81EAC6A2}"/>
              </a:ext>
            </a:extLst>
          </p:cNvPr>
          <p:cNvSpPr txBox="1"/>
          <p:nvPr/>
        </p:nvSpPr>
        <p:spPr>
          <a:xfrm>
            <a:off x="9301466" y="1791296"/>
            <a:ext cx="2368098"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FFC000"/>
                </a:solidFill>
                <a:latin typeface="Arial"/>
                <a:ea typeface="Roboto"/>
                <a:cs typeface="Arial"/>
              </a:rPr>
              <a:t>Housing Justice</a:t>
            </a:r>
          </a:p>
        </p:txBody>
      </p:sp>
      <p:sp>
        <p:nvSpPr>
          <p:cNvPr id="18" name="TextBox 20">
            <a:extLst>
              <a:ext uri="{FF2B5EF4-FFF2-40B4-BE49-F238E27FC236}">
                <a16:creationId xmlns:a16="http://schemas.microsoft.com/office/drawing/2014/main" id="{A45FD249-8253-E212-492E-ABFD3DE87229}"/>
              </a:ext>
            </a:extLst>
          </p:cNvPr>
          <p:cNvSpPr txBox="1"/>
          <p:nvPr/>
        </p:nvSpPr>
        <p:spPr>
          <a:xfrm>
            <a:off x="731134" y="3755201"/>
            <a:ext cx="2555208" cy="147732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Arial"/>
                <a:ea typeface="Roboto"/>
                <a:cs typeface="Arial"/>
              </a:rPr>
              <a:t>Ensuring people have access to Basic Needs services and resources such as food, shelter, healthcare, and more </a:t>
            </a:r>
          </a:p>
        </p:txBody>
      </p:sp>
      <p:sp>
        <p:nvSpPr>
          <p:cNvPr id="19" name="TextBox 21">
            <a:extLst>
              <a:ext uri="{FF2B5EF4-FFF2-40B4-BE49-F238E27FC236}">
                <a16:creationId xmlns:a16="http://schemas.microsoft.com/office/drawing/2014/main" id="{4D5BA2C5-81B6-E5D4-50A1-FBF571B7E08A}"/>
              </a:ext>
            </a:extLst>
          </p:cNvPr>
          <p:cNvSpPr txBox="1"/>
          <p:nvPr/>
        </p:nvSpPr>
        <p:spPr>
          <a:xfrm>
            <a:off x="3587828" y="3755200"/>
            <a:ext cx="2555208" cy="147732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Arial"/>
                <a:ea typeface="Roboto"/>
                <a:cs typeface="Arial"/>
              </a:rPr>
              <a:t>Building systems and pathways for youth and adults to achieve their career goals and earn a living wage</a:t>
            </a:r>
          </a:p>
        </p:txBody>
      </p:sp>
      <p:sp>
        <p:nvSpPr>
          <p:cNvPr id="20" name="TextBox 22">
            <a:extLst>
              <a:ext uri="{FF2B5EF4-FFF2-40B4-BE49-F238E27FC236}">
                <a16:creationId xmlns:a16="http://schemas.microsoft.com/office/drawing/2014/main" id="{48700E35-EEC3-F5D1-0E98-D3BAEDB7EFC7}"/>
              </a:ext>
            </a:extLst>
          </p:cNvPr>
          <p:cNvSpPr txBox="1"/>
          <p:nvPr/>
        </p:nvSpPr>
        <p:spPr>
          <a:xfrm>
            <a:off x="6414453" y="3727783"/>
            <a:ext cx="2434485" cy="175432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Arial"/>
                <a:ea typeface="Roboto"/>
                <a:cs typeface="Arial"/>
              </a:rPr>
              <a:t>Supporting families and individuals to achieve their financial goals, recover from a financial crisis, and have a quality life.</a:t>
            </a:r>
          </a:p>
        </p:txBody>
      </p:sp>
      <p:sp>
        <p:nvSpPr>
          <p:cNvPr id="21" name="TextBox 23">
            <a:extLst>
              <a:ext uri="{FF2B5EF4-FFF2-40B4-BE49-F238E27FC236}">
                <a16:creationId xmlns:a16="http://schemas.microsoft.com/office/drawing/2014/main" id="{80F687AA-49FE-C41E-E73B-5634A2A06229}"/>
              </a:ext>
            </a:extLst>
          </p:cNvPr>
          <p:cNvSpPr txBox="1"/>
          <p:nvPr/>
        </p:nvSpPr>
        <p:spPr>
          <a:xfrm>
            <a:off x="9024397" y="3719740"/>
            <a:ext cx="2900916" cy="175432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Arial"/>
                <a:ea typeface="Roboto"/>
                <a:cs typeface="Arial"/>
              </a:rPr>
              <a:t>Working with community stakeholders and housing experts to improve access to stable, affordable housing and homelessness prevention.</a:t>
            </a:r>
          </a:p>
        </p:txBody>
      </p:sp>
      <p:pic>
        <p:nvPicPr>
          <p:cNvPr id="3" name="Picture 2" descr="A blue text on a white background&#10;&#10;AI-generated content may be incorrect.">
            <a:extLst>
              <a:ext uri="{FF2B5EF4-FFF2-40B4-BE49-F238E27FC236}">
                <a16:creationId xmlns:a16="http://schemas.microsoft.com/office/drawing/2014/main" id="{BE7805E6-F503-7B4E-9390-4D192CB1C662}"/>
              </a:ext>
            </a:extLst>
          </p:cNvPr>
          <p:cNvPicPr>
            <a:picLocks noChangeAspect="1"/>
          </p:cNvPicPr>
          <p:nvPr/>
        </p:nvPicPr>
        <p:blipFill>
          <a:blip r:embed="rId16"/>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455582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9B4341CF-03DE-BE32-B490-A54F5159D2C1}"/>
            </a:ext>
          </a:extLst>
        </p:cNvPr>
        <p:cNvGrpSpPr/>
        <p:nvPr/>
      </p:nvGrpSpPr>
      <p:grpSpPr>
        <a:xfrm>
          <a:off x="0" y="0"/>
          <a:ext cx="0" cy="0"/>
          <a:chOff x="0" y="0"/>
          <a:chExt cx="0" cy="0"/>
        </a:xfrm>
      </p:grpSpPr>
      <p:sp>
        <p:nvSpPr>
          <p:cNvPr id="107" name="Google Shape;107;p5">
            <a:extLst>
              <a:ext uri="{FF2B5EF4-FFF2-40B4-BE49-F238E27FC236}">
                <a16:creationId xmlns:a16="http://schemas.microsoft.com/office/drawing/2014/main" id="{042C7D9F-532B-10A0-0488-E7B9637DD3D4}"/>
              </a:ext>
            </a:extLst>
          </p:cNvPr>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solidFill>
                  <a:srgbClr val="000000"/>
                </a:solidFill>
              </a:rPr>
              <a:t>Our Programs &amp; Initiatives</a:t>
            </a:r>
            <a:endParaRPr lang="en-US"/>
          </a:p>
        </p:txBody>
      </p:sp>
      <p:sp>
        <p:nvSpPr>
          <p:cNvPr id="108" name="Google Shape;108;p5">
            <a:extLst>
              <a:ext uri="{FF2B5EF4-FFF2-40B4-BE49-F238E27FC236}">
                <a16:creationId xmlns:a16="http://schemas.microsoft.com/office/drawing/2014/main" id="{91BA3ED0-FCDB-7601-5429-C24C9D671289}"/>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26</a:t>
            </a:fld>
            <a:endParaRPr/>
          </a:p>
        </p:txBody>
      </p:sp>
      <p:pic>
        <p:nvPicPr>
          <p:cNvPr id="109" name="Google Shape;109;p5" descr="Text&#10;&#10;Description automatically generated">
            <a:extLst>
              <a:ext uri="{FF2B5EF4-FFF2-40B4-BE49-F238E27FC236}">
                <a16:creationId xmlns:a16="http://schemas.microsoft.com/office/drawing/2014/main" id="{B66E7F82-9D98-455E-C489-12D39B056C5F}"/>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graphicFrame>
        <p:nvGraphicFramePr>
          <p:cNvPr id="12" name="Table 11">
            <a:extLst>
              <a:ext uri="{FF2B5EF4-FFF2-40B4-BE49-F238E27FC236}">
                <a16:creationId xmlns:a16="http://schemas.microsoft.com/office/drawing/2014/main" id="{AF9C89DE-839D-4C05-83F7-A38F743A596F}"/>
              </a:ext>
            </a:extLst>
          </p:cNvPr>
          <p:cNvGraphicFramePr>
            <a:graphicFrameLocks noGrp="1"/>
          </p:cNvGraphicFramePr>
          <p:nvPr/>
        </p:nvGraphicFramePr>
        <p:xfrm>
          <a:off x="453341" y="1755492"/>
          <a:ext cx="11536477" cy="3963162"/>
        </p:xfrm>
        <a:graphic>
          <a:graphicData uri="http://schemas.openxmlformats.org/drawingml/2006/table">
            <a:tbl>
              <a:tblPr bandRow="1">
                <a:tableStyleId>{5C22544A-7EE6-4342-B048-85BDC9FD1C3A}</a:tableStyleId>
              </a:tblPr>
              <a:tblGrid>
                <a:gridCol w="2787040">
                  <a:extLst>
                    <a:ext uri="{9D8B030D-6E8A-4147-A177-3AD203B41FA5}">
                      <a16:colId xmlns:a16="http://schemas.microsoft.com/office/drawing/2014/main" val="1342650783"/>
                    </a:ext>
                  </a:extLst>
                </a:gridCol>
                <a:gridCol w="2494767">
                  <a:extLst>
                    <a:ext uri="{9D8B030D-6E8A-4147-A177-3AD203B41FA5}">
                      <a16:colId xmlns:a16="http://schemas.microsoft.com/office/drawing/2014/main" val="749434816"/>
                    </a:ext>
                  </a:extLst>
                </a:gridCol>
                <a:gridCol w="3019008">
                  <a:extLst>
                    <a:ext uri="{9D8B030D-6E8A-4147-A177-3AD203B41FA5}">
                      <a16:colId xmlns:a16="http://schemas.microsoft.com/office/drawing/2014/main" val="1861994819"/>
                    </a:ext>
                  </a:extLst>
                </a:gridCol>
                <a:gridCol w="3235662">
                  <a:extLst>
                    <a:ext uri="{9D8B030D-6E8A-4147-A177-3AD203B41FA5}">
                      <a16:colId xmlns:a16="http://schemas.microsoft.com/office/drawing/2014/main" val="977139018"/>
                    </a:ext>
                  </a:extLst>
                </a:gridCol>
              </a:tblGrid>
              <a:tr h="601461">
                <a:tc>
                  <a:txBody>
                    <a:bodyPr/>
                    <a:lstStyle/>
                    <a:p>
                      <a:pPr algn="l" fontAlgn="base">
                        <a:lnSpc>
                          <a:spcPts val="2175"/>
                        </a:lnSpc>
                        <a:buNone/>
                      </a:pPr>
                      <a:r>
                        <a:rPr lang="en-US" sz="1600" b="1" i="0">
                          <a:solidFill>
                            <a:schemeClr val="tx1"/>
                          </a:solidFill>
                          <a:effectLst/>
                          <a:latin typeface="Arial"/>
                        </a:rPr>
                        <a:t>Basic Needs</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FFB54A"/>
                    </a:solidFill>
                  </a:tcPr>
                </a:tc>
                <a:tc>
                  <a:txBody>
                    <a:bodyPr/>
                    <a:lstStyle/>
                    <a:p>
                      <a:pPr algn="l" fontAlgn="base">
                        <a:lnSpc>
                          <a:spcPts val="2175"/>
                        </a:lnSpc>
                        <a:buNone/>
                      </a:pPr>
                      <a:r>
                        <a:rPr lang="en-US" sz="1600" b="1" i="0">
                          <a:solidFill>
                            <a:schemeClr val="tx1"/>
                          </a:solidFill>
                          <a:effectLst/>
                          <a:latin typeface="Arial"/>
                        </a:rPr>
                        <a:t>Career &amp; Employment </a:t>
                      </a:r>
                      <a:endParaRPr lang="en-US"/>
                    </a:p>
                    <a:p>
                      <a:pPr lvl="0" algn="l">
                        <a:lnSpc>
                          <a:spcPts val="2175"/>
                        </a:lnSpc>
                        <a:buNone/>
                      </a:pPr>
                      <a:r>
                        <a:rPr lang="en-US" sz="1600" b="1" i="0">
                          <a:solidFill>
                            <a:schemeClr val="tx1"/>
                          </a:solidFill>
                          <a:effectLst/>
                          <a:latin typeface="Arial"/>
                        </a:rPr>
                        <a:t>Opportunities</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FFB54A"/>
                    </a:solidFill>
                  </a:tcPr>
                </a:tc>
                <a:tc>
                  <a:txBody>
                    <a:bodyPr/>
                    <a:lstStyle/>
                    <a:p>
                      <a:pPr algn="l" fontAlgn="base">
                        <a:lnSpc>
                          <a:spcPts val="2175"/>
                        </a:lnSpc>
                        <a:buNone/>
                      </a:pPr>
                      <a:r>
                        <a:rPr lang="en-US" sz="1600" b="1" i="0">
                          <a:solidFill>
                            <a:schemeClr val="tx1"/>
                          </a:solidFill>
                          <a:effectLst/>
                          <a:latin typeface="Arial"/>
                        </a:rPr>
                        <a:t>Financial Stability</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FFB54A"/>
                    </a:solidFill>
                  </a:tcPr>
                </a:tc>
                <a:tc>
                  <a:txBody>
                    <a:bodyPr/>
                    <a:lstStyle/>
                    <a:p>
                      <a:pPr algn="l" fontAlgn="base">
                        <a:lnSpc>
                          <a:spcPts val="2175"/>
                        </a:lnSpc>
                        <a:buNone/>
                      </a:pPr>
                      <a:r>
                        <a:rPr lang="en-US" sz="1600" b="1" i="0">
                          <a:solidFill>
                            <a:schemeClr val="tx1"/>
                          </a:solidFill>
                          <a:effectLst/>
                          <a:latin typeface="Arial"/>
                        </a:rPr>
                        <a:t>Disaster Response &amp; Special Initiatives</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FFB54A"/>
                    </a:solidFill>
                  </a:tcPr>
                </a:tc>
                <a:extLst>
                  <a:ext uri="{0D108BD9-81ED-4DB2-BD59-A6C34878D82A}">
                    <a16:rowId xmlns:a16="http://schemas.microsoft.com/office/drawing/2014/main" val="1895959382"/>
                  </a:ext>
                </a:extLst>
              </a:tr>
              <a:tr h="601461">
                <a:tc>
                  <a:txBody>
                    <a:bodyPr/>
                    <a:lstStyle/>
                    <a:p>
                      <a:pPr algn="l" fontAlgn="base">
                        <a:lnSpc>
                          <a:spcPts val="2175"/>
                        </a:lnSpc>
                        <a:buNone/>
                      </a:pPr>
                      <a:r>
                        <a:rPr lang="en-US" sz="1600" b="0" i="0">
                          <a:solidFill>
                            <a:schemeClr val="tx1"/>
                          </a:solidFill>
                          <a:effectLst/>
                          <a:latin typeface="Arial"/>
                        </a:rPr>
                        <a:t>Emergency Food &amp; Shelter (EFSP)</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a:solidFill>
                            <a:schemeClr val="tx1"/>
                          </a:solidFill>
                          <a:effectLst/>
                          <a:latin typeface="Arial"/>
                        </a:rPr>
                        <a:t>Youth Workforce</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a:solidFill>
                            <a:schemeClr val="tx1"/>
                          </a:solidFill>
                          <a:effectLst/>
                          <a:latin typeface="Arial"/>
                        </a:rPr>
                        <a:t>Free Tax Help (FTH)</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a:solidFill>
                            <a:schemeClr val="tx1"/>
                          </a:solidFill>
                          <a:effectLst/>
                          <a:latin typeface="Arial"/>
                        </a:rPr>
                        <a:t>Wildfire Relief + Recovery</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627149779"/>
                  </a:ext>
                </a:extLst>
              </a:tr>
              <a:tr h="601461">
                <a:tc>
                  <a:txBody>
                    <a:bodyPr/>
                    <a:lstStyle/>
                    <a:p>
                      <a:pPr algn="l" fontAlgn="base">
                        <a:lnSpc>
                          <a:spcPts val="2175"/>
                        </a:lnSpc>
                        <a:buNone/>
                      </a:pPr>
                      <a:r>
                        <a:rPr lang="en-US" sz="1600" b="0" i="0">
                          <a:solidFill>
                            <a:schemeClr val="tx1"/>
                          </a:solidFill>
                          <a:effectLst/>
                          <a:latin typeface="Arial"/>
                        </a:rPr>
                        <a:t>Emergency Assistance Network (EAN)</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a:solidFill>
                            <a:schemeClr val="tx1"/>
                          </a:solidFill>
                          <a:effectLst/>
                          <a:latin typeface="Arial"/>
                        </a:rPr>
                        <a:t>Labor Community Services</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err="1">
                          <a:solidFill>
                            <a:schemeClr val="tx1"/>
                          </a:solidFill>
                          <a:effectLst/>
                          <a:latin typeface="Arial"/>
                        </a:rPr>
                        <a:t>SparkPoint</a:t>
                      </a:r>
                      <a:endParaRPr lang="en-US" sz="1600" b="0" i="0">
                        <a:solidFill>
                          <a:schemeClr val="tx1"/>
                        </a:solidFill>
                        <a:effectLst/>
                        <a:latin typeface="Arial"/>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a:solidFill>
                            <a:schemeClr val="tx1"/>
                          </a:solidFill>
                          <a:effectLst/>
                          <a:latin typeface="Arial"/>
                        </a:rPr>
                        <a:t>Earthquake Preparedness</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1765620077"/>
                  </a:ext>
                </a:extLst>
              </a:tr>
              <a:tr h="339534">
                <a:tc>
                  <a:txBody>
                    <a:bodyPr/>
                    <a:lstStyle/>
                    <a:p>
                      <a:pPr algn="l" fontAlgn="base">
                        <a:lnSpc>
                          <a:spcPts val="2175"/>
                        </a:lnSpc>
                        <a:buNone/>
                      </a:pPr>
                      <a:r>
                        <a:rPr lang="en-US" sz="1600" b="0" i="0">
                          <a:solidFill>
                            <a:schemeClr val="tx1"/>
                          </a:solidFill>
                          <a:effectLst/>
                          <a:latin typeface="Arial"/>
                        </a:rPr>
                        <a:t>211</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auto">
                        <a:lnSpc>
                          <a:spcPts val="2175"/>
                        </a:lnSpc>
                        <a:buNone/>
                      </a:pPr>
                      <a:endParaRPr lang="en-US" sz="1600" b="0" i="0">
                        <a:solidFill>
                          <a:schemeClr val="tx1"/>
                        </a:solidFill>
                        <a:effectLst/>
                        <a:latin typeface="Arial"/>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auto">
                        <a:lnSpc>
                          <a:spcPts val="2175"/>
                        </a:lnSpc>
                        <a:buNone/>
                      </a:pPr>
                      <a:endParaRPr lang="en-US" sz="1600" b="0" i="0">
                        <a:solidFill>
                          <a:schemeClr val="tx1"/>
                        </a:solidFill>
                        <a:effectLst/>
                        <a:latin typeface="Arial"/>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a:solidFill>
                            <a:schemeClr val="tx1"/>
                          </a:solidFill>
                          <a:effectLst/>
                          <a:latin typeface="Arial"/>
                        </a:rPr>
                        <a:t>COVID Relief + Rental Relief</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2818437384"/>
                  </a:ext>
                </a:extLst>
              </a:tr>
              <a:tr h="339534">
                <a:tc>
                  <a:txBody>
                    <a:bodyPr/>
                    <a:lstStyle/>
                    <a:p>
                      <a:pPr algn="l" fontAlgn="auto">
                        <a:lnSpc>
                          <a:spcPts val="2175"/>
                        </a:lnSpc>
                        <a:buNone/>
                      </a:pPr>
                      <a:endParaRPr lang="en-US" sz="1600" b="0" i="0">
                        <a:solidFill>
                          <a:schemeClr val="tx1"/>
                        </a:solidFill>
                        <a:effectLst/>
                        <a:latin typeface="Arial"/>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auto">
                        <a:lnSpc>
                          <a:spcPts val="2175"/>
                        </a:lnSpc>
                        <a:buNone/>
                      </a:pPr>
                      <a:endParaRPr lang="en-US" sz="1600" b="0" i="0">
                        <a:solidFill>
                          <a:schemeClr val="tx1"/>
                        </a:solidFill>
                        <a:effectLst/>
                        <a:latin typeface="Arial"/>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auto">
                        <a:lnSpc>
                          <a:spcPts val="2175"/>
                        </a:lnSpc>
                        <a:buNone/>
                      </a:pPr>
                      <a:endParaRPr lang="en-US" sz="1600" b="0" i="0">
                        <a:solidFill>
                          <a:schemeClr val="tx1"/>
                        </a:solidFill>
                        <a:effectLst/>
                        <a:latin typeface="Arial"/>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a:solidFill>
                            <a:schemeClr val="tx1"/>
                          </a:solidFill>
                          <a:effectLst/>
                          <a:latin typeface="Arial"/>
                        </a:rPr>
                        <a:t>Census 2020</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386018824"/>
                  </a:ext>
                </a:extLst>
              </a:tr>
              <a:tr h="339534">
                <a:tc gridSpan="4">
                  <a:txBody>
                    <a:bodyPr/>
                    <a:lstStyle/>
                    <a:p>
                      <a:pPr algn="ctr" fontAlgn="base">
                        <a:lnSpc>
                          <a:spcPts val="2175"/>
                        </a:lnSpc>
                        <a:buNone/>
                      </a:pPr>
                      <a:r>
                        <a:rPr lang="en-US" sz="1600" b="0" i="0">
                          <a:solidFill>
                            <a:schemeClr val="tx1"/>
                          </a:solidFill>
                          <a:effectLst/>
                          <a:latin typeface="Arial"/>
                        </a:rPr>
                        <a:t>&lt;&lt;&lt; Public Policy and Advocacy &gt;&gt;&gt;</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6EAED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342857"/>
                  </a:ext>
                </a:extLst>
              </a:tr>
              <a:tr h="339534">
                <a:tc gridSpan="4">
                  <a:txBody>
                    <a:bodyPr/>
                    <a:lstStyle/>
                    <a:p>
                      <a:pPr algn="ctr" fontAlgn="base">
                        <a:lnSpc>
                          <a:spcPts val="2175"/>
                        </a:lnSpc>
                        <a:buNone/>
                      </a:pPr>
                      <a:r>
                        <a:rPr lang="en-US" sz="1600" b="0" i="0">
                          <a:solidFill>
                            <a:schemeClr val="tx1"/>
                          </a:solidFill>
                          <a:effectLst/>
                          <a:latin typeface="Arial"/>
                        </a:rPr>
                        <a:t>&lt;&lt;&lt; Housing Justice &gt;&gt;&gt;</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6EAED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64317723"/>
                  </a:ext>
                </a:extLst>
              </a:tr>
              <a:tr h="339534">
                <a:tc gridSpan="4">
                  <a:txBody>
                    <a:bodyPr/>
                    <a:lstStyle/>
                    <a:p>
                      <a:pPr algn="ctr" fontAlgn="base">
                        <a:lnSpc>
                          <a:spcPts val="2175"/>
                        </a:lnSpc>
                        <a:buNone/>
                      </a:pPr>
                      <a:r>
                        <a:rPr lang="en-US" sz="1600" b="0" i="0">
                          <a:solidFill>
                            <a:schemeClr val="tx1"/>
                          </a:solidFill>
                          <a:effectLst/>
                          <a:latin typeface="Arial"/>
                        </a:rPr>
                        <a:t>&lt;&lt;&lt; Data and Evaluation &gt;&gt;&gt;</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6EAED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22058382"/>
                  </a:ext>
                </a:extLst>
              </a:tr>
              <a:tr h="339534">
                <a:tc gridSpan="4">
                  <a:txBody>
                    <a:bodyPr/>
                    <a:lstStyle/>
                    <a:p>
                      <a:pPr algn="ctr" fontAlgn="base">
                        <a:lnSpc>
                          <a:spcPts val="2175"/>
                        </a:lnSpc>
                        <a:buNone/>
                      </a:pPr>
                      <a:r>
                        <a:rPr lang="en-US" sz="1600" b="0" i="0">
                          <a:solidFill>
                            <a:schemeClr val="tx1"/>
                          </a:solidFill>
                          <a:effectLst/>
                          <a:latin typeface="Arial"/>
                        </a:rPr>
                        <a:t>&lt;&lt;&lt; Ambassadors Council &gt;&gt;&gt;</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E423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361323"/>
                  </a:ext>
                </a:extLst>
              </a:tr>
            </a:tbl>
          </a:graphicData>
        </a:graphic>
      </p:graphicFrame>
      <p:pic>
        <p:nvPicPr>
          <p:cNvPr id="3" name="Picture 2" descr="A blue text on a white background&#10;&#10;AI-generated content may be incorrect.">
            <a:extLst>
              <a:ext uri="{FF2B5EF4-FFF2-40B4-BE49-F238E27FC236}">
                <a16:creationId xmlns:a16="http://schemas.microsoft.com/office/drawing/2014/main" id="{BB5529C6-146F-5BDF-B022-3F9D08A74210}"/>
              </a:ext>
            </a:extLst>
          </p:cNvPr>
          <p:cNvPicPr>
            <a:picLocks noChangeAspect="1"/>
          </p:cNvPicPr>
          <p:nvPr/>
        </p:nvPicPr>
        <p:blipFill>
          <a:blip r:embed="rId4"/>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3405331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0">
          <a:extLst>
            <a:ext uri="{FF2B5EF4-FFF2-40B4-BE49-F238E27FC236}">
              <a16:creationId xmlns:a16="http://schemas.microsoft.com/office/drawing/2014/main" id="{6EAEA373-3F23-AA58-EDB8-BBDEF001BA39}"/>
            </a:ext>
          </a:extLst>
        </p:cNvPr>
        <p:cNvGrpSpPr/>
        <p:nvPr/>
      </p:nvGrpSpPr>
      <p:grpSpPr>
        <a:xfrm>
          <a:off x="0" y="0"/>
          <a:ext cx="0" cy="0"/>
          <a:chOff x="0" y="0"/>
          <a:chExt cx="0" cy="0"/>
        </a:xfrm>
      </p:grpSpPr>
      <p:sp>
        <p:nvSpPr>
          <p:cNvPr id="98" name="Google Shape;98;p2">
            <a:extLst>
              <a:ext uri="{FF2B5EF4-FFF2-40B4-BE49-F238E27FC236}">
                <a16:creationId xmlns:a16="http://schemas.microsoft.com/office/drawing/2014/main" id="{8DC5B673-2101-B564-EE4A-19B4F1B0D0DA}"/>
              </a:ext>
            </a:extLst>
          </p:cNvPr>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t>Free Tax Help</a:t>
            </a:r>
          </a:p>
        </p:txBody>
      </p:sp>
      <p:sp>
        <p:nvSpPr>
          <p:cNvPr id="99" name="Google Shape;99;p2">
            <a:extLst>
              <a:ext uri="{FF2B5EF4-FFF2-40B4-BE49-F238E27FC236}">
                <a16:creationId xmlns:a16="http://schemas.microsoft.com/office/drawing/2014/main" id="{D8F95B83-123C-541A-D6FF-E1D803BDBD57}"/>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27</a:t>
            </a:fld>
            <a:endParaRPr/>
          </a:p>
        </p:txBody>
      </p:sp>
      <p:pic>
        <p:nvPicPr>
          <p:cNvPr id="100" name="Google Shape;100;p2" descr="Text&#10;&#10;Description automatically generated">
            <a:extLst>
              <a:ext uri="{FF2B5EF4-FFF2-40B4-BE49-F238E27FC236}">
                <a16:creationId xmlns:a16="http://schemas.microsoft.com/office/drawing/2014/main" id="{742D203C-309C-14E3-B9CC-FE7C4F06D8A1}"/>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4E24485E-4974-72CE-CA07-68C38B241678}"/>
              </a:ext>
            </a:extLst>
          </p:cNvPr>
          <p:cNvPicPr>
            <a:picLocks noChangeAspect="1"/>
          </p:cNvPicPr>
          <p:nvPr/>
        </p:nvPicPr>
        <p:blipFill>
          <a:blip r:embed="rId4"/>
          <a:stretch>
            <a:fillRect/>
          </a:stretch>
        </p:blipFill>
        <p:spPr>
          <a:xfrm>
            <a:off x="9425597" y="5901227"/>
            <a:ext cx="2621573" cy="790087"/>
          </a:xfrm>
          <a:prstGeom prst="rect">
            <a:avLst/>
          </a:prstGeom>
        </p:spPr>
      </p:pic>
      <p:pic>
        <p:nvPicPr>
          <p:cNvPr id="2" name="Picture 1" descr="A person raising his hand up in front of a computer&#10;&#10;AI-generated content may be incorrect.">
            <a:extLst>
              <a:ext uri="{FF2B5EF4-FFF2-40B4-BE49-F238E27FC236}">
                <a16:creationId xmlns:a16="http://schemas.microsoft.com/office/drawing/2014/main" id="{7846CFD8-570D-DCD8-5CF5-EB028F64E4E5}"/>
              </a:ext>
            </a:extLst>
          </p:cNvPr>
          <p:cNvPicPr>
            <a:picLocks noChangeAspect="1"/>
          </p:cNvPicPr>
          <p:nvPr/>
        </p:nvPicPr>
        <p:blipFill>
          <a:blip r:embed="rId5"/>
          <a:stretch>
            <a:fillRect/>
          </a:stretch>
        </p:blipFill>
        <p:spPr>
          <a:xfrm>
            <a:off x="465872" y="2081702"/>
            <a:ext cx="5447568" cy="3456599"/>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descr="A person raising his hand up in front of a computer&#10;&#10;AI-generated content may be incorrect.">
            <a:extLst>
              <a:ext uri="{FF2B5EF4-FFF2-40B4-BE49-F238E27FC236}">
                <a16:creationId xmlns:a16="http://schemas.microsoft.com/office/drawing/2014/main" id="{2C640A22-6D77-7055-C3B2-47A163DD9A73}"/>
              </a:ext>
            </a:extLst>
          </p:cNvPr>
          <p:cNvPicPr>
            <a:picLocks noChangeAspect="1"/>
          </p:cNvPicPr>
          <p:nvPr/>
        </p:nvPicPr>
        <p:blipFill>
          <a:blip r:embed="rId6"/>
          <a:stretch>
            <a:fillRect/>
          </a:stretch>
        </p:blipFill>
        <p:spPr>
          <a:xfrm>
            <a:off x="6332171" y="2086462"/>
            <a:ext cx="5398966" cy="346661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3339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grpSp>
        <p:nvGrpSpPr>
          <p:cNvPr id="81" name="Google Shape;81;p2"/>
          <p:cNvGrpSpPr/>
          <p:nvPr/>
        </p:nvGrpSpPr>
        <p:grpSpPr>
          <a:xfrm>
            <a:off x="741157" y="2169422"/>
            <a:ext cx="10337150" cy="3371173"/>
            <a:chOff x="275491" y="179559"/>
            <a:chExt cx="10337150" cy="3371173"/>
          </a:xfrm>
        </p:grpSpPr>
        <p:sp>
          <p:nvSpPr>
            <p:cNvPr id="82" name="Google Shape;82;p2"/>
            <p:cNvSpPr/>
            <p:nvPr/>
          </p:nvSpPr>
          <p:spPr>
            <a:xfrm>
              <a:off x="275491" y="179559"/>
              <a:ext cx="1368511" cy="1368511"/>
            </a:xfrm>
            <a:prstGeom prst="ellipse">
              <a:avLst/>
            </a:prstGeom>
            <a:solidFill>
              <a:srgbClr val="0051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
            <p:cNvSpPr/>
            <p:nvPr/>
          </p:nvSpPr>
          <p:spPr>
            <a:xfrm>
              <a:off x="562878" y="466947"/>
              <a:ext cx="793736" cy="793736"/>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
            <p:cNvSpPr/>
            <p:nvPr/>
          </p:nvSpPr>
          <p:spPr>
            <a:xfrm>
              <a:off x="1937255" y="179559"/>
              <a:ext cx="3225777" cy="136851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
            <p:cNvSpPr txBox="1"/>
            <p:nvPr/>
          </p:nvSpPr>
          <p:spPr>
            <a:xfrm>
              <a:off x="1937255" y="179559"/>
              <a:ext cx="3225777" cy="136851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A free service that connects people and service providers to resources in their area</a:t>
              </a:r>
              <a:endParaRPr sz="1400" b="0" i="0" u="none" strike="noStrike" cap="none">
                <a:solidFill>
                  <a:srgbClr val="000000"/>
                </a:solidFill>
                <a:latin typeface="Arial"/>
                <a:ea typeface="Arial"/>
                <a:cs typeface="Arial"/>
                <a:sym typeface="Arial"/>
              </a:endParaRPr>
            </a:p>
          </p:txBody>
        </p:sp>
        <p:sp>
          <p:nvSpPr>
            <p:cNvPr id="86" name="Google Shape;86;p2"/>
            <p:cNvSpPr/>
            <p:nvPr/>
          </p:nvSpPr>
          <p:spPr>
            <a:xfrm>
              <a:off x="5725100" y="179559"/>
              <a:ext cx="1368511" cy="1368511"/>
            </a:xfrm>
            <a:prstGeom prst="ellipse">
              <a:avLst/>
            </a:prstGeom>
            <a:solidFill>
              <a:srgbClr val="0051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2"/>
            <p:cNvSpPr/>
            <p:nvPr/>
          </p:nvSpPr>
          <p:spPr>
            <a:xfrm>
              <a:off x="6012487" y="466947"/>
              <a:ext cx="793736" cy="79373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2"/>
            <p:cNvSpPr/>
            <p:nvPr/>
          </p:nvSpPr>
          <p:spPr>
            <a:xfrm>
              <a:off x="7386864" y="179559"/>
              <a:ext cx="3225777" cy="136851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2"/>
            <p:cNvSpPr txBox="1"/>
            <p:nvPr/>
          </p:nvSpPr>
          <p:spPr>
            <a:xfrm>
              <a:off x="7386864" y="179559"/>
              <a:ext cx="3225777" cy="136851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Confidential</a:t>
              </a:r>
              <a:endParaRPr sz="2400" b="0" i="0" u="none" strike="noStrike" cap="none">
                <a:solidFill>
                  <a:schemeClr val="dk1"/>
                </a:solidFill>
                <a:latin typeface="Arial"/>
                <a:ea typeface="Arial"/>
                <a:cs typeface="Arial"/>
                <a:sym typeface="Arial"/>
              </a:endParaRPr>
            </a:p>
          </p:txBody>
        </p:sp>
        <p:sp>
          <p:nvSpPr>
            <p:cNvPr id="90" name="Google Shape;90;p2"/>
            <p:cNvSpPr/>
            <p:nvPr/>
          </p:nvSpPr>
          <p:spPr>
            <a:xfrm>
              <a:off x="275491" y="2182221"/>
              <a:ext cx="1368511" cy="1368511"/>
            </a:xfrm>
            <a:prstGeom prst="ellipse">
              <a:avLst/>
            </a:prstGeom>
            <a:solidFill>
              <a:srgbClr val="0051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2"/>
            <p:cNvSpPr/>
            <p:nvPr/>
          </p:nvSpPr>
          <p:spPr>
            <a:xfrm>
              <a:off x="562878" y="2469608"/>
              <a:ext cx="793736" cy="793736"/>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2"/>
            <p:cNvSpPr/>
            <p:nvPr/>
          </p:nvSpPr>
          <p:spPr>
            <a:xfrm>
              <a:off x="1937255" y="2182221"/>
              <a:ext cx="3225777" cy="136851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2"/>
            <p:cNvSpPr txBox="1"/>
            <p:nvPr/>
          </p:nvSpPr>
          <p:spPr>
            <a:xfrm>
              <a:off x="1937255" y="2182221"/>
              <a:ext cx="3225777" cy="136851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Multilingual (240 languages)</a:t>
              </a:r>
              <a:endParaRPr sz="1400" b="0" i="0" u="none" strike="noStrike" cap="none">
                <a:solidFill>
                  <a:srgbClr val="000000"/>
                </a:solidFill>
                <a:latin typeface="Arial"/>
                <a:ea typeface="Arial"/>
                <a:cs typeface="Arial"/>
                <a:sym typeface="Arial"/>
              </a:endParaRPr>
            </a:p>
          </p:txBody>
        </p:sp>
        <p:sp>
          <p:nvSpPr>
            <p:cNvPr id="94" name="Google Shape;94;p2"/>
            <p:cNvSpPr/>
            <p:nvPr/>
          </p:nvSpPr>
          <p:spPr>
            <a:xfrm>
              <a:off x="5725100" y="2182221"/>
              <a:ext cx="1368511" cy="1368511"/>
            </a:xfrm>
            <a:prstGeom prst="ellipse">
              <a:avLst/>
            </a:prstGeom>
            <a:solidFill>
              <a:srgbClr val="0051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
            <p:cNvSpPr/>
            <p:nvPr/>
          </p:nvSpPr>
          <p:spPr>
            <a:xfrm>
              <a:off x="6012487" y="2469608"/>
              <a:ext cx="793736" cy="793736"/>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2"/>
            <p:cNvSpPr/>
            <p:nvPr/>
          </p:nvSpPr>
          <p:spPr>
            <a:xfrm>
              <a:off x="7386864" y="2182221"/>
              <a:ext cx="3225777" cy="136851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2"/>
            <p:cNvSpPr txBox="1"/>
            <p:nvPr/>
          </p:nvSpPr>
          <p:spPr>
            <a:xfrm>
              <a:off x="7386864" y="2182221"/>
              <a:ext cx="3225777" cy="136851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Available </a:t>
              </a:r>
              <a:r>
                <a:rPr lang="en-US" sz="2000">
                  <a:solidFill>
                    <a:schemeClr val="dk1"/>
                  </a:solidFill>
                </a:rPr>
                <a:t>24/7/365</a:t>
              </a:r>
              <a:endParaRPr sz="1400" b="0" i="0" u="none" strike="noStrike" cap="none">
                <a:solidFill>
                  <a:srgbClr val="000000"/>
                </a:solidFill>
                <a:latin typeface="Arial"/>
                <a:ea typeface="Arial"/>
                <a:cs typeface="Arial"/>
                <a:sym typeface="Arial"/>
              </a:endParaRPr>
            </a:p>
          </p:txBody>
        </p:sp>
      </p:grpSp>
      <p:sp>
        <p:nvSpPr>
          <p:cNvPr id="98" name="Google Shape;98;p2"/>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What is 211?</a:t>
            </a:r>
            <a:endParaRPr>
              <a:solidFill>
                <a:schemeClr val="dk1"/>
              </a:solidFill>
            </a:endParaRPr>
          </a:p>
        </p:txBody>
      </p:sp>
      <p:sp>
        <p:nvSpPr>
          <p:cNvPr id="99" name="Google Shape;99;p2"/>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28</a:t>
            </a:fld>
            <a:endParaRPr/>
          </a:p>
        </p:txBody>
      </p:sp>
      <p:pic>
        <p:nvPicPr>
          <p:cNvPr id="100" name="Google Shape;100;p2" descr="Text&#10;&#10;Description automatically generated"/>
          <p:cNvPicPr preferRelativeResize="0"/>
          <p:nvPr/>
        </p:nvPicPr>
        <p:blipFill rotWithShape="1">
          <a:blip r:embed="rId7">
            <a:alphaModFix/>
          </a:blip>
          <a:srcRect l="47292" r="-361" b="-1282"/>
          <a:stretch/>
        </p:blipFill>
        <p:spPr>
          <a:xfrm>
            <a:off x="10533413" y="5878459"/>
            <a:ext cx="1455780"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8A62972C-1040-A6F7-2EE4-62AC102DA5D1}"/>
              </a:ext>
            </a:extLst>
          </p:cNvPr>
          <p:cNvPicPr>
            <a:picLocks noChangeAspect="1"/>
          </p:cNvPicPr>
          <p:nvPr/>
        </p:nvPicPr>
        <p:blipFill>
          <a:blip r:embed="rId8"/>
          <a:stretch>
            <a:fillRect/>
          </a:stretch>
        </p:blipFill>
        <p:spPr>
          <a:xfrm>
            <a:off x="9425597" y="5901227"/>
            <a:ext cx="2621573" cy="79008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5"/>
          <p:cNvSpPr txBox="1">
            <a:spLocks noGrp="1"/>
          </p:cNvSpPr>
          <p:nvPr>
            <p:ph type="body" idx="1"/>
          </p:nvPr>
        </p:nvSpPr>
        <p:spPr>
          <a:xfrm>
            <a:off x="1546114" y="1885154"/>
            <a:ext cx="10180220" cy="4471196"/>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649BD3"/>
              </a:buClr>
              <a:buSzPct val="100000"/>
              <a:buNone/>
            </a:pPr>
            <a:r>
              <a:rPr lang="en-US" sz="2400" b="1" i="1">
                <a:solidFill>
                  <a:srgbClr val="649BD3"/>
                </a:solidFill>
                <a:latin typeface="Arial"/>
                <a:ea typeface="Arial"/>
                <a:cs typeface="Arial"/>
                <a:sym typeface="Arial"/>
              </a:rPr>
              <a:t>By Call</a:t>
            </a:r>
            <a:endParaRPr sz="2400" b="1" i="1">
              <a:solidFill>
                <a:srgbClr val="649BD3"/>
              </a:solidFill>
            </a:endParaRPr>
          </a:p>
          <a:p>
            <a:pPr marL="457200" lvl="0" indent="-457200" algn="l" rtl="0">
              <a:lnSpc>
                <a:spcPct val="90000"/>
              </a:lnSpc>
              <a:spcBef>
                <a:spcPts val="1000"/>
              </a:spcBef>
              <a:spcAft>
                <a:spcPts val="0"/>
              </a:spcAft>
              <a:buClr>
                <a:schemeClr val="dk1"/>
              </a:buClr>
              <a:buSzPct val="100000"/>
              <a:buChar char="•"/>
            </a:pPr>
            <a:r>
              <a:rPr lang="en-US" sz="2400">
                <a:latin typeface="Arial"/>
                <a:ea typeface="Arial"/>
                <a:cs typeface="Arial"/>
                <a:sym typeface="Arial"/>
              </a:rPr>
              <a:t>Call Specialists refer callers to services </a:t>
            </a:r>
            <a:endParaRPr sz="2400"/>
          </a:p>
          <a:p>
            <a:pPr marL="457200" lvl="0" indent="-457200" algn="l" rtl="0">
              <a:lnSpc>
                <a:spcPct val="90000"/>
              </a:lnSpc>
              <a:spcBef>
                <a:spcPts val="1000"/>
              </a:spcBef>
              <a:spcAft>
                <a:spcPts val="0"/>
              </a:spcAft>
              <a:buClr>
                <a:schemeClr val="dk1"/>
              </a:buClr>
              <a:buSzPct val="100000"/>
              <a:buChar char="•"/>
            </a:pPr>
            <a:r>
              <a:rPr lang="en-US" sz="2400">
                <a:latin typeface="Arial"/>
                <a:ea typeface="Arial"/>
                <a:cs typeface="Arial"/>
                <a:sym typeface="Arial"/>
              </a:rPr>
              <a:t>Often, a caller will have multiple needs and will be given referrals to several services</a:t>
            </a:r>
            <a:endParaRPr/>
          </a:p>
          <a:p>
            <a:pPr marL="0" lvl="0" indent="0" algn="l" rtl="0">
              <a:lnSpc>
                <a:spcPct val="90000"/>
              </a:lnSpc>
              <a:spcBef>
                <a:spcPts val="1000"/>
              </a:spcBef>
              <a:spcAft>
                <a:spcPts val="0"/>
              </a:spcAft>
              <a:buClr>
                <a:schemeClr val="dk1"/>
              </a:buClr>
              <a:buSzPct val="100000"/>
              <a:buNone/>
            </a:pPr>
            <a:endParaRPr sz="2400"/>
          </a:p>
          <a:p>
            <a:pPr marL="0" lvl="0" indent="0" algn="l" rtl="0">
              <a:lnSpc>
                <a:spcPct val="90000"/>
              </a:lnSpc>
              <a:spcBef>
                <a:spcPts val="1000"/>
              </a:spcBef>
              <a:spcAft>
                <a:spcPts val="0"/>
              </a:spcAft>
              <a:buClr>
                <a:srgbClr val="649BD3"/>
              </a:buClr>
              <a:buSzPct val="100000"/>
              <a:buNone/>
            </a:pPr>
            <a:r>
              <a:rPr lang="en-US" sz="2400" b="1" i="1">
                <a:solidFill>
                  <a:srgbClr val="649BD3"/>
                </a:solidFill>
                <a:latin typeface="Arial"/>
                <a:ea typeface="Arial"/>
                <a:cs typeface="Arial"/>
                <a:sym typeface="Arial"/>
              </a:rPr>
              <a:t>By Web</a:t>
            </a:r>
            <a:endParaRPr sz="2400" b="1">
              <a:solidFill>
                <a:srgbClr val="649BD3"/>
              </a:solidFill>
              <a:latin typeface="Arial"/>
              <a:ea typeface="Arial"/>
              <a:cs typeface="Arial"/>
              <a:sym typeface="Arial"/>
            </a:endParaRPr>
          </a:p>
          <a:p>
            <a:pPr marL="457200" lvl="0" indent="-457200" algn="l" rtl="0">
              <a:lnSpc>
                <a:spcPct val="90000"/>
              </a:lnSpc>
              <a:spcBef>
                <a:spcPts val="1000"/>
              </a:spcBef>
              <a:spcAft>
                <a:spcPts val="0"/>
              </a:spcAft>
              <a:buClr>
                <a:schemeClr val="dk1"/>
              </a:buClr>
              <a:buSzPct val="100000"/>
              <a:buChar char="•"/>
            </a:pPr>
            <a:r>
              <a:rPr lang="en-US" sz="2400">
                <a:latin typeface="Arial"/>
                <a:ea typeface="Arial"/>
                <a:cs typeface="Arial"/>
                <a:sym typeface="Arial"/>
              </a:rPr>
              <a:t>Search the programs and services in the 211 database</a:t>
            </a:r>
            <a:endParaRPr sz="2400"/>
          </a:p>
          <a:p>
            <a:pPr marL="457200" lvl="0" indent="-457200" algn="l" rtl="0">
              <a:lnSpc>
                <a:spcPct val="90000"/>
              </a:lnSpc>
              <a:spcBef>
                <a:spcPts val="1000"/>
              </a:spcBef>
              <a:spcAft>
                <a:spcPts val="0"/>
              </a:spcAft>
              <a:buClr>
                <a:schemeClr val="dk1"/>
              </a:buClr>
              <a:buSzPct val="100000"/>
              <a:buChar char="•"/>
            </a:pPr>
            <a:r>
              <a:rPr lang="en-US" sz="2400">
                <a:latin typeface="Arial"/>
                <a:ea typeface="Arial"/>
                <a:cs typeface="Arial"/>
                <a:sym typeface="Arial"/>
              </a:rPr>
              <a:t>Organized by category to help the user find what they need</a:t>
            </a:r>
            <a:endParaRPr/>
          </a:p>
          <a:p>
            <a:pPr marL="0" lvl="0" indent="0" algn="l" rtl="0">
              <a:lnSpc>
                <a:spcPct val="90000"/>
              </a:lnSpc>
              <a:spcBef>
                <a:spcPts val="1000"/>
              </a:spcBef>
              <a:spcAft>
                <a:spcPts val="0"/>
              </a:spcAft>
              <a:buClr>
                <a:schemeClr val="dk1"/>
              </a:buClr>
              <a:buSzPct val="100000"/>
              <a:buNone/>
            </a:pPr>
            <a:endParaRPr sz="2400"/>
          </a:p>
          <a:p>
            <a:pPr marL="0" lvl="0" indent="0" algn="l" rtl="0">
              <a:lnSpc>
                <a:spcPct val="90000"/>
              </a:lnSpc>
              <a:spcBef>
                <a:spcPts val="1000"/>
              </a:spcBef>
              <a:spcAft>
                <a:spcPts val="0"/>
              </a:spcAft>
              <a:buClr>
                <a:srgbClr val="649BD3"/>
              </a:buClr>
              <a:buSzPct val="100000"/>
              <a:buNone/>
            </a:pPr>
            <a:r>
              <a:rPr lang="en-US" sz="2400" b="1" i="1">
                <a:solidFill>
                  <a:srgbClr val="649BD3"/>
                </a:solidFill>
                <a:latin typeface="Arial"/>
                <a:ea typeface="Arial"/>
                <a:cs typeface="Arial"/>
                <a:sym typeface="Arial"/>
              </a:rPr>
              <a:t>By Text</a:t>
            </a:r>
            <a:endParaRPr sz="2400" b="1" i="1">
              <a:solidFill>
                <a:srgbClr val="649BD3"/>
              </a:solidFill>
            </a:endParaRPr>
          </a:p>
          <a:p>
            <a:pPr marL="457200" lvl="0" indent="-457200" algn="l" rtl="0">
              <a:lnSpc>
                <a:spcPct val="90000"/>
              </a:lnSpc>
              <a:spcBef>
                <a:spcPts val="1000"/>
              </a:spcBef>
              <a:spcAft>
                <a:spcPts val="0"/>
              </a:spcAft>
              <a:buClr>
                <a:schemeClr val="dk1"/>
              </a:buClr>
              <a:buSzPct val="100000"/>
              <a:buChar char="•"/>
            </a:pPr>
            <a:r>
              <a:rPr lang="en-US" sz="2400">
                <a:latin typeface="Arial"/>
                <a:ea typeface="Arial"/>
                <a:cs typeface="Arial"/>
                <a:sym typeface="Arial"/>
              </a:rPr>
              <a:t>Users can text their zip code to 898211 and a live specialist will respond </a:t>
            </a:r>
            <a:endParaRPr/>
          </a:p>
          <a:p>
            <a:pPr marL="457200" lvl="0" indent="-457200" algn="l" rtl="0">
              <a:lnSpc>
                <a:spcPct val="130000"/>
              </a:lnSpc>
              <a:spcBef>
                <a:spcPts val="1000"/>
              </a:spcBef>
              <a:spcAft>
                <a:spcPts val="0"/>
              </a:spcAft>
              <a:buClr>
                <a:schemeClr val="dk1"/>
              </a:buClr>
              <a:buSzPct val="100000"/>
              <a:buChar char="•"/>
            </a:pPr>
            <a:r>
              <a:rPr lang="en-US" sz="2400">
                <a:latin typeface="Arial"/>
                <a:ea typeface="Arial"/>
                <a:cs typeface="Arial"/>
                <a:sym typeface="Arial"/>
              </a:rPr>
              <a:t>Users can text keywords (e.g. Benefits, Taxes, Stress) to 211-211 and receive information and referrals or participate in screenings</a:t>
            </a:r>
            <a:endParaRPr sz="2400"/>
          </a:p>
          <a:p>
            <a:pPr marL="228600" lvl="0" indent="-99060" algn="l" rtl="0">
              <a:lnSpc>
                <a:spcPct val="90000"/>
              </a:lnSpc>
              <a:spcBef>
                <a:spcPts val="1000"/>
              </a:spcBef>
              <a:spcAft>
                <a:spcPts val="0"/>
              </a:spcAft>
              <a:buClr>
                <a:schemeClr val="dk1"/>
              </a:buClr>
              <a:buSzPct val="100000"/>
              <a:buNone/>
            </a:pPr>
            <a:endParaRPr sz="2400">
              <a:latin typeface="Arial"/>
              <a:ea typeface="Arial"/>
              <a:cs typeface="Arial"/>
              <a:sym typeface="Arial"/>
            </a:endParaRPr>
          </a:p>
          <a:p>
            <a:pPr marL="228600" lvl="0" indent="-99060" algn="l" rtl="0">
              <a:lnSpc>
                <a:spcPct val="90000"/>
              </a:lnSpc>
              <a:spcBef>
                <a:spcPts val="1000"/>
              </a:spcBef>
              <a:spcAft>
                <a:spcPts val="0"/>
              </a:spcAft>
              <a:buClr>
                <a:schemeClr val="dk1"/>
              </a:buClr>
              <a:buSzPct val="100000"/>
              <a:buNone/>
            </a:pPr>
            <a:endParaRPr sz="2400"/>
          </a:p>
          <a:p>
            <a:pPr marL="228600" lvl="0" indent="-99060" algn="l" rtl="0">
              <a:lnSpc>
                <a:spcPct val="90000"/>
              </a:lnSpc>
              <a:spcBef>
                <a:spcPts val="1000"/>
              </a:spcBef>
              <a:spcAft>
                <a:spcPts val="0"/>
              </a:spcAft>
              <a:buClr>
                <a:schemeClr val="dk1"/>
              </a:buClr>
              <a:buSzPct val="100000"/>
              <a:buNone/>
            </a:pPr>
            <a:endParaRPr sz="2400"/>
          </a:p>
        </p:txBody>
      </p:sp>
      <p:sp>
        <p:nvSpPr>
          <p:cNvPr id="107" name="Google Shape;107;p5"/>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How does it work?</a:t>
            </a:r>
            <a:endParaRPr/>
          </a:p>
        </p:txBody>
      </p:sp>
      <p:sp>
        <p:nvSpPr>
          <p:cNvPr id="108" name="Google Shape;108;p5"/>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29</a:t>
            </a:fld>
            <a:endParaRPr/>
          </a:p>
        </p:txBody>
      </p:sp>
      <p:pic>
        <p:nvPicPr>
          <p:cNvPr id="109" name="Google Shape;109;p5" descr="Text&#10;&#10;Description automatically generated"/>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93614F96-C679-18EE-1D2D-09906640FC9A}"/>
              </a:ext>
            </a:extLst>
          </p:cNvPr>
          <p:cNvPicPr>
            <a:picLocks noChangeAspect="1"/>
          </p:cNvPicPr>
          <p:nvPr/>
        </p:nvPicPr>
        <p:blipFill>
          <a:blip r:embed="rId4"/>
          <a:stretch>
            <a:fillRect/>
          </a:stretch>
        </p:blipFill>
        <p:spPr>
          <a:xfrm>
            <a:off x="9425597" y="5901227"/>
            <a:ext cx="2621573" cy="7900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
          <p:cNvSpPr/>
          <p:nvPr/>
        </p:nvSpPr>
        <p:spPr>
          <a:xfrm>
            <a:off x="595033" y="6100175"/>
            <a:ext cx="2289256" cy="275700"/>
          </a:xfrm>
          <a:prstGeom prst="roundRect">
            <a:avLst>
              <a:gd name="adj" fmla="val 16667"/>
            </a:avLst>
          </a:prstGeom>
          <a:solidFill>
            <a:srgbClr val="E2CBAB"/>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4E2C3D"/>
              </a:buClr>
              <a:buSzPts val="1800"/>
              <a:buFont typeface="Calibri"/>
              <a:buNone/>
            </a:pPr>
            <a:r>
              <a:rPr lang="en-US" sz="1800" b="1" i="0" u="none" strike="noStrike" cap="none">
                <a:solidFill>
                  <a:srgbClr val="4E2C3D"/>
                </a:solidFill>
                <a:latin typeface="Calibri"/>
                <a:ea typeface="Calibri"/>
                <a:cs typeface="Calibri"/>
                <a:sym typeface="Calibri"/>
              </a:rPr>
              <a:t>NapaValleyCOAD.org</a:t>
            </a:r>
            <a:endParaRPr sz="1800" b="0" i="0" u="none" strike="noStrike" cap="none">
              <a:solidFill>
                <a:srgbClr val="4E2C3D"/>
              </a:solidFill>
              <a:latin typeface="Calibri"/>
              <a:ea typeface="Calibri"/>
              <a:cs typeface="Calibri"/>
              <a:sym typeface="Calibri"/>
            </a:endParaRPr>
          </a:p>
        </p:txBody>
      </p:sp>
      <p:sp>
        <p:nvSpPr>
          <p:cNvPr id="139" name="Google Shape;139;p3"/>
          <p:cNvSpPr txBox="1">
            <a:spLocks noGrp="1"/>
          </p:cNvSpPr>
          <p:nvPr>
            <p:ph type="title"/>
          </p:nvPr>
        </p:nvSpPr>
        <p:spPr>
          <a:xfrm>
            <a:off x="2454275" y="365125"/>
            <a:ext cx="889952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E2C3D"/>
              </a:buClr>
              <a:buSzPts val="4400"/>
              <a:buFont typeface="Roboto Condensed"/>
              <a:buNone/>
            </a:pPr>
            <a:r>
              <a:rPr lang="en-US">
                <a:solidFill>
                  <a:srgbClr val="4E2C3D"/>
                </a:solidFill>
              </a:rPr>
              <a:t>Agenda</a:t>
            </a:r>
            <a:endParaRPr/>
          </a:p>
        </p:txBody>
      </p:sp>
      <p:sp>
        <p:nvSpPr>
          <p:cNvPr id="140" name="Google Shape;140;p3"/>
          <p:cNvSpPr txBox="1">
            <a:spLocks noGrp="1"/>
          </p:cNvSpPr>
          <p:nvPr>
            <p:ph type="body" idx="1"/>
          </p:nvPr>
        </p:nvSpPr>
        <p:spPr>
          <a:xfrm>
            <a:off x="2191109" y="1825625"/>
            <a:ext cx="9162691"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E2C3D"/>
              </a:buClr>
              <a:buSzPts val="2800"/>
              <a:buChar char="•"/>
            </a:pPr>
            <a:r>
              <a:rPr lang="en-US" dirty="0">
                <a:solidFill>
                  <a:srgbClr val="4E2C3D"/>
                </a:solidFill>
              </a:rPr>
              <a:t>Welcome </a:t>
            </a:r>
            <a:endParaRPr dirty="0"/>
          </a:p>
          <a:p>
            <a:pPr marL="228600" lvl="0" indent="-228600" algn="l" rtl="0">
              <a:lnSpc>
                <a:spcPct val="90000"/>
              </a:lnSpc>
              <a:spcBef>
                <a:spcPts val="1000"/>
              </a:spcBef>
              <a:spcAft>
                <a:spcPts val="0"/>
              </a:spcAft>
              <a:buClr>
                <a:srgbClr val="4E2C3D"/>
              </a:buClr>
              <a:buSzPts val="2800"/>
              <a:buChar char="•"/>
            </a:pPr>
            <a:r>
              <a:rPr lang="en-US" dirty="0">
                <a:solidFill>
                  <a:srgbClr val="4E2C3D"/>
                </a:solidFill>
              </a:rPr>
              <a:t>DSLC Service</a:t>
            </a:r>
            <a:endParaRPr dirty="0"/>
          </a:p>
          <a:p>
            <a:pPr marL="228600" indent="-228600">
              <a:buClr>
                <a:srgbClr val="4E2C3D"/>
              </a:buClr>
              <a:buSzPts val="2800"/>
            </a:pPr>
            <a:r>
              <a:rPr lang="en-US" dirty="0">
                <a:solidFill>
                  <a:srgbClr val="4E2C3D"/>
                </a:solidFill>
              </a:rPr>
              <a:t>211 Service</a:t>
            </a:r>
          </a:p>
          <a:p>
            <a:pPr marL="228600" indent="-228600">
              <a:buClr>
                <a:srgbClr val="4E2C3D"/>
              </a:buClr>
              <a:buSzPts val="2800"/>
            </a:pPr>
            <a:r>
              <a:rPr lang="en-US" dirty="0">
                <a:solidFill>
                  <a:srgbClr val="4E2C3D"/>
                </a:solidFill>
              </a:rPr>
              <a:t>COAD Updates</a:t>
            </a:r>
            <a:endParaRPr lang="en-US" dirty="0"/>
          </a:p>
          <a:p>
            <a:pPr marL="228600" lvl="0" indent="-228600" algn="l" rtl="0">
              <a:lnSpc>
                <a:spcPct val="90000"/>
              </a:lnSpc>
              <a:spcBef>
                <a:spcPts val="1000"/>
              </a:spcBef>
              <a:spcAft>
                <a:spcPts val="0"/>
              </a:spcAft>
              <a:buClr>
                <a:srgbClr val="4E2C3D"/>
              </a:buClr>
              <a:buSzPts val="2800"/>
              <a:buChar char="•"/>
            </a:pPr>
            <a:r>
              <a:rPr lang="en-US" dirty="0">
                <a:solidFill>
                  <a:srgbClr val="4E2C3D"/>
                </a:solidFill>
              </a:rPr>
              <a:t>Community Connections Updates</a:t>
            </a:r>
            <a:endParaRPr dirty="0"/>
          </a:p>
          <a:p>
            <a:pPr marL="228600" lvl="0" indent="-228600" algn="l" rtl="0">
              <a:lnSpc>
                <a:spcPct val="90000"/>
              </a:lnSpc>
              <a:spcBef>
                <a:spcPts val="1000"/>
              </a:spcBef>
              <a:spcAft>
                <a:spcPts val="0"/>
              </a:spcAft>
              <a:buClr>
                <a:srgbClr val="4E2C3D"/>
              </a:buClr>
              <a:buSzPts val="2800"/>
              <a:buChar char="•"/>
            </a:pPr>
            <a:r>
              <a:rPr lang="en-US" dirty="0">
                <a:solidFill>
                  <a:srgbClr val="4E2C3D"/>
                </a:solidFill>
              </a:rPr>
              <a:t>COAD Committees Updates</a:t>
            </a:r>
            <a:endParaRPr dirty="0"/>
          </a:p>
          <a:p>
            <a:pPr marL="228600" lvl="0" indent="-228600" algn="l" rtl="0">
              <a:lnSpc>
                <a:spcPct val="90000"/>
              </a:lnSpc>
              <a:spcBef>
                <a:spcPts val="1000"/>
              </a:spcBef>
              <a:spcAft>
                <a:spcPts val="0"/>
              </a:spcAft>
              <a:buClr>
                <a:srgbClr val="4E2C3D"/>
              </a:buClr>
              <a:buSzPts val="2800"/>
              <a:buChar char="•"/>
            </a:pPr>
            <a:r>
              <a:rPr lang="en-US" dirty="0">
                <a:solidFill>
                  <a:srgbClr val="4E2C3D"/>
                </a:solidFill>
              </a:rPr>
              <a:t>Member Announcements</a:t>
            </a:r>
            <a:endParaRPr dirty="0"/>
          </a:p>
          <a:p>
            <a:pPr marL="228600" lvl="0" indent="-228600" algn="l" rtl="0">
              <a:lnSpc>
                <a:spcPct val="90000"/>
              </a:lnSpc>
              <a:spcBef>
                <a:spcPts val="1000"/>
              </a:spcBef>
              <a:spcAft>
                <a:spcPts val="0"/>
              </a:spcAft>
              <a:buClr>
                <a:srgbClr val="4E2C3D"/>
              </a:buClr>
              <a:buSzPts val="2800"/>
              <a:buChar char="•"/>
            </a:pPr>
            <a:r>
              <a:rPr lang="en-US" dirty="0">
                <a:solidFill>
                  <a:srgbClr val="4E2C3D"/>
                </a:solidFill>
              </a:rPr>
              <a:t>Adjournment | Next General Meeting April 28, 2026 at TBD</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28" name="Google Shape;128;p3"/>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latin typeface="Arial"/>
                <a:ea typeface="Arial"/>
                <a:cs typeface="Arial"/>
                <a:sym typeface="Arial"/>
              </a:rPr>
              <a:t>A Quick History</a:t>
            </a:r>
            <a:r>
              <a:rPr lang="en-US"/>
              <a:t> of 211</a:t>
            </a:r>
            <a:endParaRPr/>
          </a:p>
        </p:txBody>
      </p:sp>
      <p:sp>
        <p:nvSpPr>
          <p:cNvPr id="129" name="Google Shape;129;p3"/>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30</a:t>
            </a:fld>
            <a:endParaRPr/>
          </a:p>
        </p:txBody>
      </p:sp>
      <p:pic>
        <p:nvPicPr>
          <p:cNvPr id="130" name="Google Shape;130;p3" descr="Text&#10;&#10;Description automatically generated"/>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graphicFrame>
        <p:nvGraphicFramePr>
          <p:cNvPr id="2" name="Diagram 1">
            <a:extLst>
              <a:ext uri="{FF2B5EF4-FFF2-40B4-BE49-F238E27FC236}">
                <a16:creationId xmlns:a16="http://schemas.microsoft.com/office/drawing/2014/main" id="{DA5B36D0-76D8-E85D-C3AE-57B0461552FC}"/>
              </a:ext>
            </a:extLst>
          </p:cNvPr>
          <p:cNvGraphicFramePr/>
          <p:nvPr/>
        </p:nvGraphicFramePr>
        <p:xfrm>
          <a:off x="651712" y="1650330"/>
          <a:ext cx="10928682" cy="50312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descr="A blue text on a white background&#10;&#10;AI-generated content may be incorrect.">
            <a:extLst>
              <a:ext uri="{FF2B5EF4-FFF2-40B4-BE49-F238E27FC236}">
                <a16:creationId xmlns:a16="http://schemas.microsoft.com/office/drawing/2014/main" id="{82335B74-510B-5B14-1D9B-3B84701BAB6B}"/>
              </a:ext>
            </a:extLst>
          </p:cNvPr>
          <p:cNvPicPr>
            <a:picLocks noChangeAspect="1"/>
          </p:cNvPicPr>
          <p:nvPr/>
        </p:nvPicPr>
        <p:blipFill>
          <a:blip r:embed="rId9"/>
          <a:stretch>
            <a:fillRect/>
          </a:stretch>
        </p:blipFill>
        <p:spPr>
          <a:xfrm>
            <a:off x="9425597" y="5901227"/>
            <a:ext cx="2621573" cy="79008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7" name="Google Shape;137;g223b0bee496_0_247"/>
          <p:cNvSpPr txBox="1">
            <a:spLocks noGrp="1"/>
          </p:cNvSpPr>
          <p:nvPr>
            <p:ph type="title"/>
          </p:nvPr>
        </p:nvSpPr>
        <p:spPr>
          <a:xfrm>
            <a:off x="2755900" y="493135"/>
            <a:ext cx="8598000" cy="1151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Quick History of 211 in the Bay Area</a:t>
            </a:r>
            <a:endParaRPr sz="3600"/>
          </a:p>
        </p:txBody>
      </p:sp>
      <p:sp>
        <p:nvSpPr>
          <p:cNvPr id="138" name="Google Shape;138;g223b0bee496_0_247"/>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pic>
        <p:nvPicPr>
          <p:cNvPr id="139" name="Google Shape;139;g223b0bee496_0_247" descr="Text&#10;&#10;Description automatically generated"/>
          <p:cNvPicPr preferRelativeResize="0"/>
          <p:nvPr/>
        </p:nvPicPr>
        <p:blipFill rotWithShape="1">
          <a:blip r:embed="rId3">
            <a:alphaModFix/>
          </a:blip>
          <a:srcRect l="47289" r="-358" b="-1286"/>
          <a:stretch/>
        </p:blipFill>
        <p:spPr>
          <a:xfrm>
            <a:off x="10533413" y="5878459"/>
            <a:ext cx="1455779" cy="791464"/>
          </a:xfrm>
          <a:prstGeom prst="rect">
            <a:avLst/>
          </a:prstGeom>
          <a:noFill/>
          <a:ln>
            <a:noFill/>
          </a:ln>
        </p:spPr>
      </p:pic>
      <p:graphicFrame>
        <p:nvGraphicFramePr>
          <p:cNvPr id="189" name="Diagram 188">
            <a:extLst>
              <a:ext uri="{FF2B5EF4-FFF2-40B4-BE49-F238E27FC236}">
                <a16:creationId xmlns:a16="http://schemas.microsoft.com/office/drawing/2014/main" id="{B60D2893-B7F7-5B75-C193-88A8AA767DD7}"/>
              </a:ext>
            </a:extLst>
          </p:cNvPr>
          <p:cNvGraphicFramePr/>
          <p:nvPr/>
        </p:nvGraphicFramePr>
        <p:xfrm>
          <a:off x="-1310105" y="1710490"/>
          <a:ext cx="13298492" cy="51479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9" name="Picture 198" descr="A blue text on a white background&#10;&#10;AI-generated content may be incorrect.">
            <a:extLst>
              <a:ext uri="{FF2B5EF4-FFF2-40B4-BE49-F238E27FC236}">
                <a16:creationId xmlns:a16="http://schemas.microsoft.com/office/drawing/2014/main" id="{548E5611-DE3D-D3EF-A94C-41F624B1069A}"/>
              </a:ext>
            </a:extLst>
          </p:cNvPr>
          <p:cNvPicPr>
            <a:picLocks noChangeAspect="1"/>
          </p:cNvPicPr>
          <p:nvPr/>
        </p:nvPicPr>
        <p:blipFill>
          <a:blip r:embed="rId9"/>
          <a:stretch>
            <a:fillRect/>
          </a:stretch>
        </p:blipFill>
        <p:spPr>
          <a:xfrm>
            <a:off x="9425597" y="5901227"/>
            <a:ext cx="2621573" cy="79008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pSp>
        <p:nvGrpSpPr>
          <p:cNvPr id="145" name="Google Shape;145;p4"/>
          <p:cNvGrpSpPr/>
          <p:nvPr/>
        </p:nvGrpSpPr>
        <p:grpSpPr>
          <a:xfrm>
            <a:off x="468823" y="2057081"/>
            <a:ext cx="10768835" cy="2996084"/>
            <a:chOff x="3156" y="1442227"/>
            <a:chExt cx="10768835" cy="2996084"/>
          </a:xfrm>
        </p:grpSpPr>
        <p:sp>
          <p:nvSpPr>
            <p:cNvPr id="146" name="Google Shape;146;p4"/>
            <p:cNvSpPr/>
            <p:nvPr/>
          </p:nvSpPr>
          <p:spPr>
            <a:xfrm>
              <a:off x="3156" y="1442227"/>
              <a:ext cx="2253942" cy="2758168"/>
            </a:xfrm>
            <a:prstGeom prst="roundRect">
              <a:avLst>
                <a:gd name="adj" fmla="val 10000"/>
              </a:avLst>
            </a:prstGeom>
            <a:solidFill>
              <a:srgbClr val="8AAED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4"/>
            <p:cNvSpPr/>
            <p:nvPr/>
          </p:nvSpPr>
          <p:spPr>
            <a:xfrm>
              <a:off x="253594" y="1680143"/>
              <a:ext cx="2253942" cy="2758168"/>
            </a:xfrm>
            <a:prstGeom prst="roundRect">
              <a:avLst>
                <a:gd name="adj" fmla="val 10000"/>
              </a:avLst>
            </a:prstGeom>
            <a:solidFill>
              <a:schemeClr val="lt1">
                <a:alpha val="87843"/>
              </a:scheme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4"/>
            <p:cNvSpPr txBox="1"/>
            <p:nvPr/>
          </p:nvSpPr>
          <p:spPr>
            <a:xfrm>
              <a:off x="319610" y="1746159"/>
              <a:ext cx="2121910" cy="2626136"/>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Arial"/>
                <a:buNone/>
              </a:pPr>
              <a:r>
                <a:rPr lang="en-US" sz="1900" b="0" i="0" u="none" strike="noStrike" cap="none">
                  <a:solidFill>
                    <a:schemeClr val="dk1"/>
                  </a:solidFill>
                  <a:latin typeface="Arial"/>
                  <a:ea typeface="Arial"/>
                  <a:cs typeface="Arial"/>
                  <a:sym typeface="Arial"/>
                </a:rPr>
                <a:t>United Ways have a rich history of operating helplines, serving as a hub for community services information</a:t>
              </a:r>
              <a:endParaRPr sz="1400" b="0" i="0" u="none" strike="noStrike" cap="none">
                <a:solidFill>
                  <a:srgbClr val="000000"/>
                </a:solidFill>
                <a:latin typeface="Arial"/>
                <a:ea typeface="Arial"/>
                <a:cs typeface="Arial"/>
                <a:sym typeface="Arial"/>
              </a:endParaRPr>
            </a:p>
          </p:txBody>
        </p:sp>
        <p:sp>
          <p:nvSpPr>
            <p:cNvPr id="149" name="Google Shape;149;p4"/>
            <p:cNvSpPr/>
            <p:nvPr/>
          </p:nvSpPr>
          <p:spPr>
            <a:xfrm>
              <a:off x="2757974" y="1442227"/>
              <a:ext cx="2253942" cy="2758168"/>
            </a:xfrm>
            <a:prstGeom prst="roundRect">
              <a:avLst>
                <a:gd name="adj" fmla="val 10000"/>
              </a:avLst>
            </a:prstGeom>
            <a:solidFill>
              <a:srgbClr val="8AAED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4"/>
            <p:cNvSpPr/>
            <p:nvPr/>
          </p:nvSpPr>
          <p:spPr>
            <a:xfrm>
              <a:off x="3008412" y="1680143"/>
              <a:ext cx="2253942" cy="2758168"/>
            </a:xfrm>
            <a:prstGeom prst="roundRect">
              <a:avLst>
                <a:gd name="adj" fmla="val 10000"/>
              </a:avLst>
            </a:prstGeom>
            <a:solidFill>
              <a:schemeClr val="lt1">
                <a:alpha val="87843"/>
              </a:scheme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4"/>
            <p:cNvSpPr txBox="1"/>
            <p:nvPr/>
          </p:nvSpPr>
          <p:spPr>
            <a:xfrm>
              <a:off x="3074428" y="1746159"/>
              <a:ext cx="2121910" cy="2626136"/>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Arial"/>
                <a:buNone/>
              </a:pPr>
              <a:r>
                <a:rPr lang="en-US" sz="1900" b="0" i="0" u="none" strike="noStrike" cap="none">
                  <a:solidFill>
                    <a:schemeClr val="dk1"/>
                  </a:solidFill>
                  <a:latin typeface="Arial"/>
                  <a:ea typeface="Arial"/>
                  <a:cs typeface="Arial"/>
                  <a:sym typeface="Arial"/>
                </a:rPr>
                <a:t>211 allows United Ways to better understand community needs and respond appropriately</a:t>
              </a:r>
              <a:endParaRPr sz="1400" b="0" i="0" u="none" strike="noStrike" cap="none">
                <a:solidFill>
                  <a:srgbClr val="000000"/>
                </a:solidFill>
                <a:latin typeface="Arial"/>
                <a:ea typeface="Arial"/>
                <a:cs typeface="Arial"/>
                <a:sym typeface="Arial"/>
              </a:endParaRPr>
            </a:p>
          </p:txBody>
        </p:sp>
        <p:sp>
          <p:nvSpPr>
            <p:cNvPr id="152" name="Google Shape;152;p4"/>
            <p:cNvSpPr/>
            <p:nvPr/>
          </p:nvSpPr>
          <p:spPr>
            <a:xfrm>
              <a:off x="5512793" y="1442227"/>
              <a:ext cx="2253942" cy="2758168"/>
            </a:xfrm>
            <a:prstGeom prst="roundRect">
              <a:avLst>
                <a:gd name="adj" fmla="val 10000"/>
              </a:avLst>
            </a:prstGeom>
            <a:solidFill>
              <a:srgbClr val="8AAED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4"/>
            <p:cNvSpPr/>
            <p:nvPr/>
          </p:nvSpPr>
          <p:spPr>
            <a:xfrm>
              <a:off x="5763231" y="1680143"/>
              <a:ext cx="2253942" cy="2758168"/>
            </a:xfrm>
            <a:prstGeom prst="roundRect">
              <a:avLst>
                <a:gd name="adj" fmla="val 10000"/>
              </a:avLst>
            </a:prstGeom>
            <a:solidFill>
              <a:schemeClr val="lt1">
                <a:alpha val="87843"/>
              </a:scheme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4"/>
            <p:cNvSpPr txBox="1"/>
            <p:nvPr/>
          </p:nvSpPr>
          <p:spPr>
            <a:xfrm>
              <a:off x="5829247" y="1746159"/>
              <a:ext cx="2121910" cy="2626136"/>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Arial"/>
                <a:buNone/>
              </a:pPr>
              <a:r>
                <a:rPr lang="en-US" sz="1900" b="0" i="0" u="none" strike="noStrike" cap="none">
                  <a:solidFill>
                    <a:schemeClr val="dk1"/>
                  </a:solidFill>
                  <a:latin typeface="Arial"/>
                  <a:ea typeface="Arial"/>
                  <a:cs typeface="Arial"/>
                  <a:sym typeface="Arial"/>
                </a:rPr>
                <a:t>211 is also a strategic outreach vehicle for many of the financial, educational, and health-related programs of United Ways and their partners</a:t>
              </a:r>
              <a:endParaRPr sz="1400" b="0" i="0" u="none" strike="noStrike" cap="none">
                <a:solidFill>
                  <a:srgbClr val="000000"/>
                </a:solidFill>
                <a:latin typeface="Arial"/>
                <a:ea typeface="Arial"/>
                <a:cs typeface="Arial"/>
                <a:sym typeface="Arial"/>
              </a:endParaRPr>
            </a:p>
          </p:txBody>
        </p:sp>
        <p:sp>
          <p:nvSpPr>
            <p:cNvPr id="155" name="Google Shape;155;p4"/>
            <p:cNvSpPr/>
            <p:nvPr/>
          </p:nvSpPr>
          <p:spPr>
            <a:xfrm>
              <a:off x="8267611" y="1442227"/>
              <a:ext cx="2253942" cy="2758168"/>
            </a:xfrm>
            <a:prstGeom prst="roundRect">
              <a:avLst>
                <a:gd name="adj" fmla="val 10000"/>
              </a:avLst>
            </a:prstGeom>
            <a:solidFill>
              <a:srgbClr val="8AAED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4"/>
            <p:cNvSpPr/>
            <p:nvPr/>
          </p:nvSpPr>
          <p:spPr>
            <a:xfrm>
              <a:off x="8518049" y="1680143"/>
              <a:ext cx="2253942" cy="2758168"/>
            </a:xfrm>
            <a:prstGeom prst="roundRect">
              <a:avLst>
                <a:gd name="adj" fmla="val 10000"/>
              </a:avLst>
            </a:prstGeom>
            <a:solidFill>
              <a:schemeClr val="lt1">
                <a:alpha val="87843"/>
              </a:scheme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4"/>
            <p:cNvSpPr txBox="1"/>
            <p:nvPr/>
          </p:nvSpPr>
          <p:spPr>
            <a:xfrm>
              <a:off x="8584065" y="1746159"/>
              <a:ext cx="2121910" cy="2626136"/>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Arial"/>
                <a:buNone/>
              </a:pPr>
              <a:r>
                <a:rPr lang="en-US" sz="1900" b="0" i="0" u="none" strike="noStrike" cap="none">
                  <a:solidFill>
                    <a:schemeClr val="dk1"/>
                  </a:solidFill>
                  <a:latin typeface="Arial"/>
                  <a:ea typeface="Arial"/>
                  <a:cs typeface="Arial"/>
                  <a:sym typeface="Arial"/>
                </a:rPr>
                <a:t>United Ways play a critical role in disaster relief, which includes relief funds, emergency services, and 211</a:t>
              </a:r>
              <a:endParaRPr sz="1400" b="0" i="0" u="none" strike="noStrike" cap="none">
                <a:solidFill>
                  <a:srgbClr val="000000"/>
                </a:solidFill>
                <a:latin typeface="Arial"/>
                <a:ea typeface="Arial"/>
                <a:cs typeface="Arial"/>
                <a:sym typeface="Arial"/>
              </a:endParaRPr>
            </a:p>
          </p:txBody>
        </p:sp>
      </p:grpSp>
      <p:sp>
        <p:nvSpPr>
          <p:cNvPr id="158" name="Google Shape;158;p4"/>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Why 211 and United Way?</a:t>
            </a:r>
            <a:endParaRPr/>
          </a:p>
        </p:txBody>
      </p:sp>
      <p:sp>
        <p:nvSpPr>
          <p:cNvPr id="159" name="Google Shape;159;p4"/>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32</a:t>
            </a:fld>
            <a:endParaRPr/>
          </a:p>
        </p:txBody>
      </p:sp>
      <p:pic>
        <p:nvPicPr>
          <p:cNvPr id="160" name="Google Shape;160;p4" descr="Text&#10;&#10;Description automatically generated"/>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F1B7FA88-4084-2033-BF74-F78022EC168C}"/>
              </a:ext>
            </a:extLst>
          </p:cNvPr>
          <p:cNvPicPr>
            <a:picLocks noChangeAspect="1"/>
          </p:cNvPicPr>
          <p:nvPr/>
        </p:nvPicPr>
        <p:blipFill>
          <a:blip r:embed="rId4"/>
          <a:stretch>
            <a:fillRect/>
          </a:stretch>
        </p:blipFill>
        <p:spPr>
          <a:xfrm>
            <a:off x="9425597" y="5901227"/>
            <a:ext cx="2621573" cy="79008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7"/>
          <p:cNvPicPr preferRelativeResize="0"/>
          <p:nvPr/>
        </p:nvPicPr>
        <p:blipFill rotWithShape="1">
          <a:blip r:embed="rId3">
            <a:alphaModFix/>
          </a:blip>
          <a:srcRect l="1279" t="583" r="41" b="5448"/>
          <a:stretch/>
        </p:blipFill>
        <p:spPr>
          <a:xfrm>
            <a:off x="3938913" y="-1"/>
            <a:ext cx="4157378" cy="2736236"/>
          </a:xfrm>
          <a:prstGeom prst="rect">
            <a:avLst/>
          </a:prstGeom>
          <a:solidFill>
            <a:srgbClr val="CCCCCC"/>
          </a:solidFill>
          <a:ln>
            <a:noFill/>
          </a:ln>
        </p:spPr>
      </p:pic>
      <p:pic>
        <p:nvPicPr>
          <p:cNvPr id="167" name="Google Shape;167;p7"/>
          <p:cNvPicPr preferRelativeResize="0"/>
          <p:nvPr/>
        </p:nvPicPr>
        <p:blipFill rotWithShape="1">
          <a:blip r:embed="rId4">
            <a:alphaModFix/>
          </a:blip>
          <a:srcRect l="1575" t="871" r="703"/>
          <a:stretch/>
        </p:blipFill>
        <p:spPr>
          <a:xfrm>
            <a:off x="0" y="-2"/>
            <a:ext cx="4048407" cy="2736236"/>
          </a:xfrm>
          <a:prstGeom prst="rect">
            <a:avLst/>
          </a:prstGeom>
          <a:solidFill>
            <a:srgbClr val="CCCCCC"/>
          </a:solidFill>
          <a:ln>
            <a:noFill/>
          </a:ln>
        </p:spPr>
      </p:pic>
      <p:pic>
        <p:nvPicPr>
          <p:cNvPr id="168" name="Google Shape;168;p7"/>
          <p:cNvPicPr preferRelativeResize="0">
            <a:picLocks noGrp="1"/>
          </p:cNvPicPr>
          <p:nvPr>
            <p:ph type="pic" idx="2"/>
          </p:nvPr>
        </p:nvPicPr>
        <p:blipFill rotWithShape="1">
          <a:blip r:embed="rId5">
            <a:alphaModFix/>
          </a:blip>
          <a:srcRect t="3062" r="1621" b="237"/>
          <a:stretch/>
        </p:blipFill>
        <p:spPr>
          <a:xfrm>
            <a:off x="8096291" y="2880"/>
            <a:ext cx="4095709" cy="2730472"/>
          </a:xfrm>
          <a:prstGeom prst="rect">
            <a:avLst/>
          </a:prstGeom>
          <a:solidFill>
            <a:srgbClr val="CCCCCC"/>
          </a:solidFill>
          <a:ln>
            <a:noFill/>
          </a:ln>
        </p:spPr>
      </p:pic>
      <p:sp>
        <p:nvSpPr>
          <p:cNvPr id="169" name="Google Shape;169;p7"/>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33</a:t>
            </a:fld>
            <a:endParaRPr/>
          </a:p>
        </p:txBody>
      </p:sp>
      <p:pic>
        <p:nvPicPr>
          <p:cNvPr id="170" name="Google Shape;170;p7"/>
          <p:cNvPicPr preferRelativeResize="0"/>
          <p:nvPr/>
        </p:nvPicPr>
        <p:blipFill rotWithShape="1">
          <a:blip r:embed="rId6">
            <a:alphaModFix/>
          </a:blip>
          <a:srcRect/>
          <a:stretch/>
        </p:blipFill>
        <p:spPr>
          <a:xfrm>
            <a:off x="473242" y="2459084"/>
            <a:ext cx="1730492" cy="1158167"/>
          </a:xfrm>
          <a:prstGeom prst="rect">
            <a:avLst/>
          </a:prstGeom>
          <a:noFill/>
          <a:ln>
            <a:noFill/>
          </a:ln>
        </p:spPr>
      </p:pic>
      <p:pic>
        <p:nvPicPr>
          <p:cNvPr id="171" name="Google Shape;171;p7" descr="Text&#10;&#10;Description automatically generated"/>
          <p:cNvPicPr preferRelativeResize="0"/>
          <p:nvPr/>
        </p:nvPicPr>
        <p:blipFill rotWithShape="1">
          <a:blip r:embed="rId7">
            <a:alphaModFix/>
          </a:blip>
          <a:srcRect l="47292" r="-361" b="-1282"/>
          <a:stretch/>
        </p:blipFill>
        <p:spPr>
          <a:xfrm>
            <a:off x="10533413" y="5878459"/>
            <a:ext cx="1455780" cy="791464"/>
          </a:xfrm>
          <a:prstGeom prst="rect">
            <a:avLst/>
          </a:prstGeom>
          <a:noFill/>
          <a:ln>
            <a:noFill/>
          </a:ln>
        </p:spPr>
      </p:pic>
      <p:sp>
        <p:nvSpPr>
          <p:cNvPr id="172" name="Google Shape;172;p7"/>
          <p:cNvSpPr txBox="1">
            <a:spLocks noGrp="1"/>
          </p:cNvSpPr>
          <p:nvPr>
            <p:ph type="body" idx="1"/>
          </p:nvPr>
        </p:nvSpPr>
        <p:spPr>
          <a:xfrm>
            <a:off x="465675" y="3340100"/>
            <a:ext cx="10888200" cy="3098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Where is 211 available? </a:t>
            </a:r>
            <a:endParaRPr/>
          </a:p>
          <a:p>
            <a:pPr marL="0" indent="0">
              <a:buSzPts val="2400"/>
            </a:pPr>
            <a:r>
              <a:rPr lang="en-US" sz="2400"/>
              <a:t>In the Bay Area: </a:t>
            </a:r>
            <a:r>
              <a:rPr lang="en-US" sz="2400" u="sng">
                <a:solidFill>
                  <a:srgbClr val="0070C0"/>
                </a:solidFill>
                <a:hlinkClick r:id="rId8">
                  <a:extLst>
                    <a:ext uri="{A12FA001-AC4F-418D-AE19-62706E023703}">
                      <ahyp:hlinkClr xmlns:ahyp="http://schemas.microsoft.com/office/drawing/2018/hyperlinkcolor" val="tx"/>
                    </a:ext>
                  </a:extLst>
                </a:hlinkClick>
              </a:rPr>
              <a:t>www.211bayarea.org</a:t>
            </a:r>
            <a:r>
              <a:rPr lang="en-US" sz="2400">
                <a:solidFill>
                  <a:srgbClr val="0070C0"/>
                </a:solidFill>
              </a:rPr>
              <a:t>, </a:t>
            </a:r>
            <a:br>
              <a:rPr lang="en-US" sz="2400"/>
            </a:br>
            <a:r>
              <a:rPr lang="en-US" sz="2400" u="sng">
                <a:solidFill>
                  <a:srgbClr val="FFC000"/>
                </a:solidFill>
                <a:hlinkClick r:id="rId9">
                  <a:extLst>
                    <a:ext uri="{A12FA001-AC4F-418D-AE19-62706E023703}">
                      <ahyp:hlinkClr xmlns:ahyp="http://schemas.microsoft.com/office/drawing/2018/hyperlinkcolor" val="tx"/>
                    </a:ext>
                  </a:extLst>
                </a:hlinkClick>
              </a:rPr>
              <a:t>www.edenir.org</a:t>
            </a:r>
            <a:r>
              <a:rPr lang="en-US" sz="2400">
                <a:solidFill>
                  <a:srgbClr val="FFC000"/>
                </a:solidFill>
              </a:rPr>
              <a:t>, </a:t>
            </a:r>
            <a:r>
              <a:rPr lang="en-US" sz="2400" u="sng">
                <a:solidFill>
                  <a:srgbClr val="FFC000"/>
                </a:solidFill>
                <a:hlinkClick r:id="rId10">
                  <a:extLst>
                    <a:ext uri="{A12FA001-AC4F-418D-AE19-62706E023703}">
                      <ahyp:hlinkClr xmlns:ahyp="http://schemas.microsoft.com/office/drawing/2018/hyperlinkcolor" val="tx"/>
                    </a:ext>
                  </a:extLst>
                </a:hlinkClick>
              </a:rPr>
              <a:t>www.crisis-center.org</a:t>
            </a:r>
            <a:r>
              <a:rPr lang="en-US" sz="2400" u="sng">
                <a:solidFill>
                  <a:srgbClr val="FFC000"/>
                </a:solidFill>
              </a:rPr>
              <a:t>, www.211sonoma.org/</a:t>
            </a:r>
            <a:endParaRPr sz="2400"/>
          </a:p>
          <a:p>
            <a:pPr marL="0" lvl="0" indent="0" algn="ctr" rtl="0">
              <a:lnSpc>
                <a:spcPct val="90000"/>
              </a:lnSpc>
              <a:spcBef>
                <a:spcPts val="1000"/>
              </a:spcBef>
              <a:spcAft>
                <a:spcPts val="0"/>
              </a:spcAft>
              <a:buClr>
                <a:schemeClr val="dk1"/>
              </a:buClr>
              <a:buSzPts val="2400"/>
              <a:buNone/>
            </a:pPr>
            <a:r>
              <a:rPr lang="en-US" sz="2400"/>
              <a:t>In California: </a:t>
            </a:r>
            <a:r>
              <a:rPr lang="en-US" sz="2400" u="sng">
                <a:solidFill>
                  <a:schemeClr val="accent5"/>
                </a:solidFill>
                <a:hlinkClick r:id="rId11">
                  <a:extLst>
                    <a:ext uri="{A12FA001-AC4F-418D-AE19-62706E023703}">
                      <ahyp:hlinkClr xmlns:ahyp="http://schemas.microsoft.com/office/drawing/2018/hyperlinkcolor" val="tx"/>
                    </a:ext>
                  </a:extLst>
                </a:hlinkClick>
              </a:rPr>
              <a:t>https://www.211ca.org/about-2-1-1</a:t>
            </a:r>
            <a:endParaRPr sz="2400">
              <a:solidFill>
                <a:schemeClr val="accent5"/>
              </a:solidFill>
            </a:endParaRPr>
          </a:p>
          <a:p>
            <a:pPr marL="0" lvl="0" indent="0" algn="ctr" rtl="0">
              <a:lnSpc>
                <a:spcPct val="90000"/>
              </a:lnSpc>
              <a:spcBef>
                <a:spcPts val="1000"/>
              </a:spcBef>
              <a:spcAft>
                <a:spcPts val="0"/>
              </a:spcAft>
              <a:buClr>
                <a:schemeClr val="dk1"/>
              </a:buClr>
              <a:buSzPts val="2400"/>
              <a:buNone/>
            </a:pPr>
            <a:r>
              <a:rPr lang="en-US" sz="2400"/>
              <a:t>Worldwide: </a:t>
            </a:r>
            <a:r>
              <a:rPr lang="en-US" sz="2400" u="sng">
                <a:solidFill>
                  <a:schemeClr val="accent5"/>
                </a:solidFill>
                <a:hlinkClick r:id="rId12">
                  <a:extLst>
                    <a:ext uri="{A12FA001-AC4F-418D-AE19-62706E023703}">
                      <ahyp:hlinkClr xmlns:ahyp="http://schemas.microsoft.com/office/drawing/2018/hyperlinkcolor" val="tx"/>
                    </a:ext>
                  </a:extLst>
                </a:hlinkClick>
              </a:rPr>
              <a:t>https://www.211.org/about-us/your-local-211</a:t>
            </a:r>
            <a:endParaRPr sz="2400">
              <a:solidFill>
                <a:schemeClr val="accent5"/>
              </a:solidFill>
            </a:endParaRPr>
          </a:p>
          <a:p>
            <a:pPr marL="0" lvl="0" indent="0" algn="ctr" rtl="0">
              <a:lnSpc>
                <a:spcPct val="90000"/>
              </a:lnSpc>
              <a:spcBef>
                <a:spcPts val="1000"/>
              </a:spcBef>
              <a:spcAft>
                <a:spcPts val="0"/>
              </a:spcAft>
              <a:buClr>
                <a:schemeClr val="dk1"/>
              </a:buClr>
              <a:buSzPts val="2400"/>
              <a:buNone/>
            </a:pPr>
            <a:endParaRPr sz="2400"/>
          </a:p>
        </p:txBody>
      </p:sp>
      <p:pic>
        <p:nvPicPr>
          <p:cNvPr id="3" name="Picture 2" descr="A blue text on a white background&#10;&#10;AI-generated content may be incorrect.">
            <a:extLst>
              <a:ext uri="{FF2B5EF4-FFF2-40B4-BE49-F238E27FC236}">
                <a16:creationId xmlns:a16="http://schemas.microsoft.com/office/drawing/2014/main" id="{F7705024-3AAE-2E72-91D2-3ED4BB233B95}"/>
              </a:ext>
            </a:extLst>
          </p:cNvPr>
          <p:cNvPicPr>
            <a:picLocks noChangeAspect="1"/>
          </p:cNvPicPr>
          <p:nvPr/>
        </p:nvPicPr>
        <p:blipFill>
          <a:blip r:embed="rId13"/>
          <a:stretch>
            <a:fillRect/>
          </a:stretch>
        </p:blipFill>
        <p:spPr>
          <a:xfrm>
            <a:off x="9425597" y="5901227"/>
            <a:ext cx="2621573" cy="79008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08B0906C-E739-9609-19C3-DE1B4A0BD79E}"/>
            </a:ext>
          </a:extLst>
        </p:cNvPr>
        <p:cNvGrpSpPr/>
        <p:nvPr/>
      </p:nvGrpSpPr>
      <p:grpSpPr>
        <a:xfrm>
          <a:off x="0" y="0"/>
          <a:ext cx="0" cy="0"/>
          <a:chOff x="0" y="0"/>
          <a:chExt cx="0" cy="0"/>
        </a:xfrm>
      </p:grpSpPr>
      <p:sp>
        <p:nvSpPr>
          <p:cNvPr id="178" name="Google Shape;178;p8">
            <a:extLst>
              <a:ext uri="{FF2B5EF4-FFF2-40B4-BE49-F238E27FC236}">
                <a16:creationId xmlns:a16="http://schemas.microsoft.com/office/drawing/2014/main" id="{2438A893-994F-A856-E3D7-323400A4DD54}"/>
              </a:ext>
            </a:extLst>
          </p:cNvPr>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t>Where is 211 available?</a:t>
            </a:r>
          </a:p>
        </p:txBody>
      </p:sp>
      <p:sp>
        <p:nvSpPr>
          <p:cNvPr id="179" name="Google Shape;179;p8">
            <a:extLst>
              <a:ext uri="{FF2B5EF4-FFF2-40B4-BE49-F238E27FC236}">
                <a16:creationId xmlns:a16="http://schemas.microsoft.com/office/drawing/2014/main" id="{0F94B627-ECC2-FC98-0F4D-349526B440F0}"/>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34</a:t>
            </a:fld>
            <a:endParaRPr/>
          </a:p>
        </p:txBody>
      </p:sp>
      <p:pic>
        <p:nvPicPr>
          <p:cNvPr id="180" name="Google Shape;180;p8" descr="Text&#10;&#10;Description automatically generated">
            <a:extLst>
              <a:ext uri="{FF2B5EF4-FFF2-40B4-BE49-F238E27FC236}">
                <a16:creationId xmlns:a16="http://schemas.microsoft.com/office/drawing/2014/main" id="{6E587907-27F4-F0DF-5421-69FB14B2F17D}"/>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pic>
        <p:nvPicPr>
          <p:cNvPr id="2" name="Picture 1" descr="A map of california state&#10;&#10;AI-generated content may be incorrect.">
            <a:extLst>
              <a:ext uri="{FF2B5EF4-FFF2-40B4-BE49-F238E27FC236}">
                <a16:creationId xmlns:a16="http://schemas.microsoft.com/office/drawing/2014/main" id="{A839D866-E1D7-6D5A-5D89-45F349D1B92E}"/>
              </a:ext>
            </a:extLst>
          </p:cNvPr>
          <p:cNvPicPr>
            <a:picLocks noChangeAspect="1"/>
          </p:cNvPicPr>
          <p:nvPr/>
        </p:nvPicPr>
        <p:blipFill>
          <a:blip r:embed="rId4"/>
          <a:srcRect t="1776" r="6078" b="9087"/>
          <a:stretch/>
        </p:blipFill>
        <p:spPr>
          <a:xfrm>
            <a:off x="738127" y="1735723"/>
            <a:ext cx="4718118" cy="4979548"/>
          </a:xfrm>
          <a:prstGeom prst="rect">
            <a:avLst/>
          </a:prstGeom>
        </p:spPr>
      </p:pic>
      <p:pic>
        <p:nvPicPr>
          <p:cNvPr id="3" name="Picture 2" descr="A map of the state of california&#10;&#10;AI-generated content may be incorrect.">
            <a:extLst>
              <a:ext uri="{FF2B5EF4-FFF2-40B4-BE49-F238E27FC236}">
                <a16:creationId xmlns:a16="http://schemas.microsoft.com/office/drawing/2014/main" id="{52E2E2B0-0424-7BB3-B95C-6F086B5A1857}"/>
              </a:ext>
            </a:extLst>
          </p:cNvPr>
          <p:cNvPicPr>
            <a:picLocks noChangeAspect="1"/>
          </p:cNvPicPr>
          <p:nvPr/>
        </p:nvPicPr>
        <p:blipFill>
          <a:blip r:embed="rId5"/>
          <a:srcRect t="121" r="46030" b="64"/>
          <a:stretch/>
        </p:blipFill>
        <p:spPr>
          <a:xfrm>
            <a:off x="5913544" y="1736022"/>
            <a:ext cx="4524624" cy="4977542"/>
          </a:xfrm>
          <a:prstGeom prst="rect">
            <a:avLst/>
          </a:prstGeom>
        </p:spPr>
      </p:pic>
      <p:pic>
        <p:nvPicPr>
          <p:cNvPr id="4" name="Picture 3" descr="A close-up of a service&#10;&#10;AI-generated content may be incorrect.">
            <a:extLst>
              <a:ext uri="{FF2B5EF4-FFF2-40B4-BE49-F238E27FC236}">
                <a16:creationId xmlns:a16="http://schemas.microsoft.com/office/drawing/2014/main" id="{04512C58-2DB8-2541-7E51-AA35D21C2B23}"/>
              </a:ext>
            </a:extLst>
          </p:cNvPr>
          <p:cNvPicPr>
            <a:picLocks noChangeAspect="1"/>
          </p:cNvPicPr>
          <p:nvPr/>
        </p:nvPicPr>
        <p:blipFill>
          <a:blip r:embed="rId6"/>
          <a:srcRect t="-262" r="-173" b="7391"/>
          <a:stretch/>
        </p:blipFill>
        <p:spPr>
          <a:xfrm>
            <a:off x="8055618" y="1880671"/>
            <a:ext cx="3301335" cy="1149964"/>
          </a:xfrm>
          <a:prstGeom prst="rect">
            <a:avLst/>
          </a:prstGeom>
        </p:spPr>
      </p:pic>
      <p:pic>
        <p:nvPicPr>
          <p:cNvPr id="5" name="Picture 4" descr="A map of california state&#10;&#10;AI-generated content may be incorrect.">
            <a:extLst>
              <a:ext uri="{FF2B5EF4-FFF2-40B4-BE49-F238E27FC236}">
                <a16:creationId xmlns:a16="http://schemas.microsoft.com/office/drawing/2014/main" id="{D42F1207-A8F1-260C-2E30-9FA11BA8F75B}"/>
              </a:ext>
            </a:extLst>
          </p:cNvPr>
          <p:cNvPicPr>
            <a:picLocks noChangeAspect="1"/>
          </p:cNvPicPr>
          <p:nvPr/>
        </p:nvPicPr>
        <p:blipFill>
          <a:blip r:embed="rId4"/>
          <a:srcRect l="63" t="70213" r="56115" b="11381"/>
          <a:stretch/>
        </p:blipFill>
        <p:spPr>
          <a:xfrm>
            <a:off x="-348" y="4942569"/>
            <a:ext cx="2941840" cy="1337859"/>
          </a:xfrm>
          <a:prstGeom prst="rect">
            <a:avLst/>
          </a:prstGeom>
        </p:spPr>
      </p:pic>
    </p:spTree>
    <p:extLst>
      <p:ext uri="{BB962C8B-B14F-4D97-AF65-F5344CB8AC3E}">
        <p14:creationId xmlns:p14="http://schemas.microsoft.com/office/powerpoint/2010/main" val="1533649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8"/>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a:t>Why/How 211 in an Emergency</a:t>
            </a:r>
            <a:endParaRPr/>
          </a:p>
        </p:txBody>
      </p:sp>
      <p:sp>
        <p:nvSpPr>
          <p:cNvPr id="179" name="Google Shape;179;p8"/>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35</a:t>
            </a:fld>
            <a:endParaRPr/>
          </a:p>
        </p:txBody>
      </p:sp>
      <p:pic>
        <p:nvPicPr>
          <p:cNvPr id="180" name="Google Shape;180;p8" descr="Text&#10;&#10;Description automatically generated"/>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grpSp>
        <p:nvGrpSpPr>
          <p:cNvPr id="181" name="Google Shape;181;p8"/>
          <p:cNvGrpSpPr/>
          <p:nvPr/>
        </p:nvGrpSpPr>
        <p:grpSpPr>
          <a:xfrm>
            <a:off x="1270595" y="1983543"/>
            <a:ext cx="9650809" cy="2890928"/>
            <a:chOff x="506941" y="2168"/>
            <a:chExt cx="9650809" cy="2890928"/>
          </a:xfrm>
        </p:grpSpPr>
        <p:sp>
          <p:nvSpPr>
            <p:cNvPr id="182" name="Google Shape;182;p8"/>
            <p:cNvSpPr/>
            <p:nvPr/>
          </p:nvSpPr>
          <p:spPr>
            <a:xfrm>
              <a:off x="506941"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8"/>
            <p:cNvSpPr txBox="1"/>
            <p:nvPr/>
          </p:nvSpPr>
          <p:spPr>
            <a:xfrm>
              <a:off x="506941" y="2168"/>
              <a:ext cx="2244300" cy="1346700"/>
            </a:xfrm>
            <a:prstGeom prst="rect">
              <a:avLst/>
            </a:prstGeom>
            <a:solidFill>
              <a:srgbClr val="E60808"/>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Easily Accessible 24/7/365</a:t>
              </a:r>
              <a:endParaRPr sz="1400" b="0" i="0" u="none" strike="noStrike" cap="none">
                <a:solidFill>
                  <a:srgbClr val="000000"/>
                </a:solidFill>
                <a:latin typeface="Arial"/>
                <a:ea typeface="Arial"/>
                <a:cs typeface="Arial"/>
                <a:sym typeface="Arial"/>
              </a:endParaRPr>
            </a:p>
          </p:txBody>
        </p:sp>
        <p:sp>
          <p:nvSpPr>
            <p:cNvPr id="184" name="Google Shape;184;p8"/>
            <p:cNvSpPr/>
            <p:nvPr/>
          </p:nvSpPr>
          <p:spPr>
            <a:xfrm>
              <a:off x="2975778"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8"/>
            <p:cNvSpPr txBox="1"/>
            <p:nvPr/>
          </p:nvSpPr>
          <p:spPr>
            <a:xfrm>
              <a:off x="2975778" y="2168"/>
              <a:ext cx="2244300" cy="1346700"/>
            </a:xfrm>
            <a:prstGeom prst="rect">
              <a:avLst/>
            </a:prstGeom>
            <a:solidFill>
              <a:srgbClr val="E60808"/>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Right/best information because of partnerships &amp; years of service</a:t>
              </a:r>
              <a:endParaRPr sz="1400" b="0" i="0" u="none" strike="noStrike" cap="none">
                <a:solidFill>
                  <a:srgbClr val="000000"/>
                </a:solidFill>
                <a:latin typeface="Arial"/>
                <a:ea typeface="Arial"/>
                <a:cs typeface="Arial"/>
                <a:sym typeface="Arial"/>
              </a:endParaRPr>
            </a:p>
          </p:txBody>
        </p:sp>
        <p:sp>
          <p:nvSpPr>
            <p:cNvPr id="186" name="Google Shape;186;p8"/>
            <p:cNvSpPr/>
            <p:nvPr/>
          </p:nvSpPr>
          <p:spPr>
            <a:xfrm>
              <a:off x="5444614"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8"/>
            <p:cNvSpPr txBox="1"/>
            <p:nvPr/>
          </p:nvSpPr>
          <p:spPr>
            <a:xfrm>
              <a:off x="5444614" y="2168"/>
              <a:ext cx="2244300" cy="1346700"/>
            </a:xfrm>
            <a:prstGeom prst="rect">
              <a:avLst/>
            </a:prstGeom>
            <a:solidFill>
              <a:srgbClr val="E60808"/>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Extensive Database</a:t>
              </a:r>
              <a:endParaRPr sz="1400" b="0" i="0" u="none" strike="noStrike" cap="none">
                <a:solidFill>
                  <a:srgbClr val="000000"/>
                </a:solidFill>
                <a:latin typeface="Arial"/>
                <a:ea typeface="Arial"/>
                <a:cs typeface="Arial"/>
                <a:sym typeface="Arial"/>
              </a:endParaRPr>
            </a:p>
          </p:txBody>
        </p:sp>
        <p:sp>
          <p:nvSpPr>
            <p:cNvPr id="188" name="Google Shape;188;p8"/>
            <p:cNvSpPr/>
            <p:nvPr/>
          </p:nvSpPr>
          <p:spPr>
            <a:xfrm>
              <a:off x="7913450"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8"/>
            <p:cNvSpPr txBox="1"/>
            <p:nvPr/>
          </p:nvSpPr>
          <p:spPr>
            <a:xfrm>
              <a:off x="7913450" y="2168"/>
              <a:ext cx="2244300" cy="1346700"/>
            </a:xfrm>
            <a:prstGeom prst="rect">
              <a:avLst/>
            </a:prstGeom>
            <a:solidFill>
              <a:srgbClr val="E60808"/>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Help alleviate the # of non-emergency calls made to 911</a:t>
              </a:r>
              <a:endParaRPr sz="1400" b="0" i="0" u="none" strike="noStrike" cap="none">
                <a:solidFill>
                  <a:srgbClr val="000000"/>
                </a:solidFill>
                <a:latin typeface="Arial"/>
                <a:ea typeface="Arial"/>
                <a:cs typeface="Arial"/>
                <a:sym typeface="Arial"/>
              </a:endParaRPr>
            </a:p>
          </p:txBody>
        </p:sp>
        <p:sp>
          <p:nvSpPr>
            <p:cNvPr id="190" name="Google Shape;190;p8"/>
            <p:cNvSpPr txBox="1"/>
            <p:nvPr/>
          </p:nvSpPr>
          <p:spPr>
            <a:xfrm>
              <a:off x="2975779" y="1546396"/>
              <a:ext cx="2244300" cy="1346700"/>
            </a:xfrm>
            <a:prstGeom prst="rect">
              <a:avLst/>
            </a:prstGeom>
            <a:solidFill>
              <a:srgbClr val="E60808"/>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Collect information about callers and community needs </a:t>
              </a:r>
              <a:endParaRPr sz="1400" b="0" i="0" u="none" strike="noStrike" cap="none">
                <a:solidFill>
                  <a:srgbClr val="000000"/>
                </a:solidFill>
                <a:latin typeface="Arial"/>
                <a:ea typeface="Arial"/>
                <a:cs typeface="Arial"/>
                <a:sym typeface="Arial"/>
              </a:endParaRPr>
            </a:p>
          </p:txBody>
        </p:sp>
        <p:sp>
          <p:nvSpPr>
            <p:cNvPr id="191" name="Google Shape;191;p8"/>
            <p:cNvSpPr txBox="1"/>
            <p:nvPr/>
          </p:nvSpPr>
          <p:spPr>
            <a:xfrm>
              <a:off x="5444603" y="1546396"/>
              <a:ext cx="2244300" cy="1346700"/>
            </a:xfrm>
            <a:prstGeom prst="rect">
              <a:avLst/>
            </a:prstGeom>
            <a:solidFill>
              <a:srgbClr val="E60808"/>
            </a:solid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Identify service gaps that exist or emerge</a:t>
              </a:r>
              <a:endParaRPr sz="1400" b="0" i="0" u="none" strike="noStrike" cap="none">
                <a:solidFill>
                  <a:srgbClr val="000000"/>
                </a:solidFill>
                <a:latin typeface="Arial"/>
                <a:ea typeface="Arial"/>
                <a:cs typeface="Arial"/>
                <a:sym typeface="Arial"/>
              </a:endParaRPr>
            </a:p>
          </p:txBody>
        </p:sp>
      </p:grpSp>
      <p:pic>
        <p:nvPicPr>
          <p:cNvPr id="3" name="Picture 2" descr="A blue text on a white background&#10;&#10;AI-generated content may be incorrect.">
            <a:extLst>
              <a:ext uri="{FF2B5EF4-FFF2-40B4-BE49-F238E27FC236}">
                <a16:creationId xmlns:a16="http://schemas.microsoft.com/office/drawing/2014/main" id="{0DDAD372-7DB2-4516-E095-2F55AB71E515}"/>
              </a:ext>
            </a:extLst>
          </p:cNvPr>
          <p:cNvPicPr>
            <a:picLocks noChangeAspect="1"/>
          </p:cNvPicPr>
          <p:nvPr/>
        </p:nvPicPr>
        <p:blipFill>
          <a:blip r:embed="rId4"/>
          <a:stretch>
            <a:fillRect/>
          </a:stretch>
        </p:blipFill>
        <p:spPr>
          <a:xfrm>
            <a:off x="9425597" y="5901227"/>
            <a:ext cx="2621573" cy="79008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grpSp>
        <p:nvGrpSpPr>
          <p:cNvPr id="197" name="Google Shape;197;g1d8baf2e5a7_0_9"/>
          <p:cNvGrpSpPr/>
          <p:nvPr/>
        </p:nvGrpSpPr>
        <p:grpSpPr>
          <a:xfrm>
            <a:off x="972607" y="1992031"/>
            <a:ext cx="9650809" cy="4488855"/>
            <a:chOff x="506941" y="2168"/>
            <a:chExt cx="9650809" cy="4488855"/>
          </a:xfrm>
        </p:grpSpPr>
        <p:sp>
          <p:nvSpPr>
            <p:cNvPr id="198" name="Google Shape;198;g1d8baf2e5a7_0_9"/>
            <p:cNvSpPr/>
            <p:nvPr/>
          </p:nvSpPr>
          <p:spPr>
            <a:xfrm>
              <a:off x="506941"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g1d8baf2e5a7_0_9"/>
            <p:cNvSpPr txBox="1"/>
            <p:nvPr/>
          </p:nvSpPr>
          <p:spPr>
            <a:xfrm>
              <a:off x="506941" y="2168"/>
              <a:ext cx="2244300" cy="13467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An important conduit of public information, working with local officials and various response agencies.</a:t>
              </a:r>
              <a:endParaRPr sz="1400" b="0" i="0" u="none" strike="noStrike" cap="none">
                <a:solidFill>
                  <a:srgbClr val="000000"/>
                </a:solidFill>
                <a:latin typeface="Arial"/>
                <a:ea typeface="Arial"/>
                <a:cs typeface="Arial"/>
                <a:sym typeface="Arial"/>
              </a:endParaRPr>
            </a:p>
          </p:txBody>
        </p:sp>
        <p:sp>
          <p:nvSpPr>
            <p:cNvPr id="200" name="Google Shape;200;g1d8baf2e5a7_0_9"/>
            <p:cNvSpPr/>
            <p:nvPr/>
          </p:nvSpPr>
          <p:spPr>
            <a:xfrm>
              <a:off x="2975778"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g1d8baf2e5a7_0_9"/>
            <p:cNvSpPr txBox="1"/>
            <p:nvPr/>
          </p:nvSpPr>
          <p:spPr>
            <a:xfrm>
              <a:off x="2975778" y="2168"/>
              <a:ext cx="2244300" cy="13467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Resources for food, water, and other </a:t>
              </a:r>
              <a:br>
                <a:rPr lang="en-US" sz="1700" b="0" i="0" u="none" strike="noStrike" cap="none">
                  <a:solidFill>
                    <a:schemeClr val="lt1"/>
                  </a:solidFill>
                  <a:latin typeface="Arial"/>
                  <a:ea typeface="Arial"/>
                  <a:cs typeface="Arial"/>
                  <a:sym typeface="Arial"/>
                </a:rPr>
              </a:br>
              <a:r>
                <a:rPr lang="en-US" sz="1700" b="0" i="0" u="none" strike="noStrike" cap="none">
                  <a:solidFill>
                    <a:schemeClr val="lt1"/>
                  </a:solidFill>
                  <a:latin typeface="Arial"/>
                  <a:ea typeface="Arial"/>
                  <a:cs typeface="Arial"/>
                  <a:sym typeface="Arial"/>
                </a:rPr>
                <a:t>basic needs</a:t>
              </a:r>
              <a:endParaRPr sz="1400" b="0" i="0" u="none" strike="noStrike" cap="none">
                <a:solidFill>
                  <a:srgbClr val="000000"/>
                </a:solidFill>
                <a:latin typeface="Arial"/>
                <a:ea typeface="Arial"/>
                <a:cs typeface="Arial"/>
                <a:sym typeface="Arial"/>
              </a:endParaRPr>
            </a:p>
          </p:txBody>
        </p:sp>
        <p:sp>
          <p:nvSpPr>
            <p:cNvPr id="202" name="Google Shape;202;g1d8baf2e5a7_0_9"/>
            <p:cNvSpPr/>
            <p:nvPr/>
          </p:nvSpPr>
          <p:spPr>
            <a:xfrm>
              <a:off x="5444614"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g1d8baf2e5a7_0_9"/>
            <p:cNvSpPr txBox="1"/>
            <p:nvPr/>
          </p:nvSpPr>
          <p:spPr>
            <a:xfrm>
              <a:off x="5444614" y="2168"/>
              <a:ext cx="2244300" cy="13467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Evacuation Routes</a:t>
              </a:r>
              <a:endParaRPr sz="1400" b="0" i="0" u="none" strike="noStrike" cap="none">
                <a:solidFill>
                  <a:srgbClr val="000000"/>
                </a:solidFill>
                <a:latin typeface="Arial"/>
                <a:ea typeface="Arial"/>
                <a:cs typeface="Arial"/>
                <a:sym typeface="Arial"/>
              </a:endParaRPr>
            </a:p>
          </p:txBody>
        </p:sp>
        <p:sp>
          <p:nvSpPr>
            <p:cNvPr id="204" name="Google Shape;204;g1d8baf2e5a7_0_9"/>
            <p:cNvSpPr/>
            <p:nvPr/>
          </p:nvSpPr>
          <p:spPr>
            <a:xfrm>
              <a:off x="7913450"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g1d8baf2e5a7_0_9"/>
            <p:cNvSpPr txBox="1"/>
            <p:nvPr/>
          </p:nvSpPr>
          <p:spPr>
            <a:xfrm>
              <a:off x="7913450" y="2168"/>
              <a:ext cx="2244300" cy="13467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Public Health Support: E.g. mask mandates, vaccine appointments</a:t>
              </a:r>
              <a:endParaRPr sz="1400" b="0" i="0" u="none" strike="noStrike" cap="none">
                <a:solidFill>
                  <a:srgbClr val="000000"/>
                </a:solidFill>
                <a:latin typeface="Arial"/>
                <a:ea typeface="Arial"/>
                <a:cs typeface="Arial"/>
                <a:sym typeface="Arial"/>
              </a:endParaRPr>
            </a:p>
          </p:txBody>
        </p:sp>
        <p:sp>
          <p:nvSpPr>
            <p:cNvPr id="206" name="Google Shape;206;g1d8baf2e5a7_0_9"/>
            <p:cNvSpPr/>
            <p:nvPr/>
          </p:nvSpPr>
          <p:spPr>
            <a:xfrm>
              <a:off x="506941" y="1573246"/>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g1d8baf2e5a7_0_9"/>
            <p:cNvSpPr txBox="1"/>
            <p:nvPr/>
          </p:nvSpPr>
          <p:spPr>
            <a:xfrm>
              <a:off x="506941" y="1573246"/>
              <a:ext cx="2244300" cy="13467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Crisis Hotlines</a:t>
              </a:r>
              <a:endParaRPr sz="1400" b="0" i="0" u="none" strike="noStrike" cap="none">
                <a:solidFill>
                  <a:srgbClr val="000000"/>
                </a:solidFill>
                <a:latin typeface="Arial"/>
                <a:ea typeface="Arial"/>
                <a:cs typeface="Arial"/>
                <a:sym typeface="Arial"/>
              </a:endParaRPr>
            </a:p>
          </p:txBody>
        </p:sp>
        <p:sp>
          <p:nvSpPr>
            <p:cNvPr id="208" name="Google Shape;208;g1d8baf2e5a7_0_9"/>
            <p:cNvSpPr/>
            <p:nvPr/>
          </p:nvSpPr>
          <p:spPr>
            <a:xfrm>
              <a:off x="2975778" y="1573246"/>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g1d8baf2e5a7_0_9"/>
            <p:cNvSpPr txBox="1"/>
            <p:nvPr/>
          </p:nvSpPr>
          <p:spPr>
            <a:xfrm>
              <a:off x="2975778" y="1573246"/>
              <a:ext cx="2244300" cy="13467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Emergency Shelters</a:t>
              </a:r>
              <a:endParaRPr sz="1400" b="0" i="0" u="none" strike="noStrike" cap="none">
                <a:solidFill>
                  <a:srgbClr val="000000"/>
                </a:solidFill>
                <a:latin typeface="Arial"/>
                <a:ea typeface="Arial"/>
                <a:cs typeface="Arial"/>
                <a:sym typeface="Arial"/>
              </a:endParaRPr>
            </a:p>
          </p:txBody>
        </p:sp>
        <p:sp>
          <p:nvSpPr>
            <p:cNvPr id="210" name="Google Shape;210;g1d8baf2e5a7_0_9"/>
            <p:cNvSpPr/>
            <p:nvPr/>
          </p:nvSpPr>
          <p:spPr>
            <a:xfrm>
              <a:off x="5444614" y="1573246"/>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1d8baf2e5a7_0_9"/>
            <p:cNvSpPr txBox="1"/>
            <p:nvPr/>
          </p:nvSpPr>
          <p:spPr>
            <a:xfrm>
              <a:off x="5444614" y="1573246"/>
              <a:ext cx="2244300" cy="13467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Donations and Volunteering</a:t>
              </a:r>
              <a:endParaRPr sz="1400" b="0" i="0" u="none" strike="noStrike" cap="none">
                <a:solidFill>
                  <a:srgbClr val="000000"/>
                </a:solidFill>
                <a:latin typeface="Arial"/>
                <a:ea typeface="Arial"/>
                <a:cs typeface="Arial"/>
                <a:sym typeface="Arial"/>
              </a:endParaRPr>
            </a:p>
          </p:txBody>
        </p:sp>
        <p:sp>
          <p:nvSpPr>
            <p:cNvPr id="212" name="Google Shape;212;g1d8baf2e5a7_0_9"/>
            <p:cNvSpPr/>
            <p:nvPr/>
          </p:nvSpPr>
          <p:spPr>
            <a:xfrm>
              <a:off x="7913450" y="1573246"/>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g1d8baf2e5a7_0_9"/>
            <p:cNvSpPr txBox="1"/>
            <p:nvPr/>
          </p:nvSpPr>
          <p:spPr>
            <a:xfrm>
              <a:off x="7913450" y="1573246"/>
              <a:ext cx="2244300" cy="13467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Emergency Status</a:t>
              </a:r>
              <a:endParaRPr sz="1400" b="0" i="0" u="none" strike="noStrike" cap="none">
                <a:solidFill>
                  <a:srgbClr val="000000"/>
                </a:solidFill>
                <a:latin typeface="Arial"/>
                <a:ea typeface="Arial"/>
                <a:cs typeface="Arial"/>
                <a:sym typeface="Arial"/>
              </a:endParaRPr>
            </a:p>
          </p:txBody>
        </p:sp>
        <p:sp>
          <p:nvSpPr>
            <p:cNvPr id="214" name="Google Shape;214;g1d8baf2e5a7_0_9"/>
            <p:cNvSpPr/>
            <p:nvPr/>
          </p:nvSpPr>
          <p:spPr>
            <a:xfrm>
              <a:off x="1741360" y="3144323"/>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1d8baf2e5a7_0_9"/>
            <p:cNvSpPr txBox="1"/>
            <p:nvPr/>
          </p:nvSpPr>
          <p:spPr>
            <a:xfrm>
              <a:off x="1741360" y="3144323"/>
              <a:ext cx="2244300" cy="13467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Long term recovery</a:t>
              </a:r>
              <a:endParaRPr sz="1400" b="0" i="0" u="none" strike="noStrike" cap="none">
                <a:solidFill>
                  <a:srgbClr val="000000"/>
                </a:solidFill>
                <a:latin typeface="Arial"/>
                <a:ea typeface="Arial"/>
                <a:cs typeface="Arial"/>
                <a:sym typeface="Arial"/>
              </a:endParaRPr>
            </a:p>
          </p:txBody>
        </p:sp>
        <p:sp>
          <p:nvSpPr>
            <p:cNvPr id="216" name="Google Shape;216;g1d8baf2e5a7_0_9"/>
            <p:cNvSpPr/>
            <p:nvPr/>
          </p:nvSpPr>
          <p:spPr>
            <a:xfrm>
              <a:off x="4210196" y="3144323"/>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1d8baf2e5a7_0_9"/>
            <p:cNvSpPr txBox="1"/>
            <p:nvPr/>
          </p:nvSpPr>
          <p:spPr>
            <a:xfrm>
              <a:off x="4210196" y="3144323"/>
              <a:ext cx="2244300" cy="13467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211 211 Keyword push texting campaigns</a:t>
              </a:r>
              <a:endParaRPr sz="1400" b="0" i="0" u="none" strike="noStrike" cap="none">
                <a:solidFill>
                  <a:srgbClr val="000000"/>
                </a:solidFill>
                <a:latin typeface="Arial"/>
                <a:ea typeface="Arial"/>
                <a:cs typeface="Arial"/>
                <a:sym typeface="Arial"/>
              </a:endParaRPr>
            </a:p>
          </p:txBody>
        </p:sp>
        <p:sp>
          <p:nvSpPr>
            <p:cNvPr id="218" name="Google Shape;218;g1d8baf2e5a7_0_9"/>
            <p:cNvSpPr/>
            <p:nvPr/>
          </p:nvSpPr>
          <p:spPr>
            <a:xfrm>
              <a:off x="6679032" y="3144323"/>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g1d8baf2e5a7_0_9"/>
            <p:cNvSpPr txBox="1"/>
            <p:nvPr/>
          </p:nvSpPr>
          <p:spPr>
            <a:xfrm>
              <a:off x="6679032" y="3144323"/>
              <a:ext cx="2244300" cy="13467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Reduce call volume to 911</a:t>
              </a:r>
              <a:endParaRPr sz="1400" b="0" i="0" u="none" strike="noStrike" cap="none">
                <a:solidFill>
                  <a:srgbClr val="000000"/>
                </a:solidFill>
                <a:latin typeface="Arial"/>
                <a:ea typeface="Arial"/>
                <a:cs typeface="Arial"/>
                <a:sym typeface="Arial"/>
              </a:endParaRPr>
            </a:p>
          </p:txBody>
        </p:sp>
      </p:grpSp>
      <p:sp>
        <p:nvSpPr>
          <p:cNvPr id="220" name="Google Shape;220;g1d8baf2e5a7_0_9"/>
          <p:cNvSpPr txBox="1">
            <a:spLocks noGrp="1"/>
          </p:cNvSpPr>
          <p:nvPr>
            <p:ph type="title"/>
          </p:nvPr>
        </p:nvSpPr>
        <p:spPr>
          <a:xfrm>
            <a:off x="2755900" y="493135"/>
            <a:ext cx="8598000" cy="1151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ct val="100000"/>
              <a:buFont typeface="Arial"/>
              <a:buNone/>
            </a:pPr>
            <a:r>
              <a:rPr lang="en-US">
                <a:latin typeface="Arial"/>
                <a:ea typeface="Arial"/>
                <a:cs typeface="Arial"/>
                <a:sym typeface="Arial"/>
              </a:rPr>
              <a:t>211 Roles Emergency Response</a:t>
            </a:r>
            <a:endParaRPr/>
          </a:p>
        </p:txBody>
      </p:sp>
      <p:sp>
        <p:nvSpPr>
          <p:cNvPr id="221" name="Google Shape;221;g1d8baf2e5a7_0_9"/>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36</a:t>
            </a:fld>
            <a:endParaRPr/>
          </a:p>
        </p:txBody>
      </p:sp>
      <p:pic>
        <p:nvPicPr>
          <p:cNvPr id="222" name="Google Shape;222;g1d8baf2e5a7_0_9" descr="Text&#10;&#10;Description automatically generated"/>
          <p:cNvPicPr preferRelativeResize="0"/>
          <p:nvPr/>
        </p:nvPicPr>
        <p:blipFill rotWithShape="1">
          <a:blip r:embed="rId3">
            <a:alphaModFix/>
          </a:blip>
          <a:srcRect l="47289" r="-355" b="-1286"/>
          <a:stretch/>
        </p:blipFill>
        <p:spPr>
          <a:xfrm>
            <a:off x="10533413" y="5878459"/>
            <a:ext cx="1455779"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6ADCD1DE-A03A-0474-3DB0-B0E7F4398E8D}"/>
              </a:ext>
            </a:extLst>
          </p:cNvPr>
          <p:cNvPicPr>
            <a:picLocks noChangeAspect="1"/>
          </p:cNvPicPr>
          <p:nvPr/>
        </p:nvPicPr>
        <p:blipFill>
          <a:blip r:embed="rId4"/>
          <a:stretch>
            <a:fillRect/>
          </a:stretch>
        </p:blipFill>
        <p:spPr>
          <a:xfrm>
            <a:off x="9425597" y="5901227"/>
            <a:ext cx="2621573" cy="79008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g2a5cbd4b961_0_0"/>
          <p:cNvPicPr preferRelativeResize="0"/>
          <p:nvPr/>
        </p:nvPicPr>
        <p:blipFill rotWithShape="1">
          <a:blip r:embed="rId3">
            <a:alphaModFix/>
          </a:blip>
          <a:srcRect t="641" b="630"/>
          <a:stretch/>
        </p:blipFill>
        <p:spPr>
          <a:xfrm>
            <a:off x="3938913" y="-1"/>
            <a:ext cx="4157375" cy="2736235"/>
          </a:xfrm>
          <a:prstGeom prst="rect">
            <a:avLst/>
          </a:prstGeom>
          <a:solidFill>
            <a:srgbClr val="CCCCCC"/>
          </a:solidFill>
          <a:ln>
            <a:noFill/>
          </a:ln>
        </p:spPr>
      </p:pic>
      <p:pic>
        <p:nvPicPr>
          <p:cNvPr id="229" name="Google Shape;229;g2a5cbd4b961_0_0"/>
          <p:cNvPicPr preferRelativeResize="0"/>
          <p:nvPr/>
        </p:nvPicPr>
        <p:blipFill rotWithShape="1">
          <a:blip r:embed="rId4">
            <a:alphaModFix/>
          </a:blip>
          <a:srcRect l="680" r="679"/>
          <a:stretch/>
        </p:blipFill>
        <p:spPr>
          <a:xfrm>
            <a:off x="0" y="-2"/>
            <a:ext cx="4048406" cy="2736235"/>
          </a:xfrm>
          <a:prstGeom prst="rect">
            <a:avLst/>
          </a:prstGeom>
          <a:solidFill>
            <a:srgbClr val="CCCCCC"/>
          </a:solidFill>
          <a:ln>
            <a:noFill/>
          </a:ln>
        </p:spPr>
      </p:pic>
      <p:pic>
        <p:nvPicPr>
          <p:cNvPr id="230" name="Google Shape;230;g2a5cbd4b961_0_0"/>
          <p:cNvPicPr preferRelativeResize="0">
            <a:picLocks noGrp="1"/>
          </p:cNvPicPr>
          <p:nvPr>
            <p:ph type="pic" idx="2"/>
          </p:nvPr>
        </p:nvPicPr>
        <p:blipFill rotWithShape="1">
          <a:blip r:embed="rId5">
            <a:alphaModFix/>
          </a:blip>
          <a:srcRect/>
          <a:stretch/>
        </p:blipFill>
        <p:spPr>
          <a:xfrm>
            <a:off x="8096291" y="2880"/>
            <a:ext cx="4095706" cy="2730471"/>
          </a:xfrm>
          <a:prstGeom prst="rect">
            <a:avLst/>
          </a:prstGeom>
          <a:solidFill>
            <a:srgbClr val="CCCCCC"/>
          </a:solidFill>
          <a:ln>
            <a:noFill/>
          </a:ln>
        </p:spPr>
      </p:pic>
      <p:sp>
        <p:nvSpPr>
          <p:cNvPr id="231" name="Google Shape;231;g2a5cbd4b961_0_0"/>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pic>
        <p:nvPicPr>
          <p:cNvPr id="232" name="Google Shape;232;g2a5cbd4b961_0_0"/>
          <p:cNvPicPr preferRelativeResize="0"/>
          <p:nvPr/>
        </p:nvPicPr>
        <p:blipFill rotWithShape="1">
          <a:blip r:embed="rId6">
            <a:alphaModFix/>
          </a:blip>
          <a:srcRect/>
          <a:stretch/>
        </p:blipFill>
        <p:spPr>
          <a:xfrm>
            <a:off x="473242" y="2459084"/>
            <a:ext cx="1730494" cy="1158165"/>
          </a:xfrm>
          <a:prstGeom prst="rect">
            <a:avLst/>
          </a:prstGeom>
          <a:noFill/>
          <a:ln>
            <a:noFill/>
          </a:ln>
        </p:spPr>
      </p:pic>
      <p:pic>
        <p:nvPicPr>
          <p:cNvPr id="233" name="Google Shape;233;g2a5cbd4b961_0_0" descr="Text&#10;&#10;Description automatically generated"/>
          <p:cNvPicPr preferRelativeResize="0"/>
          <p:nvPr/>
        </p:nvPicPr>
        <p:blipFill rotWithShape="1">
          <a:blip r:embed="rId7">
            <a:alphaModFix/>
          </a:blip>
          <a:srcRect l="47290" r="-359" b="-1286"/>
          <a:stretch/>
        </p:blipFill>
        <p:spPr>
          <a:xfrm>
            <a:off x="10533413" y="5878459"/>
            <a:ext cx="1455779" cy="791464"/>
          </a:xfrm>
          <a:prstGeom prst="rect">
            <a:avLst/>
          </a:prstGeom>
          <a:noFill/>
          <a:ln>
            <a:noFill/>
          </a:ln>
        </p:spPr>
      </p:pic>
      <p:sp>
        <p:nvSpPr>
          <p:cNvPr id="234" name="Google Shape;234;g2a5cbd4b961_0_0"/>
          <p:cNvSpPr txBox="1">
            <a:spLocks noGrp="1"/>
          </p:cNvSpPr>
          <p:nvPr>
            <p:ph type="body" idx="1"/>
          </p:nvPr>
        </p:nvSpPr>
        <p:spPr>
          <a:xfrm>
            <a:off x="476104" y="2891251"/>
            <a:ext cx="11242562" cy="3962325"/>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90000"/>
              </a:lnSpc>
              <a:spcBef>
                <a:spcPts val="0"/>
              </a:spcBef>
              <a:spcAft>
                <a:spcPts val="0"/>
              </a:spcAft>
              <a:buClr>
                <a:schemeClr val="dk1"/>
              </a:buClr>
              <a:buSzPct val="100000"/>
              <a:buNone/>
            </a:pPr>
            <a:r>
              <a:rPr lang="en-US" dirty="0"/>
              <a:t>211 Bay Area Projects</a:t>
            </a:r>
          </a:p>
          <a:p>
            <a:pPr marL="0" lvl="0" indent="0" algn="ctr" rtl="0">
              <a:lnSpc>
                <a:spcPct val="100000"/>
              </a:lnSpc>
              <a:spcBef>
                <a:spcPts val="1000"/>
              </a:spcBef>
              <a:spcAft>
                <a:spcPts val="0"/>
              </a:spcAft>
              <a:buClr>
                <a:schemeClr val="dk1"/>
              </a:buClr>
              <a:buSzPct val="100000"/>
              <a:buNone/>
            </a:pPr>
            <a:r>
              <a:rPr lang="en-US" sz="2400" b="0" dirty="0"/>
              <a:t>Emergency Preparedness Screening &amp; Care Coordination (Statewide)</a:t>
            </a:r>
            <a:endParaRPr sz="2400" b="0" dirty="0"/>
          </a:p>
          <a:p>
            <a:pPr marL="0" indent="0">
              <a:lnSpc>
                <a:spcPct val="100000"/>
              </a:lnSpc>
            </a:pPr>
            <a:r>
              <a:rPr lang="en-US" sz="2400" b="0" dirty="0" err="1"/>
              <a:t>Airbnb.Org</a:t>
            </a:r>
            <a:r>
              <a:rPr lang="en-US" sz="2400" b="0" dirty="0"/>
              <a:t> Emergency Response</a:t>
            </a:r>
          </a:p>
          <a:p>
            <a:pPr marL="0" indent="0">
              <a:lnSpc>
                <a:spcPct val="100000"/>
              </a:lnSpc>
            </a:pPr>
            <a:r>
              <a:rPr lang="en-US" sz="2400" b="0" dirty="0"/>
              <a:t>Lyft – Ride United </a:t>
            </a:r>
            <a:r>
              <a:rPr lang="en-US" sz="2400" b="0"/>
              <a:t>Program (Wherever Lyft is)</a:t>
            </a:r>
            <a:endParaRPr lang="en-US" sz="2400" b="0" dirty="0"/>
          </a:p>
          <a:p>
            <a:pPr marL="0" lvl="0" indent="0" algn="ctr" rtl="0">
              <a:lnSpc>
                <a:spcPct val="100000"/>
              </a:lnSpc>
              <a:spcBef>
                <a:spcPts val="1000"/>
              </a:spcBef>
              <a:spcAft>
                <a:spcPts val="0"/>
              </a:spcAft>
              <a:buClr>
                <a:schemeClr val="dk1"/>
              </a:buClr>
              <a:buSzPct val="100000"/>
              <a:buNone/>
            </a:pPr>
            <a:r>
              <a:rPr lang="en-US" sz="2400" b="0"/>
              <a:t>Earthquake Preparedness (Statewide)</a:t>
            </a:r>
            <a:endParaRPr sz="2400" dirty="0"/>
          </a:p>
          <a:p>
            <a:pPr marL="0" lvl="0" indent="0" algn="ctr" rtl="0">
              <a:lnSpc>
                <a:spcPct val="100000"/>
              </a:lnSpc>
              <a:spcBef>
                <a:spcPts val="1000"/>
              </a:spcBef>
              <a:spcAft>
                <a:spcPts val="0"/>
              </a:spcAft>
              <a:buClr>
                <a:schemeClr val="dk1"/>
              </a:buClr>
              <a:buSzPct val="100000"/>
              <a:buNone/>
            </a:pPr>
            <a:r>
              <a:rPr lang="en-US" sz="2400" b="0" dirty="0"/>
              <a:t>Tobacco Cessation (Statewide)</a:t>
            </a:r>
            <a:endParaRPr sz="2400" dirty="0"/>
          </a:p>
          <a:p>
            <a:pPr marL="0" lvl="0" indent="0" algn="ctr" rtl="0">
              <a:lnSpc>
                <a:spcPct val="100000"/>
              </a:lnSpc>
              <a:spcBef>
                <a:spcPts val="1000"/>
              </a:spcBef>
              <a:spcAft>
                <a:spcPts val="0"/>
              </a:spcAft>
              <a:buClr>
                <a:schemeClr val="dk1"/>
              </a:buClr>
              <a:buSzPct val="100000"/>
              <a:buNone/>
            </a:pPr>
            <a:r>
              <a:rPr lang="en-US" sz="2400" b="0" dirty="0"/>
              <a:t>Caregiver Support Program (our six counties)</a:t>
            </a:r>
          </a:p>
          <a:p>
            <a:pPr marL="0" indent="0">
              <a:lnSpc>
                <a:spcPct val="100000"/>
              </a:lnSpc>
            </a:pPr>
            <a:r>
              <a:rPr lang="en-US" sz="2400" b="0" dirty="0"/>
              <a:t>California vs Hate (Statewide)</a:t>
            </a:r>
          </a:p>
          <a:p>
            <a:pPr marL="0" indent="0">
              <a:lnSpc>
                <a:spcPct val="100000"/>
              </a:lnSpc>
            </a:pPr>
            <a:r>
              <a:rPr lang="en-US" sz="2400" b="0" dirty="0"/>
              <a:t>Data Exchange Framework (Statewide)</a:t>
            </a:r>
          </a:p>
        </p:txBody>
      </p:sp>
      <p:pic>
        <p:nvPicPr>
          <p:cNvPr id="3" name="Picture 2" descr="A blue text on a white background&#10;&#10;AI-generated content may be incorrect.">
            <a:extLst>
              <a:ext uri="{FF2B5EF4-FFF2-40B4-BE49-F238E27FC236}">
                <a16:creationId xmlns:a16="http://schemas.microsoft.com/office/drawing/2014/main" id="{FEE03AD3-99DA-B5F5-CF6A-F273EA0DBA62}"/>
              </a:ext>
            </a:extLst>
          </p:cNvPr>
          <p:cNvPicPr>
            <a:picLocks noChangeAspect="1"/>
          </p:cNvPicPr>
          <p:nvPr/>
        </p:nvPicPr>
        <p:blipFill>
          <a:blip r:embed="rId8"/>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716290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1"/>
          <p:cNvSpPr txBox="1">
            <a:spLocks noGrp="1"/>
          </p:cNvSpPr>
          <p:nvPr>
            <p:ph type="body" idx="1"/>
          </p:nvPr>
        </p:nvSpPr>
        <p:spPr>
          <a:xfrm>
            <a:off x="653556" y="2188192"/>
            <a:ext cx="6354234" cy="373029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latin typeface="Arial"/>
                <a:ea typeface="Arial"/>
                <a:cs typeface="Arial"/>
                <a:sym typeface="Arial"/>
              </a:rPr>
              <a:t>PG&amp;E Partnership with 211 California Provider Network (CAPN)</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latin typeface="Arial"/>
                <a:ea typeface="Arial"/>
                <a:cs typeface="Arial"/>
                <a:sym typeface="Arial"/>
                <a:hlinkClick r:id="rId3"/>
              </a:rPr>
              <a:t>https://www.youtube.com/watch?v=-3X0tyUXKnk</a:t>
            </a:r>
            <a:endParaRPr>
              <a:latin typeface="Arial"/>
              <a:ea typeface="Arial"/>
              <a:cs typeface="Arial"/>
              <a:sym typeface="Arial"/>
            </a:endParaRPr>
          </a:p>
          <a:p>
            <a:pPr marL="228600" lvl="0" indent="-228600" algn="l" rtl="0">
              <a:lnSpc>
                <a:spcPct val="90000"/>
              </a:lnSpc>
              <a:spcBef>
                <a:spcPts val="1000"/>
              </a:spcBef>
              <a:spcAft>
                <a:spcPts val="0"/>
              </a:spcAft>
              <a:buClr>
                <a:schemeClr val="dk1"/>
              </a:buClr>
              <a:buSzPts val="2800"/>
              <a:buChar char="•"/>
            </a:pPr>
            <a:r>
              <a:rPr lang="en-US">
                <a:latin typeface="Arial"/>
                <a:ea typeface="Arial"/>
                <a:cs typeface="Arial"/>
                <a:sym typeface="Arial"/>
              </a:rPr>
              <a:t>Special Focus on population with Access and Functional Needs (AFN)</a:t>
            </a:r>
            <a:endParaRPr/>
          </a:p>
          <a:p>
            <a:pPr marL="228600" lvl="0" indent="-228600" algn="l" rtl="0">
              <a:lnSpc>
                <a:spcPct val="90000"/>
              </a:lnSpc>
              <a:spcBef>
                <a:spcPts val="1000"/>
              </a:spcBef>
              <a:spcAft>
                <a:spcPts val="0"/>
              </a:spcAft>
              <a:buClr>
                <a:schemeClr val="dk1"/>
              </a:buClr>
              <a:buSzPts val="2800"/>
              <a:buChar char="•"/>
            </a:pPr>
            <a:r>
              <a:rPr lang="en-US">
                <a:latin typeface="Arial"/>
                <a:ea typeface="Arial"/>
                <a:cs typeface="Arial"/>
                <a:sym typeface="Arial"/>
              </a:rPr>
              <a:t>Care Coordination for all households that opt in</a:t>
            </a:r>
            <a:endParaRPr/>
          </a:p>
        </p:txBody>
      </p:sp>
      <p:sp>
        <p:nvSpPr>
          <p:cNvPr id="251" name="Google Shape;251;p11"/>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38</a:t>
            </a:fld>
            <a:endParaRPr/>
          </a:p>
        </p:txBody>
      </p:sp>
      <p:sp>
        <p:nvSpPr>
          <p:cNvPr id="252" name="Google Shape;252;p11"/>
          <p:cNvSpPr txBox="1">
            <a:spLocks noGrp="1"/>
          </p:cNvSpPr>
          <p:nvPr>
            <p:ph type="title"/>
          </p:nvPr>
        </p:nvSpPr>
        <p:spPr>
          <a:xfrm>
            <a:off x="2755900" y="493135"/>
            <a:ext cx="8915400" cy="1151075"/>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100000"/>
              <a:buFont typeface="Arial"/>
              <a:buNone/>
            </a:pPr>
            <a:r>
              <a:rPr lang="en-US"/>
              <a:t>Emergency Preparedness Screening &amp; Care Coordination</a:t>
            </a:r>
            <a:endParaRPr/>
          </a:p>
        </p:txBody>
      </p:sp>
      <p:pic>
        <p:nvPicPr>
          <p:cNvPr id="253" name="Google Shape;253;p11"/>
          <p:cNvPicPr preferRelativeResize="0"/>
          <p:nvPr/>
        </p:nvPicPr>
        <p:blipFill rotWithShape="1">
          <a:blip r:embed="rId4">
            <a:alphaModFix/>
          </a:blip>
          <a:srcRect/>
          <a:stretch/>
        </p:blipFill>
        <p:spPr>
          <a:xfrm>
            <a:off x="7593793" y="2183269"/>
            <a:ext cx="4287686" cy="4433823"/>
          </a:xfrm>
          <a:prstGeom prst="rect">
            <a:avLst/>
          </a:prstGeom>
          <a:noFill/>
          <a:ln w="57150">
            <a:solidFill>
              <a:schemeClr val="tx1"/>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5088A80E-1633-BF88-0F5E-B0611F5BDD81}"/>
            </a:ext>
          </a:extLst>
        </p:cNvPr>
        <p:cNvGrpSpPr/>
        <p:nvPr/>
      </p:nvGrpSpPr>
      <p:grpSpPr>
        <a:xfrm>
          <a:off x="0" y="0"/>
          <a:ext cx="0" cy="0"/>
          <a:chOff x="0" y="0"/>
          <a:chExt cx="0" cy="0"/>
        </a:xfrm>
      </p:grpSpPr>
      <p:sp>
        <p:nvSpPr>
          <p:cNvPr id="258" name="Google Shape;258;g2a5cbd4b961_0_75">
            <a:extLst>
              <a:ext uri="{FF2B5EF4-FFF2-40B4-BE49-F238E27FC236}">
                <a16:creationId xmlns:a16="http://schemas.microsoft.com/office/drawing/2014/main" id="{550B8D71-BC67-76CF-C624-C9203DA3732C}"/>
              </a:ext>
            </a:extLst>
          </p:cNvPr>
          <p:cNvSpPr txBox="1">
            <a:spLocks noGrp="1"/>
          </p:cNvSpPr>
          <p:nvPr>
            <p:ph type="body" idx="1"/>
          </p:nvPr>
        </p:nvSpPr>
        <p:spPr>
          <a:xfrm>
            <a:off x="465667" y="1989863"/>
            <a:ext cx="7008192" cy="3730200"/>
          </a:xfrm>
          <a:prstGeom prst="rect">
            <a:avLst/>
          </a:prstGeom>
          <a:noFill/>
          <a:ln>
            <a:noFill/>
          </a:ln>
        </p:spPr>
        <p:txBody>
          <a:bodyPr spcFirstLastPara="1" wrap="square" lIns="91425" tIns="45700" rIns="91425" bIns="45700" anchor="t" anchorCtr="0">
            <a:normAutofit/>
          </a:bodyPr>
          <a:lstStyle/>
          <a:p>
            <a:pPr marL="228600" indent="-228600">
              <a:spcBef>
                <a:spcPts val="0"/>
              </a:spcBef>
              <a:buSzPts val="2800"/>
            </a:pPr>
            <a:r>
              <a:rPr lang="en-US" dirty="0"/>
              <a:t>Partnership with  </a:t>
            </a:r>
            <a:r>
              <a:rPr lang="en-US"/>
              <a:t>Airbnb.org and 211 Bay Area</a:t>
            </a:r>
            <a:endParaRPr lang="en-US" dirty="0"/>
          </a:p>
          <a:p>
            <a:pPr marL="228600" indent="-228600">
              <a:buSzPts val="2800"/>
            </a:pPr>
            <a:r>
              <a:rPr lang="en-US" dirty="0">
                <a:solidFill>
                  <a:srgbClr val="000000"/>
                </a:solidFill>
              </a:rPr>
              <a:t>Activated during Napa Pickett Fire, but didn't provide housing</a:t>
            </a:r>
          </a:p>
          <a:p>
            <a:pPr marL="228600" indent="-228600">
              <a:buSzPts val="2800"/>
            </a:pPr>
            <a:r>
              <a:rPr lang="en-US" dirty="0"/>
              <a:t>Activated two weeks ago for 2 apartment </a:t>
            </a:r>
            <a:r>
              <a:rPr lang="en-US"/>
              <a:t>complex</a:t>
            </a:r>
            <a:r>
              <a:rPr lang="en-US" dirty="0"/>
              <a:t> fires in Santa Clara County</a:t>
            </a:r>
          </a:p>
          <a:p>
            <a:pPr marL="0" indent="0">
              <a:buNone/>
            </a:pPr>
            <a:endParaRPr lang="en-US"/>
          </a:p>
        </p:txBody>
      </p:sp>
      <p:sp>
        <p:nvSpPr>
          <p:cNvPr id="259" name="Google Shape;259;g2a5cbd4b961_0_75">
            <a:extLst>
              <a:ext uri="{FF2B5EF4-FFF2-40B4-BE49-F238E27FC236}">
                <a16:creationId xmlns:a16="http://schemas.microsoft.com/office/drawing/2014/main" id="{602D5500-3D19-7D4E-278F-BDB3D49F342C}"/>
              </a:ext>
            </a:extLst>
          </p:cNvPr>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
        <p:nvSpPr>
          <p:cNvPr id="260" name="Google Shape;260;g2a5cbd4b961_0_75">
            <a:extLst>
              <a:ext uri="{FF2B5EF4-FFF2-40B4-BE49-F238E27FC236}">
                <a16:creationId xmlns:a16="http://schemas.microsoft.com/office/drawing/2014/main" id="{AF72B687-72D1-3786-E3AF-C3FA2142EFEC}"/>
              </a:ext>
            </a:extLst>
          </p:cNvPr>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r>
              <a:rPr lang="en-US"/>
              <a:t>Airbnb.org Partnership</a:t>
            </a:r>
          </a:p>
        </p:txBody>
      </p:sp>
      <p:pic>
        <p:nvPicPr>
          <p:cNvPr id="262" name="Google Shape;262;g2a5cbd4b961_0_75" descr="Text&#10;&#10;Description automatically generated">
            <a:extLst>
              <a:ext uri="{FF2B5EF4-FFF2-40B4-BE49-F238E27FC236}">
                <a16:creationId xmlns:a16="http://schemas.microsoft.com/office/drawing/2014/main" id="{DA916903-3341-B672-FC1D-92761045FF45}"/>
              </a:ext>
            </a:extLst>
          </p:cNvPr>
          <p:cNvPicPr preferRelativeResize="0"/>
          <p:nvPr/>
        </p:nvPicPr>
        <p:blipFill rotWithShape="1">
          <a:blip r:embed="rId3">
            <a:alphaModFix/>
          </a:blip>
          <a:srcRect l="47290" r="-359" b="-1286"/>
          <a:stretch/>
        </p:blipFill>
        <p:spPr>
          <a:xfrm>
            <a:off x="10533413" y="5878459"/>
            <a:ext cx="1455779"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A609F144-12B3-22E8-AAED-D14385CA08F0}"/>
              </a:ext>
            </a:extLst>
          </p:cNvPr>
          <p:cNvPicPr>
            <a:picLocks noChangeAspect="1"/>
          </p:cNvPicPr>
          <p:nvPr/>
        </p:nvPicPr>
        <p:blipFill>
          <a:blip r:embed="rId4"/>
          <a:stretch>
            <a:fillRect/>
          </a:stretch>
        </p:blipFill>
        <p:spPr>
          <a:xfrm>
            <a:off x="9425597" y="5901227"/>
            <a:ext cx="2621573" cy="790087"/>
          </a:xfrm>
          <a:prstGeom prst="rect">
            <a:avLst/>
          </a:prstGeom>
        </p:spPr>
      </p:pic>
      <p:pic>
        <p:nvPicPr>
          <p:cNvPr id="4" name="Picture 3" descr="A person and person standing in front of a house&#10;&#10;AI-generated content may be incorrect.">
            <a:extLst>
              <a:ext uri="{FF2B5EF4-FFF2-40B4-BE49-F238E27FC236}">
                <a16:creationId xmlns:a16="http://schemas.microsoft.com/office/drawing/2014/main" id="{40EEA3A2-D8BD-9AFA-50B1-112CCF017F1C}"/>
              </a:ext>
            </a:extLst>
          </p:cNvPr>
          <p:cNvPicPr>
            <a:picLocks noChangeAspect="1"/>
          </p:cNvPicPr>
          <p:nvPr/>
        </p:nvPicPr>
        <p:blipFill>
          <a:blip r:embed="rId5"/>
          <a:srcRect l="2417" t="71" r="-302" b="-269"/>
          <a:stretch>
            <a:fillRect/>
          </a:stretch>
        </p:blipFill>
        <p:spPr>
          <a:xfrm>
            <a:off x="8122749" y="1811977"/>
            <a:ext cx="3312491" cy="3822811"/>
          </a:xfrm>
          <a:prstGeom prst="rect">
            <a:avLst/>
          </a:prstGeom>
          <a:ln w="57150">
            <a:solidFill>
              <a:schemeClr val="tx1"/>
            </a:solidFill>
          </a:ln>
        </p:spPr>
      </p:pic>
      <p:pic>
        <p:nvPicPr>
          <p:cNvPr id="5" name="Picture 4" descr="Airbnb.org, 경북 산불 피해 이재민에 임시 주거 지원 - 다트크리에이티브 IT &amp; CG Magazine">
            <a:extLst>
              <a:ext uri="{FF2B5EF4-FFF2-40B4-BE49-F238E27FC236}">
                <a16:creationId xmlns:a16="http://schemas.microsoft.com/office/drawing/2014/main" id="{B55D1F22-9098-7D37-BF26-D88A039E1A02}"/>
              </a:ext>
            </a:extLst>
          </p:cNvPr>
          <p:cNvPicPr>
            <a:picLocks noChangeAspect="1"/>
          </p:cNvPicPr>
          <p:nvPr/>
        </p:nvPicPr>
        <p:blipFill>
          <a:blip r:embed="rId6"/>
          <a:stretch>
            <a:fillRect/>
          </a:stretch>
        </p:blipFill>
        <p:spPr>
          <a:xfrm>
            <a:off x="709247" y="5108695"/>
            <a:ext cx="3710351" cy="792534"/>
          </a:xfrm>
          <a:prstGeom prst="rect">
            <a:avLst/>
          </a:prstGeom>
        </p:spPr>
      </p:pic>
      <p:pic>
        <p:nvPicPr>
          <p:cNvPr id="6" name="Picture 5" descr="NJ 2-1-1 To Get Help or Give Help | United Way of Central Jersey">
            <a:extLst>
              <a:ext uri="{FF2B5EF4-FFF2-40B4-BE49-F238E27FC236}">
                <a16:creationId xmlns:a16="http://schemas.microsoft.com/office/drawing/2014/main" id="{5623E737-242F-6834-12AD-5D8A323CE56C}"/>
              </a:ext>
            </a:extLst>
          </p:cNvPr>
          <p:cNvPicPr>
            <a:picLocks noChangeAspect="1"/>
          </p:cNvPicPr>
          <p:nvPr/>
        </p:nvPicPr>
        <p:blipFill>
          <a:blip r:embed="rId7"/>
          <a:stretch>
            <a:fillRect/>
          </a:stretch>
        </p:blipFill>
        <p:spPr>
          <a:xfrm>
            <a:off x="4636477" y="5105634"/>
            <a:ext cx="1834661" cy="1003807"/>
          </a:xfrm>
          <a:prstGeom prst="rect">
            <a:avLst/>
          </a:prstGeom>
        </p:spPr>
      </p:pic>
    </p:spTree>
    <p:extLst>
      <p:ext uri="{BB962C8B-B14F-4D97-AF65-F5344CB8AC3E}">
        <p14:creationId xmlns:p14="http://schemas.microsoft.com/office/powerpoint/2010/main" val="910361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p:cNvSpPr txBox="1">
            <a:spLocks noGrp="1"/>
          </p:cNvSpPr>
          <p:nvPr>
            <p:ph type="ctrTitle"/>
          </p:nvPr>
        </p:nvSpPr>
        <p:spPr>
          <a:xfrm>
            <a:off x="3354388" y="1122363"/>
            <a:ext cx="7313612"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4E2C3D"/>
              </a:buClr>
              <a:buSzPts val="6000"/>
              <a:buFont typeface="Roboto"/>
              <a:buNone/>
            </a:pPr>
            <a:r>
              <a:rPr lang="en-US">
                <a:solidFill>
                  <a:srgbClr val="4E2C3D"/>
                </a:solidFill>
                <a:latin typeface="Roboto"/>
                <a:ea typeface="Roboto"/>
                <a:cs typeface="Roboto"/>
                <a:sym typeface="Roboto"/>
              </a:rPr>
              <a:t>Welcome</a:t>
            </a:r>
            <a:endParaRPr/>
          </a:p>
        </p:txBody>
      </p:sp>
      <p:sp>
        <p:nvSpPr>
          <p:cNvPr id="146" name="Google Shape;146;p4"/>
          <p:cNvSpPr txBox="1">
            <a:spLocks noGrp="1"/>
          </p:cNvSpPr>
          <p:nvPr>
            <p:ph type="subTitle" idx="1"/>
          </p:nvPr>
        </p:nvSpPr>
        <p:spPr>
          <a:xfrm>
            <a:off x="3354388" y="3602038"/>
            <a:ext cx="7313612"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4E2C3D"/>
              </a:buClr>
              <a:buSzPts val="2400"/>
              <a:buNone/>
            </a:pPr>
            <a:r>
              <a:rPr lang="en-US">
                <a:solidFill>
                  <a:srgbClr val="4E2C3D"/>
                </a:solidFill>
                <a:latin typeface="Roboto"/>
                <a:ea typeface="Roboto"/>
                <a:cs typeface="Roboto"/>
                <a:sym typeface="Roboto"/>
              </a:rPr>
              <a:t>Introductions and General Announcements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04891F8E-3193-25BA-7D3B-F3A4E45B5CF4}"/>
            </a:ext>
          </a:extLst>
        </p:cNvPr>
        <p:cNvGrpSpPr/>
        <p:nvPr/>
      </p:nvGrpSpPr>
      <p:grpSpPr>
        <a:xfrm>
          <a:off x="0" y="0"/>
          <a:ext cx="0" cy="0"/>
          <a:chOff x="0" y="0"/>
          <a:chExt cx="0" cy="0"/>
        </a:xfrm>
      </p:grpSpPr>
      <p:sp>
        <p:nvSpPr>
          <p:cNvPr id="258" name="Google Shape;258;g2a5cbd4b961_0_75">
            <a:extLst>
              <a:ext uri="{FF2B5EF4-FFF2-40B4-BE49-F238E27FC236}">
                <a16:creationId xmlns:a16="http://schemas.microsoft.com/office/drawing/2014/main" id="{8D8E88A3-7FDE-D999-2D0C-7E5C104EEE6E}"/>
              </a:ext>
            </a:extLst>
          </p:cNvPr>
          <p:cNvSpPr txBox="1">
            <a:spLocks noGrp="1"/>
          </p:cNvSpPr>
          <p:nvPr>
            <p:ph type="body" idx="1"/>
          </p:nvPr>
        </p:nvSpPr>
        <p:spPr>
          <a:xfrm>
            <a:off x="465667" y="1989863"/>
            <a:ext cx="7008192" cy="2811893"/>
          </a:xfrm>
          <a:prstGeom prst="rect">
            <a:avLst/>
          </a:prstGeom>
          <a:noFill/>
          <a:ln>
            <a:noFill/>
          </a:ln>
        </p:spPr>
        <p:txBody>
          <a:bodyPr spcFirstLastPara="1" wrap="square" lIns="91425" tIns="45700" rIns="91425" bIns="45700" anchor="t" anchorCtr="0">
            <a:noAutofit/>
          </a:bodyPr>
          <a:lstStyle/>
          <a:p>
            <a:pPr marL="0" indent="0">
              <a:buSzPts val="2800"/>
              <a:buNone/>
            </a:pPr>
            <a:r>
              <a:rPr lang="en-US"/>
              <a:t>Provides up to 4 free, Lyft rides to individuals:</a:t>
            </a:r>
            <a:endParaRPr lang="en-US" dirty="0"/>
          </a:p>
          <a:p>
            <a:pPr marL="685800" lvl="1">
              <a:lnSpc>
                <a:spcPct val="120000"/>
              </a:lnSpc>
              <a:buSzPts val="2800"/>
              <a:buFont typeface="Courier New"/>
              <a:buChar char="o"/>
            </a:pPr>
            <a:r>
              <a:rPr lang="en-US" sz="1900"/>
              <a:t>Medical/Healthcare. Ex: Medical </a:t>
            </a:r>
            <a:r>
              <a:rPr lang="en-US" sz="1900" dirty="0"/>
              <a:t>appointments, Urgent Care (non-emergency)</a:t>
            </a:r>
          </a:p>
          <a:p>
            <a:pPr marL="685800" lvl="1">
              <a:lnSpc>
                <a:spcPct val="120000"/>
              </a:lnSpc>
              <a:spcBef>
                <a:spcPts val="0"/>
              </a:spcBef>
              <a:buSzPts val="2800"/>
              <a:buFont typeface="Courier New"/>
              <a:buChar char="o"/>
            </a:pPr>
            <a:r>
              <a:rPr lang="en-US" sz="1900"/>
              <a:t>Financial Assistance (including public benefits, CalWORKs, SNAP, WIC, General Relief, and housing vouchers)</a:t>
            </a:r>
            <a:endParaRPr lang="en-US" sz="1900" dirty="0"/>
          </a:p>
          <a:p>
            <a:pPr marL="685800" lvl="1">
              <a:lnSpc>
                <a:spcPct val="120000"/>
              </a:lnSpc>
              <a:spcBef>
                <a:spcPts val="0"/>
              </a:spcBef>
              <a:buSzPts val="2800"/>
              <a:buFont typeface="Courier New"/>
              <a:buChar char="o"/>
            </a:pPr>
            <a:r>
              <a:rPr lang="en-US" sz="1900"/>
              <a:t>Disaster (transportation to shelter, hotel, relocation site, or to return home, and more)</a:t>
            </a:r>
            <a:endParaRPr lang="en-US" sz="1900" dirty="0"/>
          </a:p>
          <a:p>
            <a:pPr marL="685800" lvl="1">
              <a:lnSpc>
                <a:spcPct val="120000"/>
              </a:lnSpc>
              <a:spcBef>
                <a:spcPts val="0"/>
              </a:spcBef>
              <a:buSzPts val="2800"/>
              <a:buFont typeface="Courier New"/>
              <a:buChar char="o"/>
            </a:pPr>
            <a:r>
              <a:rPr lang="en-US" sz="1900"/>
              <a:t>Legal aid</a:t>
            </a:r>
            <a:endParaRPr lang="en-US" sz="1900" dirty="0"/>
          </a:p>
          <a:p>
            <a:pPr marL="685800" lvl="1">
              <a:lnSpc>
                <a:spcPct val="120000"/>
              </a:lnSpc>
              <a:spcBef>
                <a:spcPts val="0"/>
              </a:spcBef>
              <a:buSzPts val="2800"/>
              <a:buFont typeface="Courier New"/>
              <a:buChar char="o"/>
            </a:pPr>
            <a:r>
              <a:rPr lang="en-US" sz="1900"/>
              <a:t>Job/Career Center (not to a job interview. not to get to and from job) </a:t>
            </a:r>
            <a:endParaRPr lang="en-US" sz="1900" dirty="0"/>
          </a:p>
          <a:p>
            <a:pPr marL="685800" lvl="1">
              <a:lnSpc>
                <a:spcPct val="120000"/>
              </a:lnSpc>
              <a:spcBef>
                <a:spcPts val="0"/>
              </a:spcBef>
              <a:buSzPts val="2800"/>
              <a:buFont typeface="Courier New"/>
              <a:buChar char="o"/>
            </a:pPr>
            <a:r>
              <a:rPr lang="en-US" sz="1900"/>
              <a:t>Food Pantries</a:t>
            </a:r>
            <a:endParaRPr lang="en-US" sz="1900" dirty="0"/>
          </a:p>
          <a:p>
            <a:pPr marL="228600" indent="-228600">
              <a:lnSpc>
                <a:spcPct val="120000"/>
              </a:lnSpc>
              <a:spcBef>
                <a:spcPts val="0"/>
              </a:spcBef>
              <a:buSzPts val="2800"/>
            </a:pPr>
            <a:endParaRPr lang="en-US" sz="2000" dirty="0"/>
          </a:p>
          <a:p>
            <a:pPr marL="0" indent="0">
              <a:buNone/>
            </a:pPr>
            <a:endParaRPr lang="en-US"/>
          </a:p>
        </p:txBody>
      </p:sp>
      <p:sp>
        <p:nvSpPr>
          <p:cNvPr id="259" name="Google Shape;259;g2a5cbd4b961_0_75">
            <a:extLst>
              <a:ext uri="{FF2B5EF4-FFF2-40B4-BE49-F238E27FC236}">
                <a16:creationId xmlns:a16="http://schemas.microsoft.com/office/drawing/2014/main" id="{DA537F29-0EAC-EE7B-9B1A-BF7DD7F89480}"/>
              </a:ext>
            </a:extLst>
          </p:cNvPr>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
        <p:nvSpPr>
          <p:cNvPr id="260" name="Google Shape;260;g2a5cbd4b961_0_75">
            <a:extLst>
              <a:ext uri="{FF2B5EF4-FFF2-40B4-BE49-F238E27FC236}">
                <a16:creationId xmlns:a16="http://schemas.microsoft.com/office/drawing/2014/main" id="{664A80C0-5C3F-8190-02FD-6BF802FD4765}"/>
              </a:ext>
            </a:extLst>
          </p:cNvPr>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r>
              <a:rPr lang="en-US"/>
              <a:t>Ride United – Lyft Partnership</a:t>
            </a:r>
          </a:p>
        </p:txBody>
      </p:sp>
      <p:pic>
        <p:nvPicPr>
          <p:cNvPr id="262" name="Google Shape;262;g2a5cbd4b961_0_75" descr="Text&#10;&#10;Description automatically generated">
            <a:extLst>
              <a:ext uri="{FF2B5EF4-FFF2-40B4-BE49-F238E27FC236}">
                <a16:creationId xmlns:a16="http://schemas.microsoft.com/office/drawing/2014/main" id="{DAA30898-90B7-FAA4-0230-456E8AC4D4E9}"/>
              </a:ext>
            </a:extLst>
          </p:cNvPr>
          <p:cNvPicPr preferRelativeResize="0"/>
          <p:nvPr/>
        </p:nvPicPr>
        <p:blipFill rotWithShape="1">
          <a:blip r:embed="rId3">
            <a:alphaModFix/>
          </a:blip>
          <a:srcRect l="47290" r="-359" b="-1286"/>
          <a:stretch/>
        </p:blipFill>
        <p:spPr>
          <a:xfrm>
            <a:off x="10533413" y="5878459"/>
            <a:ext cx="1455779"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391B4E71-53DE-F261-96D2-30819BE00847}"/>
              </a:ext>
            </a:extLst>
          </p:cNvPr>
          <p:cNvPicPr>
            <a:picLocks noChangeAspect="1"/>
          </p:cNvPicPr>
          <p:nvPr/>
        </p:nvPicPr>
        <p:blipFill>
          <a:blip r:embed="rId4"/>
          <a:stretch>
            <a:fillRect/>
          </a:stretch>
        </p:blipFill>
        <p:spPr>
          <a:xfrm>
            <a:off x="9425597" y="5901227"/>
            <a:ext cx="2621573" cy="790087"/>
          </a:xfrm>
          <a:prstGeom prst="rect">
            <a:avLst/>
          </a:prstGeom>
        </p:spPr>
      </p:pic>
      <p:pic>
        <p:nvPicPr>
          <p:cNvPr id="2" name="Picture 1" descr="A car next to a phone&#10;&#10;AI-generated content may be incorrect.">
            <a:extLst>
              <a:ext uri="{FF2B5EF4-FFF2-40B4-BE49-F238E27FC236}">
                <a16:creationId xmlns:a16="http://schemas.microsoft.com/office/drawing/2014/main" id="{69FD97E8-4277-775F-D50C-C576FAAC59D7}"/>
              </a:ext>
            </a:extLst>
          </p:cNvPr>
          <p:cNvPicPr>
            <a:picLocks noChangeAspect="1"/>
          </p:cNvPicPr>
          <p:nvPr/>
        </p:nvPicPr>
        <p:blipFill>
          <a:blip r:embed="rId5"/>
          <a:stretch>
            <a:fillRect/>
          </a:stretch>
        </p:blipFill>
        <p:spPr>
          <a:xfrm>
            <a:off x="7668847" y="1817077"/>
            <a:ext cx="3907692" cy="3888154"/>
          </a:xfrm>
          <a:prstGeom prst="rect">
            <a:avLst/>
          </a:prstGeom>
          <a:ln w="28575">
            <a:solidFill>
              <a:schemeClr val="tx1"/>
            </a:solidFill>
          </a:ln>
        </p:spPr>
      </p:pic>
    </p:spTree>
    <p:extLst>
      <p:ext uri="{BB962C8B-B14F-4D97-AF65-F5344CB8AC3E}">
        <p14:creationId xmlns:p14="http://schemas.microsoft.com/office/powerpoint/2010/main" val="1808966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2a5cbd4b961_0_75"/>
          <p:cNvSpPr txBox="1">
            <a:spLocks noGrp="1"/>
          </p:cNvSpPr>
          <p:nvPr>
            <p:ph type="body" idx="1"/>
          </p:nvPr>
        </p:nvSpPr>
        <p:spPr>
          <a:xfrm>
            <a:off x="465667" y="1989863"/>
            <a:ext cx="5386500" cy="373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Partnership with CalOES and UC Berkeley </a:t>
            </a:r>
            <a:endParaRPr/>
          </a:p>
          <a:p>
            <a:pPr marL="228600" lvl="0" indent="-228600" algn="l" rtl="0">
              <a:lnSpc>
                <a:spcPct val="90000"/>
              </a:lnSpc>
              <a:spcBef>
                <a:spcPts val="1000"/>
              </a:spcBef>
              <a:spcAft>
                <a:spcPts val="0"/>
              </a:spcAft>
              <a:buClr>
                <a:schemeClr val="dk1"/>
              </a:buClr>
              <a:buSzPts val="2800"/>
              <a:buChar char="•"/>
            </a:pPr>
            <a:r>
              <a:rPr lang="en-US"/>
              <a:t>Promoting Earthquake Early Warning System via MyShake App: </a:t>
            </a:r>
            <a:r>
              <a:rPr lang="en-US" u="sng">
                <a:solidFill>
                  <a:schemeClr val="hlink"/>
                </a:solidFill>
                <a:hlinkClick r:id="rId3"/>
              </a:rPr>
              <a:t>https://myshake.berkeley.edu/</a:t>
            </a:r>
            <a:endParaRPr/>
          </a:p>
          <a:p>
            <a:pPr marL="228600" lvl="0" indent="-228600" algn="l" rtl="0">
              <a:lnSpc>
                <a:spcPct val="90000"/>
              </a:lnSpc>
              <a:spcBef>
                <a:spcPts val="1000"/>
              </a:spcBef>
              <a:spcAft>
                <a:spcPts val="0"/>
              </a:spcAft>
              <a:buClr>
                <a:schemeClr val="dk1"/>
              </a:buClr>
              <a:buSzPts val="2800"/>
              <a:buChar char="•"/>
            </a:pPr>
            <a:r>
              <a:rPr lang="en-US"/>
              <a:t>Text Earthquake or Terremoto to 211-211 </a:t>
            </a:r>
            <a:endParaRPr/>
          </a:p>
          <a:p>
            <a:pPr marL="0" lvl="0" indent="0" algn="l" rtl="0">
              <a:lnSpc>
                <a:spcPct val="90000"/>
              </a:lnSpc>
              <a:spcBef>
                <a:spcPts val="1000"/>
              </a:spcBef>
              <a:spcAft>
                <a:spcPts val="0"/>
              </a:spcAft>
              <a:buSzPts val="1800"/>
              <a:buNone/>
            </a:pPr>
            <a:endParaRPr/>
          </a:p>
        </p:txBody>
      </p:sp>
      <p:sp>
        <p:nvSpPr>
          <p:cNvPr id="259" name="Google Shape;259;g2a5cbd4b961_0_75"/>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
        <p:nvSpPr>
          <p:cNvPr id="260" name="Google Shape;260;g2a5cbd4b961_0_75"/>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a:t>Earthquake Preparedness </a:t>
            </a:r>
            <a:endParaRPr/>
          </a:p>
        </p:txBody>
      </p:sp>
      <p:pic>
        <p:nvPicPr>
          <p:cNvPr id="261" name="Google Shape;261;g2a5cbd4b961_0_75"/>
          <p:cNvPicPr preferRelativeResize="0"/>
          <p:nvPr/>
        </p:nvPicPr>
        <p:blipFill rotWithShape="1">
          <a:blip r:embed="rId4">
            <a:alphaModFix/>
          </a:blip>
          <a:srcRect/>
          <a:stretch/>
        </p:blipFill>
        <p:spPr>
          <a:xfrm>
            <a:off x="6787293" y="1986511"/>
            <a:ext cx="4886849" cy="3730294"/>
          </a:xfrm>
          <a:prstGeom prst="rect">
            <a:avLst/>
          </a:prstGeom>
          <a:noFill/>
          <a:ln w="57150" cap="flat" cmpd="sng">
            <a:solidFill>
              <a:schemeClr val="tx1"/>
            </a:solidFill>
            <a:prstDash val="solid"/>
            <a:round/>
            <a:headEnd type="none" w="sm" len="sm"/>
            <a:tailEnd type="none" w="sm" len="sm"/>
          </a:ln>
        </p:spPr>
      </p:pic>
      <p:pic>
        <p:nvPicPr>
          <p:cNvPr id="262" name="Google Shape;262;g2a5cbd4b961_0_75" descr="Text&#10;&#10;Description automatically generated"/>
          <p:cNvPicPr preferRelativeResize="0"/>
          <p:nvPr/>
        </p:nvPicPr>
        <p:blipFill rotWithShape="1">
          <a:blip r:embed="rId5">
            <a:alphaModFix/>
          </a:blip>
          <a:srcRect l="47290" r="-359" b="-1286"/>
          <a:stretch/>
        </p:blipFill>
        <p:spPr>
          <a:xfrm>
            <a:off x="10533413" y="5878459"/>
            <a:ext cx="1455779"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692153B2-9401-FA1B-231B-BA5D22D37D04}"/>
              </a:ext>
            </a:extLst>
          </p:cNvPr>
          <p:cNvPicPr>
            <a:picLocks noChangeAspect="1"/>
          </p:cNvPicPr>
          <p:nvPr/>
        </p:nvPicPr>
        <p:blipFill>
          <a:blip r:embed="rId6"/>
          <a:stretch>
            <a:fillRect/>
          </a:stretch>
        </p:blipFill>
        <p:spPr>
          <a:xfrm>
            <a:off x="9425597" y="5901227"/>
            <a:ext cx="2621573" cy="79008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a5cbd4b961_0_83"/>
          <p:cNvSpPr txBox="1">
            <a:spLocks noGrp="1"/>
          </p:cNvSpPr>
          <p:nvPr>
            <p:ph type="body" idx="1"/>
          </p:nvPr>
        </p:nvSpPr>
        <p:spPr>
          <a:xfrm>
            <a:off x="465666" y="1989863"/>
            <a:ext cx="10964400" cy="3730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Partnership with Kick It California to help residents stop using tobacco products</a:t>
            </a:r>
            <a:endParaRPr/>
          </a:p>
          <a:p>
            <a:pPr marL="228600" lvl="0" indent="-50800" algn="l" rtl="0">
              <a:lnSpc>
                <a:spcPct val="90000"/>
              </a:lnSpc>
              <a:spcBef>
                <a:spcPts val="1000"/>
              </a:spcBef>
              <a:spcAft>
                <a:spcPts val="0"/>
              </a:spcAft>
              <a:buClr>
                <a:schemeClr val="dk1"/>
              </a:buClr>
              <a:buSzPts val="2800"/>
              <a:buNone/>
            </a:pPr>
            <a:endParaRPr/>
          </a:p>
        </p:txBody>
      </p:sp>
      <p:sp>
        <p:nvSpPr>
          <p:cNvPr id="269" name="Google Shape;269;g2a5cbd4b961_0_83"/>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
        <p:nvSpPr>
          <p:cNvPr id="270" name="Google Shape;270;g2a5cbd4b961_0_83"/>
          <p:cNvSpPr txBox="1">
            <a:spLocks noGrp="1"/>
          </p:cNvSpPr>
          <p:nvPr>
            <p:ph type="title"/>
          </p:nvPr>
        </p:nvSpPr>
        <p:spPr>
          <a:xfrm>
            <a:off x="2755900" y="493135"/>
            <a:ext cx="5578500" cy="1151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t>Tobacco Cessation (Statewide)</a:t>
            </a:r>
            <a:endParaRPr/>
          </a:p>
        </p:txBody>
      </p:sp>
      <p:pic>
        <p:nvPicPr>
          <p:cNvPr id="271" name="Google Shape;271;g2a5cbd4b961_0_83"/>
          <p:cNvPicPr preferRelativeResize="0"/>
          <p:nvPr/>
        </p:nvPicPr>
        <p:blipFill rotWithShape="1">
          <a:blip r:embed="rId3">
            <a:alphaModFix/>
          </a:blip>
          <a:srcRect/>
          <a:stretch/>
        </p:blipFill>
        <p:spPr>
          <a:xfrm>
            <a:off x="4724218" y="3018231"/>
            <a:ext cx="3456720" cy="3450320"/>
          </a:xfrm>
          <a:prstGeom prst="rect">
            <a:avLst/>
          </a:prstGeom>
          <a:noFill/>
          <a:ln w="57150" cap="flat" cmpd="sng">
            <a:solidFill>
              <a:schemeClr val="dk1"/>
            </a:solidFill>
            <a:prstDash val="solid"/>
            <a:round/>
            <a:headEnd type="none" w="sm" len="sm"/>
            <a:tailEnd type="none" w="sm" len="sm"/>
          </a:ln>
        </p:spPr>
      </p:pic>
      <p:pic>
        <p:nvPicPr>
          <p:cNvPr id="272" name="Google Shape;272;g2a5cbd4b961_0_83"/>
          <p:cNvPicPr preferRelativeResize="0"/>
          <p:nvPr/>
        </p:nvPicPr>
        <p:blipFill rotWithShape="1">
          <a:blip r:embed="rId4">
            <a:alphaModFix/>
          </a:blip>
          <a:srcRect/>
          <a:stretch/>
        </p:blipFill>
        <p:spPr>
          <a:xfrm>
            <a:off x="1143000" y="3018231"/>
            <a:ext cx="3412404" cy="3450319"/>
          </a:xfrm>
          <a:prstGeom prst="rect">
            <a:avLst/>
          </a:prstGeom>
          <a:noFill/>
          <a:ln w="57150" cap="flat" cmpd="sng">
            <a:solidFill>
              <a:schemeClr val="dk1"/>
            </a:solidFill>
            <a:prstDash val="solid"/>
            <a:round/>
            <a:headEnd type="none" w="sm" len="sm"/>
            <a:tailEnd type="none" w="sm" len="sm"/>
          </a:ln>
        </p:spPr>
      </p:pic>
      <p:pic>
        <p:nvPicPr>
          <p:cNvPr id="273" name="Google Shape;273;g2a5cbd4b961_0_83" descr="Text&#10;&#10;Description automatically generated"/>
          <p:cNvPicPr preferRelativeResize="0"/>
          <p:nvPr/>
        </p:nvPicPr>
        <p:blipFill rotWithShape="1">
          <a:blip r:embed="rId5">
            <a:alphaModFix/>
          </a:blip>
          <a:srcRect l="47290" r="-359" b="-1286"/>
          <a:stretch/>
        </p:blipFill>
        <p:spPr>
          <a:xfrm>
            <a:off x="10533413" y="5878459"/>
            <a:ext cx="1455779"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B9434DDA-4882-1E07-B90C-0DA60503EDAA}"/>
              </a:ext>
            </a:extLst>
          </p:cNvPr>
          <p:cNvPicPr>
            <a:picLocks noChangeAspect="1"/>
          </p:cNvPicPr>
          <p:nvPr/>
        </p:nvPicPr>
        <p:blipFill>
          <a:blip r:embed="rId6"/>
          <a:stretch>
            <a:fillRect/>
          </a:stretch>
        </p:blipFill>
        <p:spPr>
          <a:xfrm>
            <a:off x="9425597" y="5901227"/>
            <a:ext cx="2621573" cy="79008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058cb44505_0_0"/>
          <p:cNvSpPr txBox="1">
            <a:spLocks noGrp="1"/>
          </p:cNvSpPr>
          <p:nvPr>
            <p:ph type="body" idx="1"/>
          </p:nvPr>
        </p:nvSpPr>
        <p:spPr>
          <a:xfrm>
            <a:off x="465675" y="1837475"/>
            <a:ext cx="6121048" cy="269680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1800"/>
              <a:buFont typeface="Arial"/>
              <a:buNone/>
            </a:pPr>
            <a:r>
              <a:rPr lang="en-US"/>
              <a:t>If you’re caring for someone and struggling to find support, AARP and United Way Bay Area have teamed up to help you get local resources and AARP family caregiving resources through 211. </a:t>
            </a:r>
            <a:endParaRPr/>
          </a:p>
        </p:txBody>
      </p:sp>
      <p:sp>
        <p:nvSpPr>
          <p:cNvPr id="280" name="Google Shape;280;g3058cb44505_0_0"/>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43</a:t>
            </a:fld>
            <a:endParaRPr/>
          </a:p>
        </p:txBody>
      </p:sp>
      <p:sp>
        <p:nvSpPr>
          <p:cNvPr id="281" name="Google Shape;281;g3058cb44505_0_0"/>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4400"/>
              <a:buNone/>
            </a:pPr>
            <a:r>
              <a:rPr lang="en-US"/>
              <a:t>Caregiver Support Program</a:t>
            </a:r>
            <a:endParaRPr/>
          </a:p>
        </p:txBody>
      </p:sp>
      <p:pic>
        <p:nvPicPr>
          <p:cNvPr id="2" name="Picture 1" descr="A person hugging another person on a bench&#10;&#10;Description automatically generated">
            <a:extLst>
              <a:ext uri="{FF2B5EF4-FFF2-40B4-BE49-F238E27FC236}">
                <a16:creationId xmlns:a16="http://schemas.microsoft.com/office/drawing/2014/main" id="{B9681FBD-F64B-7DBD-2C4B-84108C85E72A}"/>
              </a:ext>
            </a:extLst>
          </p:cNvPr>
          <p:cNvPicPr>
            <a:picLocks noChangeAspect="1"/>
          </p:cNvPicPr>
          <p:nvPr/>
        </p:nvPicPr>
        <p:blipFill>
          <a:blip r:embed="rId3"/>
          <a:stretch>
            <a:fillRect/>
          </a:stretch>
        </p:blipFill>
        <p:spPr>
          <a:xfrm>
            <a:off x="6578578" y="2007884"/>
            <a:ext cx="5266543" cy="3082316"/>
          </a:xfrm>
          <a:prstGeom prst="rect">
            <a:avLst/>
          </a:prstGeom>
        </p:spPr>
      </p:pic>
      <p:sp>
        <p:nvSpPr>
          <p:cNvPr id="3" name="TextBox 2">
            <a:extLst>
              <a:ext uri="{FF2B5EF4-FFF2-40B4-BE49-F238E27FC236}">
                <a16:creationId xmlns:a16="http://schemas.microsoft.com/office/drawing/2014/main" id="{9E001F10-59DC-DFDF-C2FD-8E2446725849}"/>
              </a:ext>
            </a:extLst>
          </p:cNvPr>
          <p:cNvSpPr txBox="1"/>
          <p:nvPr/>
        </p:nvSpPr>
        <p:spPr>
          <a:xfrm>
            <a:off x="622126" y="4275551"/>
            <a:ext cx="7471775"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342900">
              <a:buFont typeface="Arial,Sans-Serif"/>
              <a:buChar char="•"/>
            </a:pPr>
            <a:r>
              <a:rPr lang="en-US" sz="2800"/>
              <a:t>Text Caregiver to 211211​</a:t>
            </a:r>
          </a:p>
          <a:p>
            <a:pPr marL="457200" indent="-342900">
              <a:buFont typeface="Arial,Sans-Serif"/>
              <a:buChar char="•"/>
            </a:pPr>
            <a:r>
              <a:rPr lang="en-US" sz="2800"/>
              <a:t>Text Cuidador to 211211​</a:t>
            </a:r>
          </a:p>
          <a:p>
            <a:pPr marL="457200" indent="-342900">
              <a:buFont typeface="Arial,Sans-Serif"/>
              <a:buChar char="•"/>
            </a:pPr>
            <a:r>
              <a:rPr lang="en-US" sz="2800"/>
              <a:t>Call 211​</a:t>
            </a:r>
          </a:p>
          <a:p>
            <a:pPr marL="457200" indent="-342900">
              <a:buFont typeface="Arial,Sans-Serif"/>
              <a:buChar char="•"/>
            </a:pPr>
            <a:r>
              <a:rPr lang="en-US" sz="2800"/>
              <a:t>Learn more here</a:t>
            </a:r>
            <a:r>
              <a:rPr lang="en-US" sz="2400"/>
              <a:t>​</a:t>
            </a:r>
            <a:br>
              <a:rPr lang="en-US" sz="2400"/>
            </a:br>
            <a:r>
              <a:rPr lang="en-US" sz="2400" u="sng">
                <a:solidFill>
                  <a:srgbClr val="0000FF"/>
                </a:solidFill>
                <a:hlinkClick r:id="rId4">
                  <a:extLst>
                    <a:ext uri="{A12FA001-AC4F-418D-AE19-62706E023703}">
                      <ahyp:hlinkClr xmlns:ahyp="http://schemas.microsoft.com/office/drawing/2018/hyperlinkcolor" val="tx"/>
                    </a:ext>
                  </a:extLst>
                </a:hlinkClick>
              </a:rPr>
              <a:t>https://unitedwaysca.org/caregivers/</a:t>
            </a:r>
          </a:p>
        </p:txBody>
      </p:sp>
      <p:pic>
        <p:nvPicPr>
          <p:cNvPr id="5" name="Google Shape;273;g2a5cbd4b961_0_83" descr="Text&#10;&#10;Description automatically generated">
            <a:extLst>
              <a:ext uri="{FF2B5EF4-FFF2-40B4-BE49-F238E27FC236}">
                <a16:creationId xmlns:a16="http://schemas.microsoft.com/office/drawing/2014/main" id="{0E3286BC-285E-F8A1-14FC-6955DFE1E467}"/>
              </a:ext>
            </a:extLst>
          </p:cNvPr>
          <p:cNvPicPr preferRelativeResize="0"/>
          <p:nvPr/>
        </p:nvPicPr>
        <p:blipFill rotWithShape="1">
          <a:blip r:embed="rId5">
            <a:alphaModFix/>
          </a:blip>
          <a:srcRect l="47290" r="-359" b="-1286"/>
          <a:stretch/>
        </p:blipFill>
        <p:spPr>
          <a:xfrm>
            <a:off x="10533413" y="5878459"/>
            <a:ext cx="1455779" cy="791464"/>
          </a:xfrm>
          <a:prstGeom prst="rect">
            <a:avLst/>
          </a:prstGeom>
          <a:noFill/>
          <a:ln>
            <a:noFill/>
          </a:ln>
        </p:spPr>
      </p:pic>
      <p:pic>
        <p:nvPicPr>
          <p:cNvPr id="6" name="Picture 5" descr="A blue text on a white background&#10;&#10;AI-generated content may be incorrect.">
            <a:extLst>
              <a:ext uri="{FF2B5EF4-FFF2-40B4-BE49-F238E27FC236}">
                <a16:creationId xmlns:a16="http://schemas.microsoft.com/office/drawing/2014/main" id="{6BAD1C5B-2117-132B-2665-710696C27810}"/>
              </a:ext>
            </a:extLst>
          </p:cNvPr>
          <p:cNvPicPr>
            <a:picLocks noChangeAspect="1"/>
          </p:cNvPicPr>
          <p:nvPr/>
        </p:nvPicPr>
        <p:blipFill>
          <a:blip r:embed="rId6"/>
          <a:stretch>
            <a:fillRect/>
          </a:stretch>
        </p:blipFill>
        <p:spPr>
          <a:xfrm>
            <a:off x="9425597" y="5901227"/>
            <a:ext cx="2621573" cy="79008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058cb44505_0_0"/>
          <p:cNvSpPr txBox="1">
            <a:spLocks noGrp="1"/>
          </p:cNvSpPr>
          <p:nvPr>
            <p:ph type="body" idx="1"/>
          </p:nvPr>
        </p:nvSpPr>
        <p:spPr>
          <a:xfrm>
            <a:off x="465675" y="1837475"/>
            <a:ext cx="6368685" cy="3730200"/>
          </a:xfrm>
          <a:prstGeom prst="rect">
            <a:avLst/>
          </a:prstGeom>
          <a:noFill/>
          <a:ln>
            <a:noFill/>
          </a:ln>
        </p:spPr>
        <p:txBody>
          <a:bodyPr spcFirstLastPara="1" wrap="square" lIns="91425" tIns="45700" rIns="91425" bIns="45700" anchor="t" anchorCtr="0">
            <a:normAutofit/>
          </a:bodyPr>
          <a:lstStyle/>
          <a:p>
            <a:pPr indent="-457200">
              <a:lnSpc>
                <a:spcPct val="100000"/>
              </a:lnSpc>
            </a:pPr>
            <a:r>
              <a:rPr lang="en-US"/>
              <a:t>Non-emergency hate incident and hate crime reporting system </a:t>
            </a:r>
          </a:p>
          <a:p>
            <a:pPr indent="-457200">
              <a:lnSpc>
                <a:spcPct val="100000"/>
              </a:lnSpc>
            </a:pPr>
            <a:r>
              <a:rPr lang="en-US"/>
              <a:t>Call specialist will assess the caller’s safety, determine the need for emergency assistance, and provide connections to local resources for physical and mental health support. </a:t>
            </a:r>
          </a:p>
        </p:txBody>
      </p:sp>
      <p:sp>
        <p:nvSpPr>
          <p:cNvPr id="280" name="Google Shape;280;g3058cb44505_0_0"/>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44</a:t>
            </a:fld>
            <a:endParaRPr/>
          </a:p>
        </p:txBody>
      </p:sp>
      <p:sp>
        <p:nvSpPr>
          <p:cNvPr id="281" name="Google Shape;281;g3058cb44505_0_0"/>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r>
              <a:rPr lang="en-US"/>
              <a:t>California VS Hate</a:t>
            </a:r>
            <a:endParaRPr/>
          </a:p>
        </p:txBody>
      </p:sp>
      <p:pic>
        <p:nvPicPr>
          <p:cNvPr id="2" name="Picture 1" descr="A hand holding a phone&#10;&#10;Description automatically generated">
            <a:extLst>
              <a:ext uri="{FF2B5EF4-FFF2-40B4-BE49-F238E27FC236}">
                <a16:creationId xmlns:a16="http://schemas.microsoft.com/office/drawing/2014/main" id="{D67787BF-06EA-B869-60BD-09075705B18E}"/>
              </a:ext>
            </a:extLst>
          </p:cNvPr>
          <p:cNvPicPr>
            <a:picLocks noChangeAspect="1"/>
          </p:cNvPicPr>
          <p:nvPr/>
        </p:nvPicPr>
        <p:blipFill>
          <a:blip r:embed="rId3"/>
          <a:stretch>
            <a:fillRect/>
          </a:stretch>
        </p:blipFill>
        <p:spPr>
          <a:xfrm>
            <a:off x="7308761" y="1842652"/>
            <a:ext cx="4120405" cy="3493348"/>
          </a:xfrm>
          <a:prstGeom prst="rect">
            <a:avLst/>
          </a:prstGeom>
          <a:solidFill>
            <a:srgbClr val="FFFFFF">
              <a:shade val="85000"/>
            </a:srgbClr>
          </a:solidFill>
          <a:ln w="571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oogle Shape;273;g2a5cbd4b961_0_83" descr="Text&#10;&#10;Description automatically generated">
            <a:extLst>
              <a:ext uri="{FF2B5EF4-FFF2-40B4-BE49-F238E27FC236}">
                <a16:creationId xmlns:a16="http://schemas.microsoft.com/office/drawing/2014/main" id="{C10406F6-534D-3EC9-96C9-FC516D20F4A4}"/>
              </a:ext>
            </a:extLst>
          </p:cNvPr>
          <p:cNvPicPr preferRelativeResize="0"/>
          <p:nvPr/>
        </p:nvPicPr>
        <p:blipFill rotWithShape="1">
          <a:blip r:embed="rId4">
            <a:alphaModFix/>
          </a:blip>
          <a:srcRect l="47290" r="-359" b="-1286"/>
          <a:stretch/>
        </p:blipFill>
        <p:spPr>
          <a:xfrm>
            <a:off x="10533413" y="5878459"/>
            <a:ext cx="1455779" cy="791464"/>
          </a:xfrm>
          <a:prstGeom prst="rect">
            <a:avLst/>
          </a:prstGeom>
          <a:noFill/>
          <a:ln>
            <a:noFill/>
          </a:ln>
        </p:spPr>
      </p:pic>
      <p:pic>
        <p:nvPicPr>
          <p:cNvPr id="5" name="Picture 4" descr="A blue text on a white background&#10;&#10;AI-generated content may be incorrect.">
            <a:extLst>
              <a:ext uri="{FF2B5EF4-FFF2-40B4-BE49-F238E27FC236}">
                <a16:creationId xmlns:a16="http://schemas.microsoft.com/office/drawing/2014/main" id="{A53DE5E8-EE0A-079F-9838-1FCB2BE9687A}"/>
              </a:ext>
            </a:extLst>
          </p:cNvPr>
          <p:cNvPicPr>
            <a:picLocks noChangeAspect="1"/>
          </p:cNvPicPr>
          <p:nvPr/>
        </p:nvPicPr>
        <p:blipFill>
          <a:blip r:embed="rId5"/>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452473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058cb44505_0_0"/>
          <p:cNvSpPr txBox="1">
            <a:spLocks noGrp="1"/>
          </p:cNvSpPr>
          <p:nvPr>
            <p:ph type="body" idx="1"/>
          </p:nvPr>
        </p:nvSpPr>
        <p:spPr>
          <a:xfrm>
            <a:off x="465675" y="1837475"/>
            <a:ext cx="7429697" cy="4521136"/>
          </a:xfrm>
          <a:prstGeom prst="rect">
            <a:avLst/>
          </a:prstGeom>
          <a:noFill/>
          <a:ln>
            <a:noFill/>
          </a:ln>
        </p:spPr>
        <p:txBody>
          <a:bodyPr spcFirstLastPara="1" wrap="square" lIns="91425" tIns="45700" rIns="91425" bIns="45700" anchor="t" anchorCtr="0">
            <a:normAutofit/>
          </a:bodyPr>
          <a:lstStyle/>
          <a:p>
            <a:pPr indent="-457200">
              <a:lnSpc>
                <a:spcPct val="100000"/>
              </a:lnSpc>
            </a:pPr>
            <a:r>
              <a:rPr lang="en-US"/>
              <a:t>Statewide data sharing agreement aimed at achieving the state’s plans for  improving connections between health and social services entities.</a:t>
            </a:r>
          </a:p>
          <a:p>
            <a:pPr indent="-457200">
              <a:lnSpc>
                <a:spcPct val="100000"/>
              </a:lnSpc>
            </a:pPr>
            <a:r>
              <a:rPr lang="en-US"/>
              <a:t>By February 2026,  be able to share 211 data in real-time with external agencies</a:t>
            </a:r>
          </a:p>
          <a:p>
            <a:pPr indent="-457200">
              <a:lnSpc>
                <a:spcPct val="100000"/>
              </a:lnSpc>
            </a:pPr>
            <a:r>
              <a:rPr lang="en-US"/>
              <a:t>Participating in partnership with UWCA &amp; 8 other 211s/UWs</a:t>
            </a:r>
          </a:p>
        </p:txBody>
      </p:sp>
      <p:sp>
        <p:nvSpPr>
          <p:cNvPr id="280" name="Google Shape;280;g3058cb44505_0_0"/>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45</a:t>
            </a:fld>
            <a:endParaRPr/>
          </a:p>
        </p:txBody>
      </p:sp>
      <p:sp>
        <p:nvSpPr>
          <p:cNvPr id="281" name="Google Shape;281;g3058cb44505_0_0"/>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r>
              <a:rPr lang="en-US"/>
              <a:t>Data Exchange Framework (</a:t>
            </a:r>
            <a:r>
              <a:rPr lang="en-US" err="1"/>
              <a:t>DxF</a:t>
            </a:r>
            <a:r>
              <a:rPr lang="en-US"/>
              <a:t>)</a:t>
            </a:r>
          </a:p>
        </p:txBody>
      </p:sp>
      <p:pic>
        <p:nvPicPr>
          <p:cNvPr id="3" name="Picture 2" descr="A person smiling with a child&#10;&#10;Description automatically generated">
            <a:extLst>
              <a:ext uri="{FF2B5EF4-FFF2-40B4-BE49-F238E27FC236}">
                <a16:creationId xmlns:a16="http://schemas.microsoft.com/office/drawing/2014/main" id="{C3AA6353-A8BA-4825-E1E8-B69EFED5921A}"/>
              </a:ext>
            </a:extLst>
          </p:cNvPr>
          <p:cNvPicPr>
            <a:picLocks noChangeAspect="1"/>
          </p:cNvPicPr>
          <p:nvPr/>
        </p:nvPicPr>
        <p:blipFill>
          <a:blip r:embed="rId3"/>
          <a:srcRect l="2100" t="1266" r="8710" b="1981"/>
          <a:stretch/>
        </p:blipFill>
        <p:spPr>
          <a:xfrm>
            <a:off x="8230714" y="1900175"/>
            <a:ext cx="3472091" cy="4706236"/>
          </a:xfrm>
          <a:prstGeom prst="rect">
            <a:avLst/>
          </a:prstGeom>
          <a:ln w="57150">
            <a:solidFill>
              <a:schemeClr val="tx1"/>
            </a:solidFill>
          </a:ln>
        </p:spPr>
      </p:pic>
    </p:spTree>
    <p:extLst>
      <p:ext uri="{BB962C8B-B14F-4D97-AF65-F5344CB8AC3E}">
        <p14:creationId xmlns:p14="http://schemas.microsoft.com/office/powerpoint/2010/main" val="3531857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3058cb44505_0_111"/>
          <p:cNvSpPr txBox="1">
            <a:spLocks noGrp="1"/>
          </p:cNvSpPr>
          <p:nvPr>
            <p:ph type="body" idx="1"/>
          </p:nvPr>
        </p:nvSpPr>
        <p:spPr>
          <a:xfrm>
            <a:off x="465675" y="1872850"/>
            <a:ext cx="4338856" cy="4978154"/>
          </a:xfrm>
          <a:prstGeom prst="rect">
            <a:avLst/>
          </a:prstGeom>
          <a:noFill/>
          <a:ln>
            <a:noFill/>
          </a:ln>
        </p:spPr>
        <p:txBody>
          <a:bodyPr spcFirstLastPara="1" wrap="square" lIns="91425" tIns="45700" rIns="91425" bIns="45700" anchor="t" anchorCtr="0">
            <a:normAutofit/>
          </a:bodyPr>
          <a:lstStyle/>
          <a:p>
            <a:pPr marL="457200" lvl="0" indent="-392684" algn="l" rtl="0">
              <a:lnSpc>
                <a:spcPct val="95000"/>
              </a:lnSpc>
              <a:spcBef>
                <a:spcPts val="0"/>
              </a:spcBef>
              <a:spcAft>
                <a:spcPts val="0"/>
              </a:spcAft>
              <a:buSzPts val="2584"/>
              <a:buChar char="•"/>
            </a:pPr>
            <a:r>
              <a:rPr lang="en-US" sz="2584"/>
              <a:t>Access here:</a:t>
            </a:r>
            <a:endParaRPr sz="2584"/>
          </a:p>
          <a:p>
            <a:pPr marL="457200" lvl="0" indent="0" algn="l" rtl="0">
              <a:lnSpc>
                <a:spcPct val="95000"/>
              </a:lnSpc>
              <a:spcBef>
                <a:spcPts val="0"/>
              </a:spcBef>
              <a:spcAft>
                <a:spcPts val="0"/>
              </a:spcAft>
              <a:buNone/>
            </a:pPr>
            <a:r>
              <a:rPr lang="en-US" sz="2584" u="sng">
                <a:solidFill>
                  <a:srgbClr val="0000FF"/>
                </a:solidFill>
                <a:hlinkClick r:id="rId3">
                  <a:extLst>
                    <a:ext uri="{A12FA001-AC4F-418D-AE19-62706E023703}">
                      <ahyp:hlinkClr xmlns:ahyp="http://schemas.microsoft.com/office/drawing/2018/hyperlinkcolor" val="tx"/>
                    </a:ext>
                  </a:extLst>
                </a:hlinkClick>
              </a:rPr>
              <a:t>https://uwba.org/what-we-do/211-bay-area/</a:t>
            </a:r>
            <a:endParaRPr/>
          </a:p>
          <a:p>
            <a:pPr marL="457200" lvl="0" indent="0" algn="l" rtl="0">
              <a:lnSpc>
                <a:spcPct val="95000"/>
              </a:lnSpc>
              <a:spcBef>
                <a:spcPts val="0"/>
              </a:spcBef>
              <a:spcAft>
                <a:spcPts val="0"/>
              </a:spcAft>
              <a:buNone/>
            </a:pPr>
            <a:endParaRPr/>
          </a:p>
          <a:p>
            <a:pPr marL="457200" lvl="0" indent="0" algn="l" rtl="0">
              <a:lnSpc>
                <a:spcPct val="95000"/>
              </a:lnSpc>
              <a:spcBef>
                <a:spcPts val="0"/>
              </a:spcBef>
              <a:spcAft>
                <a:spcPts val="0"/>
              </a:spcAft>
              <a:buNone/>
            </a:pPr>
            <a:r>
              <a:rPr lang="en-US" sz="2584" u="sng">
                <a:solidFill>
                  <a:srgbClr val="0000FF"/>
                </a:solidFill>
                <a:hlinkClick r:id="rId4">
                  <a:extLst>
                    <a:ext uri="{A12FA001-AC4F-418D-AE19-62706E023703}">
                      <ahyp:hlinkClr xmlns:ahyp="http://schemas.microsoft.com/office/drawing/2018/hyperlinkcolor" val="tx"/>
                    </a:ext>
                  </a:extLst>
                </a:hlinkClick>
              </a:rPr>
              <a:t>https://211bayarea.org/about-211-bay-area/reports-dashboards/</a:t>
            </a:r>
            <a:endParaRPr sz="2584">
              <a:solidFill>
                <a:srgbClr val="0000FF"/>
              </a:solidFill>
            </a:endParaRPr>
          </a:p>
          <a:p>
            <a:pPr marL="457200" lvl="0" indent="0" algn="l" rtl="0">
              <a:lnSpc>
                <a:spcPct val="95000"/>
              </a:lnSpc>
              <a:spcBef>
                <a:spcPts val="0"/>
              </a:spcBef>
              <a:spcAft>
                <a:spcPts val="0"/>
              </a:spcAft>
              <a:buNone/>
            </a:pPr>
            <a:endParaRPr sz="2584">
              <a:solidFill>
                <a:srgbClr val="0000FF"/>
              </a:solidFill>
            </a:endParaRPr>
          </a:p>
          <a:p>
            <a:pPr marL="457200" lvl="0" indent="-392684" algn="l" rtl="0">
              <a:lnSpc>
                <a:spcPct val="95000"/>
              </a:lnSpc>
              <a:spcBef>
                <a:spcPts val="0"/>
              </a:spcBef>
              <a:spcAft>
                <a:spcPts val="0"/>
              </a:spcAft>
              <a:buSzPts val="2584"/>
              <a:buChar char="•"/>
            </a:pPr>
            <a:r>
              <a:rPr lang="en-US" sz="2584"/>
              <a:t>Filter by geography, demographics and more!</a:t>
            </a:r>
            <a:endParaRPr sz="1800"/>
          </a:p>
        </p:txBody>
      </p:sp>
      <p:sp>
        <p:nvSpPr>
          <p:cNvPr id="289" name="Google Shape;289;g3058cb44505_0_111"/>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46</a:t>
            </a:fld>
            <a:endParaRPr/>
          </a:p>
        </p:txBody>
      </p:sp>
      <p:sp>
        <p:nvSpPr>
          <p:cNvPr id="290" name="Google Shape;290;g3058cb44505_0_111"/>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400"/>
              <a:buFont typeface="Arial"/>
              <a:buNone/>
            </a:pPr>
            <a:r>
              <a:rPr lang="en-US"/>
              <a:t>211 Data Dashboards</a:t>
            </a:r>
            <a:endParaRPr/>
          </a:p>
        </p:txBody>
      </p:sp>
      <p:pic>
        <p:nvPicPr>
          <p:cNvPr id="291" name="Google Shape;291;g3058cb44505_0_111" descr="Text&#10;&#10;Description automatically generated"/>
          <p:cNvPicPr preferRelativeResize="0"/>
          <p:nvPr/>
        </p:nvPicPr>
        <p:blipFill rotWithShape="1">
          <a:blip r:embed="rId5">
            <a:alphaModFix/>
          </a:blip>
          <a:srcRect l="47290" r="-360" b="-1286"/>
          <a:stretch/>
        </p:blipFill>
        <p:spPr>
          <a:xfrm>
            <a:off x="10533413" y="5878459"/>
            <a:ext cx="1455779" cy="791464"/>
          </a:xfrm>
          <a:prstGeom prst="rect">
            <a:avLst/>
          </a:prstGeom>
          <a:noFill/>
          <a:ln>
            <a:noFill/>
          </a:ln>
        </p:spPr>
      </p:pic>
      <p:pic>
        <p:nvPicPr>
          <p:cNvPr id="4" name="Picture 3" descr="A blue text on a white background&#10;&#10;AI-generated content may be incorrect.">
            <a:extLst>
              <a:ext uri="{FF2B5EF4-FFF2-40B4-BE49-F238E27FC236}">
                <a16:creationId xmlns:a16="http://schemas.microsoft.com/office/drawing/2014/main" id="{70F361B8-5FDC-0BDE-A7A7-FD16CF9C692D}"/>
              </a:ext>
            </a:extLst>
          </p:cNvPr>
          <p:cNvPicPr>
            <a:picLocks noChangeAspect="1"/>
          </p:cNvPicPr>
          <p:nvPr/>
        </p:nvPicPr>
        <p:blipFill>
          <a:blip r:embed="rId6"/>
          <a:stretch>
            <a:fillRect/>
          </a:stretch>
        </p:blipFill>
        <p:spPr>
          <a:xfrm>
            <a:off x="9425597" y="5901227"/>
            <a:ext cx="2621573" cy="790087"/>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9500B5FF-32AF-0E20-B731-711FEE5CBB6F}"/>
              </a:ext>
            </a:extLst>
          </p:cNvPr>
          <p:cNvPicPr>
            <a:picLocks noChangeAspect="1"/>
          </p:cNvPicPr>
          <p:nvPr/>
        </p:nvPicPr>
        <p:blipFill>
          <a:blip r:embed="rId7"/>
          <a:stretch>
            <a:fillRect/>
          </a:stretch>
        </p:blipFill>
        <p:spPr>
          <a:xfrm>
            <a:off x="4878388" y="1875896"/>
            <a:ext cx="7165976" cy="2883959"/>
          </a:xfrm>
          <a:prstGeom prst="rect">
            <a:avLst/>
          </a:prstGeom>
          <a:ln w="57150">
            <a:solidFill>
              <a:schemeClr val="tx1"/>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16D3B2BB-50B1-D738-F859-502A318F4E2A}"/>
            </a:ext>
          </a:extLst>
        </p:cNvPr>
        <p:cNvGrpSpPr/>
        <p:nvPr/>
      </p:nvGrpSpPr>
      <p:grpSpPr>
        <a:xfrm>
          <a:off x="0" y="0"/>
          <a:ext cx="0" cy="0"/>
          <a:chOff x="0" y="0"/>
          <a:chExt cx="0" cy="0"/>
        </a:xfrm>
      </p:grpSpPr>
      <p:sp>
        <p:nvSpPr>
          <p:cNvPr id="159" name="Google Shape;159;p4">
            <a:extLst>
              <a:ext uri="{FF2B5EF4-FFF2-40B4-BE49-F238E27FC236}">
                <a16:creationId xmlns:a16="http://schemas.microsoft.com/office/drawing/2014/main" id="{46514FD8-AEDE-E877-2CDF-9691CF2EA402}"/>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47</a:t>
            </a:fld>
            <a:endParaRPr/>
          </a:p>
        </p:txBody>
      </p:sp>
      <p:pic>
        <p:nvPicPr>
          <p:cNvPr id="160" name="Google Shape;160;p4" descr="Text&#10;&#10;Description automatically generated">
            <a:extLst>
              <a:ext uri="{FF2B5EF4-FFF2-40B4-BE49-F238E27FC236}">
                <a16:creationId xmlns:a16="http://schemas.microsoft.com/office/drawing/2014/main" id="{FEF22054-7B26-1906-067F-F6DB24D708E7}"/>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8D81AEC8-B146-7B81-A820-F9308E230A69}"/>
              </a:ext>
            </a:extLst>
          </p:cNvPr>
          <p:cNvPicPr>
            <a:picLocks noChangeAspect="1"/>
          </p:cNvPicPr>
          <p:nvPr/>
        </p:nvPicPr>
        <p:blipFill>
          <a:blip r:embed="rId4"/>
          <a:stretch>
            <a:fillRect/>
          </a:stretch>
        </p:blipFill>
        <p:spPr>
          <a:xfrm>
            <a:off x="9425597" y="5901227"/>
            <a:ext cx="2621573" cy="790087"/>
          </a:xfrm>
          <a:prstGeom prst="rect">
            <a:avLst/>
          </a:prstGeom>
        </p:spPr>
      </p:pic>
      <p:sp>
        <p:nvSpPr>
          <p:cNvPr id="7" name="Google Shape;300;g223b0bee496_0_187">
            <a:extLst>
              <a:ext uri="{FF2B5EF4-FFF2-40B4-BE49-F238E27FC236}">
                <a16:creationId xmlns:a16="http://schemas.microsoft.com/office/drawing/2014/main" id="{4FD60CD9-7493-CE17-1D2B-96DB5C62BBA2}"/>
              </a:ext>
            </a:extLst>
          </p:cNvPr>
          <p:cNvSpPr txBox="1">
            <a:spLocks noGrp="1"/>
          </p:cNvSpPr>
          <p:nvPr>
            <p:ph type="title"/>
          </p:nvPr>
        </p:nvSpPr>
        <p:spPr>
          <a:xfrm>
            <a:off x="7677150" y="493135"/>
            <a:ext cx="3994150" cy="1151100"/>
          </a:xfrm>
          <a:prstGeom prst="rect">
            <a:avLst/>
          </a:prstGeom>
          <a:noFill/>
          <a:ln>
            <a:noFill/>
          </a:ln>
        </p:spPr>
        <p:txBody>
          <a:bodyPr spcFirstLastPara="1" wrap="square" lIns="91425" tIns="45700" rIns="91425" bIns="45700" anchor="b" anchorCtr="0">
            <a:normAutofit fontScale="90000"/>
          </a:bodyPr>
          <a:lstStyle/>
          <a:p>
            <a:r>
              <a:rPr lang="en-US"/>
              <a:t>Napa County FY25 Stats</a:t>
            </a:r>
          </a:p>
        </p:txBody>
      </p:sp>
      <p:pic>
        <p:nvPicPr>
          <p:cNvPr id="8" name="Picture 7" descr="A person holding a pen&#10;&#10;AI-generated content may be incorrect.">
            <a:extLst>
              <a:ext uri="{FF2B5EF4-FFF2-40B4-BE49-F238E27FC236}">
                <a16:creationId xmlns:a16="http://schemas.microsoft.com/office/drawing/2014/main" id="{18EB4BF3-0CC5-50E2-EE79-C83E407BC723}"/>
              </a:ext>
            </a:extLst>
          </p:cNvPr>
          <p:cNvPicPr>
            <a:picLocks noChangeAspect="1"/>
          </p:cNvPicPr>
          <p:nvPr/>
        </p:nvPicPr>
        <p:blipFill>
          <a:blip r:embed="rId5"/>
          <a:srcRect l="7735" t="5271" r="7735" b="8114"/>
          <a:stretch>
            <a:fillRect/>
          </a:stretch>
        </p:blipFill>
        <p:spPr>
          <a:xfrm>
            <a:off x="2488388" y="136770"/>
            <a:ext cx="4978727" cy="6584819"/>
          </a:xfrm>
          <a:prstGeom prst="rect">
            <a:avLst/>
          </a:prstGeom>
          <a:ln w="28575">
            <a:solidFill>
              <a:schemeClr val="tx1"/>
            </a:solidFill>
            <a:prstDash val="solid"/>
          </a:ln>
        </p:spPr>
      </p:pic>
    </p:spTree>
    <p:extLst>
      <p:ext uri="{BB962C8B-B14F-4D97-AF65-F5344CB8AC3E}">
        <p14:creationId xmlns:p14="http://schemas.microsoft.com/office/powerpoint/2010/main" val="3114532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7">
          <a:extLst>
            <a:ext uri="{FF2B5EF4-FFF2-40B4-BE49-F238E27FC236}">
              <a16:creationId xmlns:a16="http://schemas.microsoft.com/office/drawing/2014/main" id="{FDB14DFC-2227-147F-A357-628422403C8D}"/>
            </a:ext>
          </a:extLst>
        </p:cNvPr>
        <p:cNvGrpSpPr/>
        <p:nvPr/>
      </p:nvGrpSpPr>
      <p:grpSpPr>
        <a:xfrm>
          <a:off x="0" y="0"/>
          <a:ext cx="0" cy="0"/>
          <a:chOff x="0" y="0"/>
          <a:chExt cx="0" cy="0"/>
        </a:xfrm>
      </p:grpSpPr>
      <p:sp>
        <p:nvSpPr>
          <p:cNvPr id="298" name="Google Shape;298;g223b0bee496_0_187">
            <a:extLst>
              <a:ext uri="{FF2B5EF4-FFF2-40B4-BE49-F238E27FC236}">
                <a16:creationId xmlns:a16="http://schemas.microsoft.com/office/drawing/2014/main" id="{2C13BFC9-77C9-2B13-AB1D-E3D8868F2EA6}"/>
              </a:ext>
            </a:extLst>
          </p:cNvPr>
          <p:cNvSpPr txBox="1">
            <a:spLocks noGrp="1"/>
          </p:cNvSpPr>
          <p:nvPr>
            <p:ph type="body" idx="1"/>
          </p:nvPr>
        </p:nvSpPr>
        <p:spPr>
          <a:xfrm>
            <a:off x="465666" y="1989863"/>
            <a:ext cx="7173172" cy="4179904"/>
          </a:xfrm>
          <a:prstGeom prst="rect">
            <a:avLst/>
          </a:prstGeom>
          <a:noFill/>
          <a:ln>
            <a:noFill/>
          </a:ln>
        </p:spPr>
        <p:txBody>
          <a:bodyPr spcFirstLastPara="1" wrap="square" lIns="91425" tIns="45700" rIns="91425" bIns="45700" anchor="t" anchorCtr="0">
            <a:normAutofit/>
          </a:bodyPr>
          <a:lstStyle/>
          <a:p>
            <a:pPr marL="228600" indent="-228600">
              <a:spcBef>
                <a:spcPts val="0"/>
              </a:spcBef>
              <a:buSzPts val="1900"/>
            </a:pPr>
            <a:r>
              <a:rPr lang="en-US" sz="2400">
                <a:solidFill>
                  <a:srgbClr val="005191"/>
                </a:solidFill>
              </a:rPr>
              <a:t>211 in California has never received federal or state funding </a:t>
            </a:r>
          </a:p>
          <a:p>
            <a:pPr marL="228600" indent="-228600">
              <a:spcBef>
                <a:spcPts val="0"/>
              </a:spcBef>
              <a:buSzPts val="1900"/>
            </a:pPr>
            <a:r>
              <a:rPr lang="en-US" sz="2400">
                <a:solidFill>
                  <a:srgbClr val="005191"/>
                </a:solidFill>
              </a:rPr>
              <a:t>Each local 211 fundraises independently (some are more successful than others)</a:t>
            </a:r>
          </a:p>
          <a:p>
            <a:pPr marL="228600" indent="-228600">
              <a:spcBef>
                <a:spcPts val="0"/>
              </a:spcBef>
              <a:buSzPts val="1900"/>
            </a:pPr>
            <a:r>
              <a:rPr lang="en-US" sz="2400">
                <a:solidFill>
                  <a:srgbClr val="005191"/>
                </a:solidFill>
              </a:rPr>
              <a:t>State budget request</a:t>
            </a:r>
          </a:p>
          <a:p>
            <a:pPr marL="685800" lvl="1">
              <a:spcBef>
                <a:spcPts val="0"/>
              </a:spcBef>
              <a:buSzPts val="1900"/>
              <a:buFont typeface="Courier New"/>
              <a:buChar char="o"/>
            </a:pPr>
            <a:r>
              <a:rPr lang="en-US" sz="2000">
                <a:solidFill>
                  <a:srgbClr val="005191"/>
                </a:solidFill>
                <a:hlinkClick r:id="rId3"/>
              </a:rPr>
              <a:t>Budget Letter</a:t>
            </a:r>
            <a:endParaRPr lang="en-US" sz="2000">
              <a:solidFill>
                <a:srgbClr val="005191"/>
              </a:solidFill>
            </a:endParaRPr>
          </a:p>
          <a:p>
            <a:pPr marL="685800" lvl="1">
              <a:spcBef>
                <a:spcPts val="0"/>
              </a:spcBef>
              <a:buSzPts val="1900"/>
              <a:buFont typeface="Courier New"/>
              <a:buChar char="o"/>
            </a:pPr>
            <a:r>
              <a:rPr lang="en-US" sz="2000">
                <a:solidFill>
                  <a:srgbClr val="005191"/>
                </a:solidFill>
                <a:hlinkClick r:id="rId4"/>
              </a:rPr>
              <a:t>Sign on here</a:t>
            </a:r>
            <a:r>
              <a:rPr lang="en-US" sz="2000">
                <a:solidFill>
                  <a:srgbClr val="005191"/>
                </a:solidFill>
              </a:rPr>
              <a:t> </a:t>
            </a:r>
            <a:endParaRPr lang="en-US" sz="2000">
              <a:solidFill>
                <a:srgbClr val="005091"/>
              </a:solidFill>
            </a:endParaRPr>
          </a:p>
          <a:p>
            <a:pPr marL="685800" lvl="1">
              <a:spcBef>
                <a:spcPts val="0"/>
              </a:spcBef>
              <a:buSzPts val="1900"/>
              <a:buFont typeface="Courier New"/>
              <a:buChar char="o"/>
            </a:pPr>
            <a:endParaRPr lang="en-US" sz="2000">
              <a:solidFill>
                <a:srgbClr val="005191"/>
              </a:solidFill>
            </a:endParaRPr>
          </a:p>
          <a:p>
            <a:pPr marL="228600" indent="-228600">
              <a:spcBef>
                <a:spcPts val="0"/>
              </a:spcBef>
              <a:buSzPts val="1900"/>
            </a:pPr>
            <a:endParaRPr lang="en-US" sz="2400">
              <a:solidFill>
                <a:srgbClr val="005191"/>
              </a:solidFill>
            </a:endParaRPr>
          </a:p>
        </p:txBody>
      </p:sp>
      <p:sp>
        <p:nvSpPr>
          <p:cNvPr id="299" name="Google Shape;299;g223b0bee496_0_187">
            <a:extLst>
              <a:ext uri="{FF2B5EF4-FFF2-40B4-BE49-F238E27FC236}">
                <a16:creationId xmlns:a16="http://schemas.microsoft.com/office/drawing/2014/main" id="{A16BC1AC-7D1C-7D64-6144-C9A693E5E2A3}"/>
              </a:ext>
            </a:extLst>
          </p:cNvPr>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48</a:t>
            </a:fld>
            <a:endParaRPr/>
          </a:p>
        </p:txBody>
      </p:sp>
      <p:sp>
        <p:nvSpPr>
          <p:cNvPr id="300" name="Google Shape;300;g223b0bee496_0_187">
            <a:extLst>
              <a:ext uri="{FF2B5EF4-FFF2-40B4-BE49-F238E27FC236}">
                <a16:creationId xmlns:a16="http://schemas.microsoft.com/office/drawing/2014/main" id="{E2973C5A-6CD4-8417-A7AE-5FB4EBC607CD}"/>
              </a:ext>
            </a:extLst>
          </p:cNvPr>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r>
              <a:rPr lang="en-US"/>
              <a:t>211 Capacity Challenges</a:t>
            </a:r>
            <a:endParaRPr/>
          </a:p>
        </p:txBody>
      </p:sp>
      <p:pic>
        <p:nvPicPr>
          <p:cNvPr id="301" name="Google Shape;301;g223b0bee496_0_187" descr="Text&#10;&#10;Description automatically generated">
            <a:extLst>
              <a:ext uri="{FF2B5EF4-FFF2-40B4-BE49-F238E27FC236}">
                <a16:creationId xmlns:a16="http://schemas.microsoft.com/office/drawing/2014/main" id="{63FC6D65-CB97-7C88-9C01-BE7B27612EBB}"/>
              </a:ext>
            </a:extLst>
          </p:cNvPr>
          <p:cNvPicPr preferRelativeResize="0"/>
          <p:nvPr/>
        </p:nvPicPr>
        <p:blipFill rotWithShape="1">
          <a:blip r:embed="rId5">
            <a:alphaModFix/>
          </a:blip>
          <a:srcRect l="47289" r="-358" b="-1286"/>
          <a:stretch/>
        </p:blipFill>
        <p:spPr>
          <a:xfrm>
            <a:off x="10533413" y="5878459"/>
            <a:ext cx="1455779" cy="791464"/>
          </a:xfrm>
          <a:prstGeom prst="rect">
            <a:avLst/>
          </a:prstGeom>
          <a:noFill/>
          <a:ln>
            <a:noFill/>
          </a:ln>
        </p:spPr>
      </p:pic>
      <p:pic>
        <p:nvPicPr>
          <p:cNvPr id="2" name="Picture 1" descr="A person wearing headphones and a blue and yellow circle with white text&#10;&#10;AI-generated content may be incorrect.">
            <a:extLst>
              <a:ext uri="{FF2B5EF4-FFF2-40B4-BE49-F238E27FC236}">
                <a16:creationId xmlns:a16="http://schemas.microsoft.com/office/drawing/2014/main" id="{36A39712-4049-DF82-C1AC-B26D589BF84D}"/>
              </a:ext>
            </a:extLst>
          </p:cNvPr>
          <p:cNvPicPr>
            <a:picLocks noChangeAspect="1"/>
          </p:cNvPicPr>
          <p:nvPr/>
        </p:nvPicPr>
        <p:blipFill>
          <a:blip r:embed="rId6"/>
          <a:stretch>
            <a:fillRect/>
          </a:stretch>
        </p:blipFill>
        <p:spPr>
          <a:xfrm>
            <a:off x="8067027" y="1687975"/>
            <a:ext cx="3853298" cy="4986760"/>
          </a:xfrm>
          <a:prstGeom prst="rect">
            <a:avLst/>
          </a:prstGeom>
          <a:ln w="28575">
            <a:solidFill>
              <a:schemeClr val="tx1"/>
            </a:solidFill>
          </a:ln>
        </p:spPr>
      </p:pic>
    </p:spTree>
    <p:extLst>
      <p:ext uri="{BB962C8B-B14F-4D97-AF65-F5344CB8AC3E}">
        <p14:creationId xmlns:p14="http://schemas.microsoft.com/office/powerpoint/2010/main" val="2647015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223b0bee496_0_187"/>
          <p:cNvSpPr txBox="1">
            <a:spLocks noGrp="1"/>
          </p:cNvSpPr>
          <p:nvPr>
            <p:ph type="body" idx="1"/>
          </p:nvPr>
        </p:nvSpPr>
        <p:spPr>
          <a:xfrm>
            <a:off x="465666" y="1989863"/>
            <a:ext cx="10888200" cy="4179904"/>
          </a:xfrm>
          <a:prstGeom prst="rect">
            <a:avLst/>
          </a:prstGeom>
          <a:noFill/>
          <a:ln>
            <a:noFill/>
          </a:ln>
        </p:spPr>
        <p:txBody>
          <a:bodyPr spcFirstLastPara="1" wrap="square" lIns="91425" tIns="45700" rIns="91425" bIns="45700" anchor="t" anchorCtr="0">
            <a:normAutofit lnSpcReduction="10000"/>
          </a:bodyPr>
          <a:lstStyle/>
          <a:p>
            <a:pPr marL="342900">
              <a:spcBef>
                <a:spcPts val="0"/>
              </a:spcBef>
              <a:buSzPts val="1900"/>
            </a:pPr>
            <a:r>
              <a:rPr lang="en-US" sz="2400" dirty="0">
                <a:solidFill>
                  <a:srgbClr val="005191"/>
                </a:solidFill>
                <a:hlinkClick r:id="rId3">
                  <a:extLst>
                    <a:ext uri="{A12FA001-AC4F-418D-AE19-62706E023703}">
                      <ahyp:hlinkClr xmlns:ahyp="http://schemas.microsoft.com/office/drawing/2018/hyperlinkcolor" val="tx"/>
                    </a:ext>
                  </a:extLst>
                </a:hlinkClick>
              </a:rPr>
              <a:t>211 Data Dashboard</a:t>
            </a:r>
            <a:endParaRPr lang="en-US" sz="2400">
              <a:solidFill>
                <a:srgbClr val="005191"/>
              </a:solidFill>
            </a:endParaRPr>
          </a:p>
          <a:p>
            <a:pPr marL="0" indent="0">
              <a:spcBef>
                <a:spcPts val="0"/>
              </a:spcBef>
              <a:buSzPts val="1900"/>
              <a:buNone/>
            </a:pPr>
            <a:r>
              <a:rPr lang="en-US" sz="800" dirty="0">
                <a:solidFill>
                  <a:srgbClr val="005191"/>
                </a:solidFill>
              </a:rPr>
              <a:t> </a:t>
            </a:r>
            <a:endParaRPr lang="en-US" sz="2400" dirty="0">
              <a:solidFill>
                <a:srgbClr val="005191"/>
              </a:solidFill>
            </a:endParaRPr>
          </a:p>
          <a:p>
            <a:pPr marL="228600" lvl="0" indent="-228600" algn="l">
              <a:spcBef>
                <a:spcPts val="0"/>
              </a:spcBef>
              <a:spcAft>
                <a:spcPts val="0"/>
              </a:spcAft>
              <a:buClr>
                <a:schemeClr val="dk1"/>
              </a:buClr>
              <a:buSzPts val="1900"/>
              <a:buChar char="•"/>
            </a:pPr>
            <a:r>
              <a:rPr lang="en-US" sz="2400" dirty="0"/>
              <a:t>For Agencies interested in being added to the 2-1-1 Database:</a:t>
            </a:r>
            <a:br>
              <a:rPr lang="en-US" sz="2400" dirty="0"/>
            </a:br>
            <a:r>
              <a:rPr lang="en-US" sz="2400" u="sng" dirty="0">
                <a:solidFill>
                  <a:srgbClr val="005191"/>
                </a:solidFill>
                <a:hlinkClick r:id="rId4">
                  <a:extLst>
                    <a:ext uri="{A12FA001-AC4F-418D-AE19-62706E023703}">
                      <ahyp:hlinkClr xmlns:ahyp="http://schemas.microsoft.com/office/drawing/2018/hyperlinkcolor" val="tx"/>
                    </a:ext>
                  </a:extLst>
                </a:hlinkClick>
              </a:rPr>
              <a:t>https://www.211bayarea.org/apply-join-database/</a:t>
            </a:r>
            <a:endParaRPr lang="en-US" sz="2400" dirty="0">
              <a:solidFill>
                <a:srgbClr val="005191"/>
              </a:solidFill>
            </a:endParaRPr>
          </a:p>
          <a:p>
            <a:pPr marL="228600" lvl="0" indent="-228600" algn="l" rtl="0">
              <a:spcBef>
                <a:spcPts val="1000"/>
              </a:spcBef>
              <a:spcAft>
                <a:spcPts val="0"/>
              </a:spcAft>
              <a:buClr>
                <a:schemeClr val="dk1"/>
              </a:buClr>
              <a:buSzPts val="1900"/>
              <a:buChar char="•"/>
            </a:pPr>
            <a:r>
              <a:rPr lang="en-US" sz="2400" dirty="0"/>
              <a:t>To make an update or ADD NEW information to an existing organization in the 2-1-1 Database: </a:t>
            </a:r>
            <a:br>
              <a:rPr lang="en-US" sz="2400" dirty="0"/>
            </a:br>
            <a:r>
              <a:rPr lang="en-US" sz="2400" u="sng" dirty="0">
                <a:solidFill>
                  <a:srgbClr val="005191"/>
                </a:solidFill>
                <a:hlinkClick r:id="rId5">
                  <a:extLst>
                    <a:ext uri="{A12FA001-AC4F-418D-AE19-62706E023703}">
                      <ahyp:hlinkClr xmlns:ahyp="http://schemas.microsoft.com/office/drawing/2018/hyperlinkcolor" val="tx"/>
                    </a:ext>
                  </a:extLst>
                </a:hlinkClick>
              </a:rPr>
              <a:t>https://www.211bayarea.org/update/</a:t>
            </a:r>
            <a:endParaRPr sz="2400" dirty="0">
              <a:solidFill>
                <a:srgbClr val="005191"/>
              </a:solidFill>
            </a:endParaRPr>
          </a:p>
          <a:p>
            <a:pPr marL="228600" indent="-228600">
              <a:buSzPts val="1900"/>
            </a:pPr>
            <a:r>
              <a:rPr lang="en-US" sz="2400" dirty="0"/>
              <a:t>For assistance with updating your Agency or Program information contact us at </a:t>
            </a:r>
            <a:r>
              <a:rPr lang="en-US" sz="2400" u="sng" dirty="0">
                <a:solidFill>
                  <a:srgbClr val="005191"/>
                </a:solidFill>
                <a:hlinkClick r:id="rId6">
                  <a:extLst>
                    <a:ext uri="{A12FA001-AC4F-418D-AE19-62706E023703}">
                      <ahyp:hlinkClr xmlns:ahyp="http://schemas.microsoft.com/office/drawing/2018/hyperlinkcolor" val="tx"/>
                    </a:ext>
                  </a:extLst>
                </a:hlinkClick>
              </a:rPr>
              <a:t>211@uwba.org</a:t>
            </a:r>
            <a:r>
              <a:rPr lang="en-US" sz="2400" dirty="0">
                <a:solidFill>
                  <a:srgbClr val="000000"/>
                </a:solidFill>
              </a:rPr>
              <a:t> </a:t>
            </a:r>
            <a:endParaRPr lang="en-US" sz="2400" dirty="0">
              <a:solidFill>
                <a:srgbClr val="005191"/>
              </a:solidFill>
            </a:endParaRPr>
          </a:p>
          <a:p>
            <a:pPr marL="228600" lvl="0" indent="-228600" algn="l" rtl="0">
              <a:spcBef>
                <a:spcPts val="1000"/>
              </a:spcBef>
              <a:spcAft>
                <a:spcPts val="0"/>
              </a:spcAft>
              <a:buClr>
                <a:srgbClr val="005191"/>
              </a:buClr>
              <a:buSzPts val="1900"/>
              <a:buChar char="•"/>
            </a:pPr>
            <a:r>
              <a:rPr lang="en-US" sz="2400" u="sng" dirty="0">
                <a:solidFill>
                  <a:srgbClr val="005191"/>
                </a:solidFill>
                <a:hlinkClick r:id="rId7">
                  <a:extLst>
                    <a:ext uri="{A12FA001-AC4F-418D-AE19-62706E023703}">
                      <ahyp:hlinkClr xmlns:ahyp="http://schemas.microsoft.com/office/drawing/2018/hyperlinkcolor" val="tx"/>
                    </a:ext>
                  </a:extLst>
                </a:hlinkClick>
              </a:rPr>
              <a:t>Communications Toolkit </a:t>
            </a:r>
            <a:r>
              <a:rPr lang="en-US" sz="2400" dirty="0"/>
              <a:t>– Available to all partners</a:t>
            </a:r>
            <a:endParaRPr sz="2400" dirty="0"/>
          </a:p>
          <a:p>
            <a:pPr marL="228600" indent="-228600">
              <a:buSzPts val="1900"/>
            </a:pPr>
            <a:r>
              <a:rPr lang="en-US" sz="2400" dirty="0"/>
              <a:t>For flyers or cards, email </a:t>
            </a:r>
            <a:r>
              <a:rPr lang="en-US" sz="2400" u="sng" dirty="0">
                <a:solidFill>
                  <a:srgbClr val="005191"/>
                </a:solidFill>
                <a:hlinkClick r:id="rId8">
                  <a:extLst>
                    <a:ext uri="{A12FA001-AC4F-418D-AE19-62706E023703}">
                      <ahyp:hlinkClr xmlns:ahyp="http://schemas.microsoft.com/office/drawing/2018/hyperlinkcolor" val="tx"/>
                    </a:ext>
                  </a:extLst>
                </a:hlinkClick>
              </a:rPr>
              <a:t>cmargason@uwba.org</a:t>
            </a:r>
            <a:r>
              <a:rPr lang="en-US" sz="2400" dirty="0">
                <a:solidFill>
                  <a:srgbClr val="005191"/>
                </a:solidFill>
              </a:rPr>
              <a:t> </a:t>
            </a:r>
            <a:r>
              <a:rPr lang="en-US" sz="2400" dirty="0">
                <a:solidFill>
                  <a:schemeClr val="tx1"/>
                </a:solidFill>
              </a:rPr>
              <a:t>or</a:t>
            </a:r>
            <a:r>
              <a:rPr lang="en-US" sz="2400" dirty="0">
                <a:solidFill>
                  <a:srgbClr val="005191"/>
                </a:solidFill>
              </a:rPr>
              <a:t> </a:t>
            </a:r>
            <a:r>
              <a:rPr lang="en-US" sz="2400" dirty="0">
                <a:solidFill>
                  <a:srgbClr val="005191"/>
                </a:solidFill>
                <a:hlinkClick r:id="rId9">
                  <a:extLst>
                    <a:ext uri="{A12FA001-AC4F-418D-AE19-62706E023703}">
                      <ahyp:hlinkClr xmlns:ahyp="http://schemas.microsoft.com/office/drawing/2018/hyperlinkcolor" val="tx"/>
                    </a:ext>
                  </a:extLst>
                </a:hlinkClick>
              </a:rPr>
              <a:t>mlaureta@uwba.org</a:t>
            </a:r>
            <a:r>
              <a:rPr lang="en-US" sz="2400" dirty="0">
                <a:solidFill>
                  <a:srgbClr val="005191"/>
                </a:solidFill>
              </a:rPr>
              <a:t> </a:t>
            </a:r>
            <a:r>
              <a:rPr lang="en-US" sz="2400" dirty="0"/>
              <a:t>or </a:t>
            </a:r>
            <a:r>
              <a:rPr lang="en-US" sz="2400"/>
              <a:t>or call 415-808-4335</a:t>
            </a:r>
            <a:endParaRPr sz="2000"/>
          </a:p>
        </p:txBody>
      </p:sp>
      <p:sp>
        <p:nvSpPr>
          <p:cNvPr id="299" name="Google Shape;299;g223b0bee496_0_187"/>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
        <p:nvSpPr>
          <p:cNvPr id="300" name="Google Shape;300;g223b0bee496_0_187"/>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a:t>211 Resources</a:t>
            </a:r>
            <a:endParaRPr/>
          </a:p>
        </p:txBody>
      </p:sp>
      <p:pic>
        <p:nvPicPr>
          <p:cNvPr id="301" name="Google Shape;301;g223b0bee496_0_187" descr="Text&#10;&#10;Description automatically generated"/>
          <p:cNvPicPr preferRelativeResize="0"/>
          <p:nvPr/>
        </p:nvPicPr>
        <p:blipFill rotWithShape="1">
          <a:blip r:embed="rId10">
            <a:alphaModFix/>
          </a:blip>
          <a:srcRect l="47289" r="-358" b="-1286"/>
          <a:stretch/>
        </p:blipFill>
        <p:spPr>
          <a:xfrm>
            <a:off x="10533413" y="5878459"/>
            <a:ext cx="1455779"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EB3E5352-138F-9E62-7291-9AC18B89948A}"/>
              </a:ext>
            </a:extLst>
          </p:cNvPr>
          <p:cNvPicPr>
            <a:picLocks noChangeAspect="1"/>
          </p:cNvPicPr>
          <p:nvPr/>
        </p:nvPicPr>
        <p:blipFill>
          <a:blip r:embed="rId11"/>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277759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0"/>
          <p:cNvSpPr txBox="1">
            <a:spLocks noGrp="1"/>
          </p:cNvSpPr>
          <p:nvPr>
            <p:ph type="ctrTitle"/>
          </p:nvPr>
        </p:nvSpPr>
        <p:spPr>
          <a:xfrm>
            <a:off x="3354388" y="1122363"/>
            <a:ext cx="7313612"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4"/>
              </a:buClr>
              <a:buSzPts val="6000"/>
              <a:buFont typeface="Roboto Condensed"/>
              <a:buNone/>
            </a:pPr>
            <a:r>
              <a:rPr lang="en-US" dirty="0"/>
              <a:t>Disability Services &amp; Legal Center</a:t>
            </a:r>
            <a:endParaRPr dirty="0"/>
          </a:p>
        </p:txBody>
      </p:sp>
      <p:sp>
        <p:nvSpPr>
          <p:cNvPr id="198" name="Google Shape;198;p10"/>
          <p:cNvSpPr txBox="1">
            <a:spLocks noGrp="1"/>
          </p:cNvSpPr>
          <p:nvPr>
            <p:ph type="subTitle" idx="1"/>
          </p:nvPr>
        </p:nvSpPr>
        <p:spPr>
          <a:xfrm>
            <a:off x="1286359" y="3602038"/>
            <a:ext cx="9381641" cy="23876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1000"/>
              </a:spcBef>
              <a:spcAft>
                <a:spcPts val="0"/>
              </a:spcAft>
              <a:buClr>
                <a:srgbClr val="5F5F5F"/>
              </a:buClr>
              <a:buSzPts val="2400"/>
              <a:buFont typeface="Arial"/>
              <a:buChar char="•"/>
            </a:pPr>
            <a:r>
              <a:rPr lang="en-US" dirty="0"/>
              <a:t>Population Served</a:t>
            </a:r>
            <a:endParaRPr dirty="0"/>
          </a:p>
          <a:p>
            <a:pPr marL="342900" lvl="0" indent="-342900" algn="l" rtl="0">
              <a:lnSpc>
                <a:spcPct val="90000"/>
              </a:lnSpc>
              <a:spcBef>
                <a:spcPts val="1000"/>
              </a:spcBef>
              <a:spcAft>
                <a:spcPts val="0"/>
              </a:spcAft>
              <a:buClr>
                <a:srgbClr val="5F5F5F"/>
              </a:buClr>
              <a:buSzPts val="2400"/>
              <a:buFont typeface="Arial"/>
              <a:buChar char="•"/>
            </a:pPr>
            <a:r>
              <a:rPr lang="en-US" dirty="0"/>
              <a:t>General Services and How to Access them</a:t>
            </a:r>
            <a:endParaRPr dirty="0"/>
          </a:p>
          <a:p>
            <a:pPr marL="342900" lvl="0" indent="-342900" algn="l" rtl="0">
              <a:lnSpc>
                <a:spcPct val="90000"/>
              </a:lnSpc>
              <a:spcBef>
                <a:spcPts val="1000"/>
              </a:spcBef>
              <a:spcAft>
                <a:spcPts val="0"/>
              </a:spcAft>
              <a:buClr>
                <a:srgbClr val="5F5F5F"/>
              </a:buClr>
              <a:buSzPts val="2400"/>
              <a:buFont typeface="Arial"/>
              <a:buChar char="•"/>
            </a:pPr>
            <a:r>
              <a:rPr lang="en-US" dirty="0"/>
              <a:t>Preparedness and Emergency Services</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9868B9-61F1-8890-260F-2B2B5342E90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50</a:t>
            </a:fld>
            <a:endParaRPr lang="en-US"/>
          </a:p>
        </p:txBody>
      </p:sp>
      <p:sp>
        <p:nvSpPr>
          <p:cNvPr id="4" name="Title 3">
            <a:extLst>
              <a:ext uri="{FF2B5EF4-FFF2-40B4-BE49-F238E27FC236}">
                <a16:creationId xmlns:a16="http://schemas.microsoft.com/office/drawing/2014/main" id="{CFA8A61D-9AC3-C4A9-D9E0-91FEE1BE74C3}"/>
              </a:ext>
            </a:extLst>
          </p:cNvPr>
          <p:cNvSpPr>
            <a:spLocks noGrp="1"/>
          </p:cNvSpPr>
          <p:nvPr>
            <p:ph type="title"/>
          </p:nvPr>
        </p:nvSpPr>
        <p:spPr/>
        <p:txBody>
          <a:bodyPr/>
          <a:lstStyle/>
          <a:p>
            <a:r>
              <a:rPr lang="en-US"/>
              <a:t>Sample Flyers</a:t>
            </a:r>
          </a:p>
        </p:txBody>
      </p:sp>
      <p:pic>
        <p:nvPicPr>
          <p:cNvPr id="6" name="Picture 5">
            <a:extLst>
              <a:ext uri="{FF2B5EF4-FFF2-40B4-BE49-F238E27FC236}">
                <a16:creationId xmlns:a16="http://schemas.microsoft.com/office/drawing/2014/main" id="{72ADCD4F-83B4-B65A-E5BB-2ECBEB90FDFF}"/>
              </a:ext>
            </a:extLst>
          </p:cNvPr>
          <p:cNvPicPr>
            <a:picLocks noChangeAspect="1"/>
          </p:cNvPicPr>
          <p:nvPr/>
        </p:nvPicPr>
        <p:blipFill>
          <a:blip r:embed="rId2"/>
          <a:stretch>
            <a:fillRect/>
          </a:stretch>
        </p:blipFill>
        <p:spPr>
          <a:xfrm>
            <a:off x="624336" y="1712884"/>
            <a:ext cx="3210161" cy="4162327"/>
          </a:xfrm>
          <a:prstGeom prst="rect">
            <a:avLst/>
          </a:prstGeom>
        </p:spPr>
      </p:pic>
      <p:pic>
        <p:nvPicPr>
          <p:cNvPr id="8" name="Picture 7">
            <a:extLst>
              <a:ext uri="{FF2B5EF4-FFF2-40B4-BE49-F238E27FC236}">
                <a16:creationId xmlns:a16="http://schemas.microsoft.com/office/drawing/2014/main" id="{1A1E97C4-2059-42C1-C85B-F4CE00BC9BFA}"/>
              </a:ext>
            </a:extLst>
          </p:cNvPr>
          <p:cNvPicPr>
            <a:picLocks noChangeAspect="1"/>
          </p:cNvPicPr>
          <p:nvPr/>
        </p:nvPicPr>
        <p:blipFill>
          <a:blip r:embed="rId3"/>
          <a:stretch>
            <a:fillRect/>
          </a:stretch>
        </p:blipFill>
        <p:spPr>
          <a:xfrm>
            <a:off x="3869001" y="1719684"/>
            <a:ext cx="3223763" cy="4148725"/>
          </a:xfrm>
          <a:prstGeom prst="rect">
            <a:avLst/>
          </a:prstGeom>
        </p:spPr>
      </p:pic>
      <p:pic>
        <p:nvPicPr>
          <p:cNvPr id="10" name="Picture 9">
            <a:extLst>
              <a:ext uri="{FF2B5EF4-FFF2-40B4-BE49-F238E27FC236}">
                <a16:creationId xmlns:a16="http://schemas.microsoft.com/office/drawing/2014/main" id="{CCDB0615-452D-A214-90CC-D97850FCAEB9}"/>
              </a:ext>
            </a:extLst>
          </p:cNvPr>
          <p:cNvPicPr>
            <a:picLocks noChangeAspect="1"/>
          </p:cNvPicPr>
          <p:nvPr/>
        </p:nvPicPr>
        <p:blipFill>
          <a:blip r:embed="rId4"/>
          <a:stretch>
            <a:fillRect/>
          </a:stretch>
        </p:blipFill>
        <p:spPr>
          <a:xfrm rot="10800000">
            <a:off x="7622558" y="2049313"/>
            <a:ext cx="1989175" cy="2263895"/>
          </a:xfrm>
          <a:prstGeom prst="rect">
            <a:avLst/>
          </a:prstGeom>
        </p:spPr>
      </p:pic>
      <p:pic>
        <p:nvPicPr>
          <p:cNvPr id="12" name="Picture 11">
            <a:extLst>
              <a:ext uri="{FF2B5EF4-FFF2-40B4-BE49-F238E27FC236}">
                <a16:creationId xmlns:a16="http://schemas.microsoft.com/office/drawing/2014/main" id="{F8BB64A9-0C3A-D9F7-D6FE-86F5E3E550FE}"/>
              </a:ext>
            </a:extLst>
          </p:cNvPr>
          <p:cNvPicPr>
            <a:picLocks noChangeAspect="1"/>
          </p:cNvPicPr>
          <p:nvPr/>
        </p:nvPicPr>
        <p:blipFill>
          <a:blip r:embed="rId5"/>
          <a:stretch>
            <a:fillRect/>
          </a:stretch>
        </p:blipFill>
        <p:spPr>
          <a:xfrm rot="10800000">
            <a:off x="9646237" y="2049313"/>
            <a:ext cx="1987311" cy="2263895"/>
          </a:xfrm>
          <a:prstGeom prst="rect">
            <a:avLst/>
          </a:prstGeom>
        </p:spPr>
      </p:pic>
      <p:sp>
        <p:nvSpPr>
          <p:cNvPr id="16" name="TextBox 15">
            <a:extLst>
              <a:ext uri="{FF2B5EF4-FFF2-40B4-BE49-F238E27FC236}">
                <a16:creationId xmlns:a16="http://schemas.microsoft.com/office/drawing/2014/main" id="{EE5C3D5E-6827-24EB-3D8E-254DB335FEA8}"/>
              </a:ext>
            </a:extLst>
          </p:cNvPr>
          <p:cNvSpPr txBox="1"/>
          <p:nvPr/>
        </p:nvSpPr>
        <p:spPr>
          <a:xfrm>
            <a:off x="710598" y="5895051"/>
            <a:ext cx="6382166" cy="523220"/>
          </a:xfrm>
          <a:prstGeom prst="rect">
            <a:avLst/>
          </a:prstGeom>
          <a:noFill/>
        </p:spPr>
        <p:txBody>
          <a:bodyPr wrap="square" rtlCol="0">
            <a:spAutoFit/>
          </a:bodyPr>
          <a:lstStyle/>
          <a:p>
            <a:r>
              <a:rPr lang="en-US"/>
              <a:t>Full Page Flyer – Front in English, Back in Spanish, Mandarin, Russian, Vietnamese and Tagalog</a:t>
            </a:r>
          </a:p>
        </p:txBody>
      </p:sp>
      <p:sp>
        <p:nvSpPr>
          <p:cNvPr id="17" name="TextBox 16">
            <a:extLst>
              <a:ext uri="{FF2B5EF4-FFF2-40B4-BE49-F238E27FC236}">
                <a16:creationId xmlns:a16="http://schemas.microsoft.com/office/drawing/2014/main" id="{E34E9BC6-93A0-2942-0770-D574FBB56650}"/>
              </a:ext>
            </a:extLst>
          </p:cNvPr>
          <p:cNvSpPr txBox="1"/>
          <p:nvPr/>
        </p:nvSpPr>
        <p:spPr>
          <a:xfrm>
            <a:off x="7622558" y="4295618"/>
            <a:ext cx="4010990" cy="738664"/>
          </a:xfrm>
          <a:prstGeom prst="rect">
            <a:avLst/>
          </a:prstGeom>
          <a:noFill/>
        </p:spPr>
        <p:txBody>
          <a:bodyPr wrap="square" rtlCol="0">
            <a:spAutoFit/>
          </a:bodyPr>
          <a:lstStyle/>
          <a:p>
            <a:r>
              <a:rPr lang="en-US"/>
              <a:t>Pocket/business cards in four languages (can be folded so preferred language is in the front): English, Spanish, Mandarin and Vietnamese</a:t>
            </a:r>
          </a:p>
        </p:txBody>
      </p:sp>
      <p:pic>
        <p:nvPicPr>
          <p:cNvPr id="5" name="Picture 4" descr="A blue text on a white background&#10;&#10;AI-generated content may be incorrect.">
            <a:extLst>
              <a:ext uri="{FF2B5EF4-FFF2-40B4-BE49-F238E27FC236}">
                <a16:creationId xmlns:a16="http://schemas.microsoft.com/office/drawing/2014/main" id="{235C3523-C1E5-C53F-EEB0-A053DFFDB432}"/>
              </a:ext>
            </a:extLst>
          </p:cNvPr>
          <p:cNvPicPr>
            <a:picLocks noChangeAspect="1"/>
          </p:cNvPicPr>
          <p:nvPr/>
        </p:nvPicPr>
        <p:blipFill>
          <a:blip r:embed="rId6"/>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1085812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g2a5cbd4b961_0_0" descr="Two women taking a selfie&#10;&#10;Description automatically generated"/>
          <p:cNvPicPr preferRelativeResize="0"/>
          <p:nvPr/>
        </p:nvPicPr>
        <p:blipFill rotWithShape="1">
          <a:blip r:embed="rId3"/>
          <a:srcRect t="6122" b="6122"/>
          <a:stretch/>
        </p:blipFill>
        <p:spPr>
          <a:xfrm>
            <a:off x="3938913" y="-1"/>
            <a:ext cx="4157375" cy="2736235"/>
          </a:xfrm>
          <a:prstGeom prst="rect">
            <a:avLst/>
          </a:prstGeom>
          <a:solidFill>
            <a:srgbClr val="CCCCCC"/>
          </a:solidFill>
          <a:ln>
            <a:noFill/>
          </a:ln>
        </p:spPr>
      </p:pic>
      <p:pic>
        <p:nvPicPr>
          <p:cNvPr id="229" name="Google Shape;229;g2a5cbd4b961_0_0" descr="Two women sitting at a table with a table full of items&#10;&#10;Description automatically generated"/>
          <p:cNvPicPr preferRelativeResize="0"/>
          <p:nvPr/>
        </p:nvPicPr>
        <p:blipFill rotWithShape="1">
          <a:blip r:embed="rId4"/>
          <a:srcRect t="4941" b="4941"/>
          <a:stretch/>
        </p:blipFill>
        <p:spPr>
          <a:xfrm>
            <a:off x="0" y="-2"/>
            <a:ext cx="4048406" cy="2736235"/>
          </a:xfrm>
          <a:prstGeom prst="rect">
            <a:avLst/>
          </a:prstGeom>
          <a:solidFill>
            <a:srgbClr val="CCCCCC"/>
          </a:solidFill>
          <a:ln>
            <a:noFill/>
          </a:ln>
        </p:spPr>
      </p:pic>
      <p:pic>
        <p:nvPicPr>
          <p:cNvPr id="230" name="Google Shape;230;g2a5cbd4b961_0_0" descr="A person taking a selfie with a couple of women&#10;&#10;Description automatically generated"/>
          <p:cNvPicPr preferRelativeResize="0">
            <a:picLocks noGrp="1"/>
          </p:cNvPicPr>
          <p:nvPr>
            <p:ph type="pic" idx="2"/>
          </p:nvPr>
        </p:nvPicPr>
        <p:blipFill rotWithShape="1">
          <a:blip r:embed="rId5"/>
          <a:srcRect l="3016" t="6832" r="-1624" b="1242"/>
          <a:stretch/>
        </p:blipFill>
        <p:spPr>
          <a:xfrm>
            <a:off x="8093810" y="-141928"/>
            <a:ext cx="4161411" cy="2864693"/>
          </a:xfrm>
          <a:prstGeom prst="rect">
            <a:avLst/>
          </a:prstGeom>
          <a:solidFill>
            <a:srgbClr val="CCCCCC"/>
          </a:solidFill>
          <a:ln>
            <a:noFill/>
          </a:ln>
        </p:spPr>
      </p:pic>
      <p:sp>
        <p:nvSpPr>
          <p:cNvPr id="231" name="Google Shape;231;g2a5cbd4b961_0_0"/>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51</a:t>
            </a:fld>
            <a:endParaRPr/>
          </a:p>
        </p:txBody>
      </p:sp>
      <p:pic>
        <p:nvPicPr>
          <p:cNvPr id="232" name="Google Shape;232;g2a5cbd4b961_0_0"/>
          <p:cNvPicPr preferRelativeResize="0"/>
          <p:nvPr/>
        </p:nvPicPr>
        <p:blipFill rotWithShape="1">
          <a:blip r:embed="rId6">
            <a:alphaModFix/>
          </a:blip>
          <a:srcRect/>
          <a:stretch/>
        </p:blipFill>
        <p:spPr>
          <a:xfrm>
            <a:off x="473242" y="2459084"/>
            <a:ext cx="1730494" cy="1158165"/>
          </a:xfrm>
          <a:prstGeom prst="rect">
            <a:avLst/>
          </a:prstGeom>
          <a:noFill/>
          <a:ln>
            <a:noFill/>
          </a:ln>
        </p:spPr>
      </p:pic>
      <p:pic>
        <p:nvPicPr>
          <p:cNvPr id="233" name="Google Shape;233;g2a5cbd4b961_0_0" descr="Text&#10;&#10;Description automatically generated"/>
          <p:cNvPicPr preferRelativeResize="0"/>
          <p:nvPr/>
        </p:nvPicPr>
        <p:blipFill rotWithShape="1">
          <a:blip r:embed="rId7">
            <a:alphaModFix/>
          </a:blip>
          <a:srcRect l="47290" r="-359" b="-1286"/>
          <a:stretch/>
        </p:blipFill>
        <p:spPr>
          <a:xfrm>
            <a:off x="10533413" y="5878459"/>
            <a:ext cx="1455779" cy="791464"/>
          </a:xfrm>
          <a:prstGeom prst="rect">
            <a:avLst/>
          </a:prstGeom>
          <a:noFill/>
          <a:ln>
            <a:noFill/>
          </a:ln>
        </p:spPr>
      </p:pic>
      <p:sp>
        <p:nvSpPr>
          <p:cNvPr id="234" name="Google Shape;234;g2a5cbd4b961_0_0"/>
          <p:cNvSpPr txBox="1">
            <a:spLocks noGrp="1"/>
          </p:cNvSpPr>
          <p:nvPr>
            <p:ph type="body" idx="1"/>
          </p:nvPr>
        </p:nvSpPr>
        <p:spPr>
          <a:xfrm>
            <a:off x="465666" y="3340100"/>
            <a:ext cx="11253000" cy="2730600"/>
          </a:xfrm>
          <a:prstGeom prst="rect">
            <a:avLst/>
          </a:prstGeom>
          <a:noFill/>
          <a:ln>
            <a:noFill/>
          </a:ln>
        </p:spPr>
        <p:txBody>
          <a:bodyPr spcFirstLastPara="1" wrap="square" lIns="91425" tIns="45700" rIns="91425" bIns="45700" anchor="ctr" anchorCtr="0">
            <a:normAutofit fontScale="77500" lnSpcReduction="20000"/>
          </a:bodyPr>
          <a:lstStyle/>
          <a:p>
            <a:pPr marL="0" indent="0">
              <a:spcBef>
                <a:spcPts val="0"/>
              </a:spcBef>
            </a:pPr>
            <a:r>
              <a:rPr lang="en-US" dirty="0"/>
              <a:t>211 Team at UWBA</a:t>
            </a:r>
            <a:endParaRPr lang="en-US" b="0" i="0" dirty="0"/>
          </a:p>
          <a:p>
            <a:pPr marL="0" indent="0"/>
            <a:endParaRPr lang="en-US" sz="2400" b="0" dirty="0">
              <a:solidFill>
                <a:srgbClr val="005091"/>
              </a:solidFill>
            </a:endParaRPr>
          </a:p>
          <a:p>
            <a:pPr marL="0" indent="0"/>
            <a:r>
              <a:rPr lang="en-US" sz="2400" b="0" dirty="0">
                <a:solidFill>
                  <a:srgbClr val="005091"/>
                </a:solidFill>
              </a:rPr>
              <a:t>Clare Margason, cmargason@uwba.org ---Anything 211 Related</a:t>
            </a:r>
            <a:endParaRPr lang="en-US" sz="2400" b="0" i="0" dirty="0"/>
          </a:p>
          <a:p>
            <a:pPr marL="0" indent="0"/>
            <a:r>
              <a:rPr lang="en-US" sz="2400" b="0" dirty="0">
                <a:solidFill>
                  <a:srgbClr val="005091"/>
                </a:solidFill>
              </a:rPr>
              <a:t>Odette Cifuentes-Garcia, ocifuentes-garcia@uwba.org ---211 Resources</a:t>
            </a:r>
          </a:p>
          <a:p>
            <a:pPr marL="0" indent="0"/>
            <a:r>
              <a:rPr lang="en-US" sz="2400" b="0" dirty="0">
                <a:solidFill>
                  <a:srgbClr val="005091"/>
                </a:solidFill>
              </a:rPr>
              <a:t>Laura Escobar, lescobar@uwba.org ---Strategy, Advocacy, History</a:t>
            </a:r>
            <a:endParaRPr lang="en-US" sz="2400" b="0" i="0" dirty="0"/>
          </a:p>
          <a:p>
            <a:pPr marL="0" indent="0"/>
            <a:r>
              <a:rPr lang="en-US" sz="2400" b="0" dirty="0">
                <a:solidFill>
                  <a:srgbClr val="005091"/>
                </a:solidFill>
              </a:rPr>
              <a:t>Melissa Laureta-Ratto, mlaureta-ratto@uwba.org ---Outreach &amp; Tableau Dashboard</a:t>
            </a:r>
            <a:endParaRPr lang="en-US" sz="2400" b="0" i="0" dirty="0"/>
          </a:p>
          <a:p>
            <a:pPr marL="0" indent="0"/>
            <a:r>
              <a:rPr lang="en-US" sz="2400" b="0" dirty="0">
                <a:solidFill>
                  <a:srgbClr val="005091"/>
                </a:solidFill>
              </a:rPr>
              <a:t>Lily Ana Marquez, lmarquez@uwba.org ---Outreach and Lived Experience Board</a:t>
            </a:r>
          </a:p>
          <a:p>
            <a:pPr marL="0" indent="0"/>
            <a:r>
              <a:rPr lang="en-US" sz="2400" b="0" dirty="0">
                <a:solidFill>
                  <a:srgbClr val="005091"/>
                </a:solidFill>
              </a:rPr>
              <a:t>Emily Chan, echan@uwba.org ---Data &amp; Evaluation</a:t>
            </a:r>
            <a:endParaRPr lang="en-US" b="0" dirty="0"/>
          </a:p>
          <a:p>
            <a:pPr marL="0" lvl="0" indent="0" algn="ctr" rtl="0">
              <a:lnSpc>
                <a:spcPct val="90000"/>
              </a:lnSpc>
              <a:spcBef>
                <a:spcPts val="1000"/>
              </a:spcBef>
              <a:spcAft>
                <a:spcPts val="0"/>
              </a:spcAft>
              <a:buClr>
                <a:schemeClr val="dk1"/>
              </a:buClr>
              <a:buSzPct val="100000"/>
              <a:buNone/>
            </a:pPr>
            <a:endParaRPr sz="2400"/>
          </a:p>
        </p:txBody>
      </p:sp>
      <p:pic>
        <p:nvPicPr>
          <p:cNvPr id="3" name="Picture 2" descr="A blue text on a white background&#10;&#10;AI-generated content may be incorrect.">
            <a:extLst>
              <a:ext uri="{FF2B5EF4-FFF2-40B4-BE49-F238E27FC236}">
                <a16:creationId xmlns:a16="http://schemas.microsoft.com/office/drawing/2014/main" id="{E6517EDC-7C0A-92DA-4CF1-BE58BE0ED018}"/>
              </a:ext>
            </a:extLst>
          </p:cNvPr>
          <p:cNvPicPr>
            <a:picLocks noChangeAspect="1"/>
          </p:cNvPicPr>
          <p:nvPr/>
        </p:nvPicPr>
        <p:blipFill>
          <a:blip r:embed="rId8"/>
          <a:stretch>
            <a:fillRect/>
          </a:stretch>
        </p:blipFill>
        <p:spPr>
          <a:xfrm>
            <a:off x="9425597" y="5901227"/>
            <a:ext cx="2621573" cy="79008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2" name="Title 1">
            <a:extLst>
              <a:ext uri="{FF2B5EF4-FFF2-40B4-BE49-F238E27FC236}">
                <a16:creationId xmlns:a16="http://schemas.microsoft.com/office/drawing/2014/main" id="{B8A47A4F-0B11-1885-28BB-A5FB92180EDA}"/>
              </a:ext>
            </a:extLst>
          </p:cNvPr>
          <p:cNvSpPr>
            <a:spLocks noGrp="1"/>
          </p:cNvSpPr>
          <p:nvPr>
            <p:ph type="title"/>
          </p:nvPr>
        </p:nvSpPr>
        <p:spPr/>
        <p:txBody>
          <a:bodyPr/>
          <a:lstStyle/>
          <a:p>
            <a:r>
              <a:rPr lang="en-US"/>
              <a:t>Thank you!</a:t>
            </a:r>
          </a:p>
        </p:txBody>
      </p:sp>
      <p:sp>
        <p:nvSpPr>
          <p:cNvPr id="308" name="Google Shape;308;g223b0bee496_0_179"/>
          <p:cNvSpPr txBox="1">
            <a:spLocks noGrp="1"/>
          </p:cNvSpPr>
          <p:nvPr>
            <p:ph type="sldNum" idx="4294967295"/>
          </p:nvPr>
        </p:nvSpPr>
        <p:spPr>
          <a:xfrm>
            <a:off x="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52</a:t>
            </a:fld>
            <a:endParaRPr/>
          </a:p>
        </p:txBody>
      </p:sp>
      <p:pic>
        <p:nvPicPr>
          <p:cNvPr id="309" name="Google Shape;309;g223b0bee496_0_179" descr="Text&#10;&#10;Description automatically generated"/>
          <p:cNvPicPr preferRelativeResize="0"/>
          <p:nvPr/>
        </p:nvPicPr>
        <p:blipFill rotWithShape="1">
          <a:blip r:embed="rId3">
            <a:alphaModFix/>
          </a:blip>
          <a:srcRect l="47289" r="-358" b="-1286"/>
          <a:stretch/>
        </p:blipFill>
        <p:spPr>
          <a:xfrm>
            <a:off x="10533413" y="5878459"/>
            <a:ext cx="1455779" cy="791464"/>
          </a:xfrm>
          <a:prstGeom prst="rect">
            <a:avLst/>
          </a:prstGeom>
          <a:noFill/>
          <a:ln>
            <a:noFill/>
          </a:ln>
        </p:spPr>
      </p:pic>
      <p:sp>
        <p:nvSpPr>
          <p:cNvPr id="310" name="Google Shape;310;g223b0bee496_0_179"/>
          <p:cNvSpPr txBox="1"/>
          <p:nvPr/>
        </p:nvSpPr>
        <p:spPr>
          <a:xfrm>
            <a:off x="841829" y="351970"/>
            <a:ext cx="5364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 name="Text Placeholder 3">
            <a:extLst>
              <a:ext uri="{FF2B5EF4-FFF2-40B4-BE49-F238E27FC236}">
                <a16:creationId xmlns:a16="http://schemas.microsoft.com/office/drawing/2014/main" id="{5D3E02ED-5263-6F24-9312-CEF4B91EE91C}"/>
              </a:ext>
            </a:extLst>
          </p:cNvPr>
          <p:cNvSpPr>
            <a:spLocks noGrp="1"/>
          </p:cNvSpPr>
          <p:nvPr>
            <p:ph type="body" idx="1"/>
          </p:nvPr>
        </p:nvSpPr>
        <p:spPr/>
        <p:txBody>
          <a:bodyPr/>
          <a:lstStyle/>
          <a:p>
            <a:r>
              <a:rPr lang="en-US"/>
              <a:t>Questions?</a:t>
            </a:r>
          </a:p>
        </p:txBody>
      </p:sp>
      <p:pic>
        <p:nvPicPr>
          <p:cNvPr id="5" name="Picture 4" descr="A blue text on a white background&#10;&#10;AI-generated content may be incorrect.">
            <a:extLst>
              <a:ext uri="{FF2B5EF4-FFF2-40B4-BE49-F238E27FC236}">
                <a16:creationId xmlns:a16="http://schemas.microsoft.com/office/drawing/2014/main" id="{531787B6-1903-20D3-850E-1798E4C044DA}"/>
              </a:ext>
            </a:extLst>
          </p:cNvPr>
          <p:cNvPicPr>
            <a:picLocks noChangeAspect="1"/>
          </p:cNvPicPr>
          <p:nvPr/>
        </p:nvPicPr>
        <p:blipFill>
          <a:blip r:embed="rId4"/>
          <a:stretch>
            <a:fillRect/>
          </a:stretch>
        </p:blipFill>
        <p:spPr>
          <a:xfrm>
            <a:off x="9425597" y="5901227"/>
            <a:ext cx="2621573" cy="790087"/>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
          <p:cNvPicPr preferRelativeResize="0">
            <a:picLocks noGrp="1"/>
          </p:cNvPicPr>
          <p:nvPr>
            <p:ph type="pic" idx="2"/>
          </p:nvPr>
        </p:nvPicPr>
        <p:blipFill rotWithShape="1">
          <a:blip r:embed="rId3">
            <a:alphaModFix/>
          </a:blip>
          <a:srcRect t="13143" r="-2" b="27531"/>
          <a:stretch/>
        </p:blipFill>
        <p:spPr>
          <a:xfrm>
            <a:off x="-1" y="0"/>
            <a:ext cx="12192001" cy="4818888"/>
          </a:xfrm>
          <a:prstGeom prst="rect">
            <a:avLst/>
          </a:prstGeom>
          <a:solidFill>
            <a:srgbClr val="CCCCCC"/>
          </a:solidFill>
          <a:ln>
            <a:noFill/>
          </a:ln>
        </p:spPr>
      </p:pic>
      <p:sp>
        <p:nvSpPr>
          <p:cNvPr id="62" name="Google Shape;62;p1"/>
          <p:cNvSpPr txBox="1">
            <a:spLocks noGrp="1"/>
          </p:cNvSpPr>
          <p:nvPr>
            <p:ph type="subTitle" idx="1"/>
          </p:nvPr>
        </p:nvSpPr>
        <p:spPr>
          <a:xfrm>
            <a:off x="1765300" y="5353775"/>
            <a:ext cx="10015303" cy="610323"/>
          </a:xfrm>
          <a:prstGeom prst="rect">
            <a:avLst/>
          </a:prstGeom>
          <a:noFill/>
          <a:ln>
            <a:noFill/>
          </a:ln>
        </p:spPr>
        <p:txBody>
          <a:bodyPr spcFirstLastPara="1" wrap="square" lIns="91425" tIns="45700" rIns="91425" bIns="45700" anchor="t" anchorCtr="0">
            <a:normAutofit/>
          </a:bodyPr>
          <a:lstStyle/>
          <a:p>
            <a:pPr marL="0" indent="0">
              <a:spcBef>
                <a:spcPts val="0"/>
              </a:spcBef>
            </a:pPr>
            <a:r>
              <a:rPr lang="en-US"/>
              <a:t>United Way Bay Area / 211 Bay Area</a:t>
            </a:r>
          </a:p>
        </p:txBody>
      </p:sp>
      <p:sp>
        <p:nvSpPr>
          <p:cNvPr id="63" name="Google Shape;63;p1"/>
          <p:cNvSpPr txBox="1">
            <a:spLocks noGrp="1"/>
          </p:cNvSpPr>
          <p:nvPr>
            <p:ph type="body" idx="3"/>
          </p:nvPr>
        </p:nvSpPr>
        <p:spPr>
          <a:xfrm>
            <a:off x="1765831" y="6052998"/>
            <a:ext cx="6764216" cy="489675"/>
          </a:xfrm>
          <a:prstGeom prst="rect">
            <a:avLst/>
          </a:prstGeom>
          <a:noFill/>
          <a:ln>
            <a:noFill/>
          </a:ln>
        </p:spPr>
        <p:txBody>
          <a:bodyPr spcFirstLastPara="1" wrap="square" lIns="91425" tIns="45700" rIns="91425" bIns="45700" anchor="t" anchorCtr="0">
            <a:normAutofit/>
          </a:bodyPr>
          <a:lstStyle/>
          <a:p>
            <a:pPr marL="0" indent="0">
              <a:spcBef>
                <a:spcPts val="0"/>
              </a:spcBef>
            </a:pPr>
            <a:r>
              <a:rPr lang="en-US"/>
              <a:t>March 19, 2026</a:t>
            </a:r>
          </a:p>
        </p:txBody>
      </p:sp>
      <p:pic>
        <p:nvPicPr>
          <p:cNvPr id="64" name="Google Shape;64;p1"/>
          <p:cNvPicPr preferRelativeResize="0"/>
          <p:nvPr/>
        </p:nvPicPr>
        <p:blipFill rotWithShape="1">
          <a:blip r:embed="rId4">
            <a:alphaModFix/>
          </a:blip>
          <a:srcRect/>
          <a:stretch/>
        </p:blipFill>
        <p:spPr>
          <a:xfrm>
            <a:off x="465666" y="4195607"/>
            <a:ext cx="1730492" cy="1158167"/>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662A34C1-477C-F3CD-A2AC-326BBFA79BCB}"/>
              </a:ext>
            </a:extLst>
          </p:cNvPr>
          <p:cNvPicPr>
            <a:picLocks noChangeAspect="1"/>
          </p:cNvPicPr>
          <p:nvPr/>
        </p:nvPicPr>
        <p:blipFill>
          <a:blip r:embed="rId5"/>
          <a:stretch>
            <a:fillRect/>
          </a:stretch>
        </p:blipFill>
        <p:spPr>
          <a:xfrm>
            <a:off x="9425597" y="5901227"/>
            <a:ext cx="2621573" cy="79008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0">
          <a:extLst>
            <a:ext uri="{FF2B5EF4-FFF2-40B4-BE49-F238E27FC236}">
              <a16:creationId xmlns:a16="http://schemas.microsoft.com/office/drawing/2014/main" id="{11EEBE61-F535-2184-9EA7-931D6DE930C1}"/>
            </a:ext>
          </a:extLst>
        </p:cNvPr>
        <p:cNvGrpSpPr/>
        <p:nvPr/>
      </p:nvGrpSpPr>
      <p:grpSpPr>
        <a:xfrm>
          <a:off x="0" y="0"/>
          <a:ext cx="0" cy="0"/>
          <a:chOff x="0" y="0"/>
          <a:chExt cx="0" cy="0"/>
        </a:xfrm>
      </p:grpSpPr>
      <p:sp>
        <p:nvSpPr>
          <p:cNvPr id="98" name="Google Shape;98;p2">
            <a:extLst>
              <a:ext uri="{FF2B5EF4-FFF2-40B4-BE49-F238E27FC236}">
                <a16:creationId xmlns:a16="http://schemas.microsoft.com/office/drawing/2014/main" id="{C6B16114-274B-D7D7-FC08-0AE8119E6EB3}"/>
              </a:ext>
            </a:extLst>
          </p:cNvPr>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latin typeface="Arial"/>
                <a:ea typeface="Arial"/>
                <a:cs typeface="Arial"/>
                <a:sym typeface="Arial"/>
              </a:rPr>
              <a:t>What is </a:t>
            </a:r>
            <a:r>
              <a:rPr lang="en-US"/>
              <a:t>the United Way?</a:t>
            </a:r>
            <a:endParaRPr>
              <a:solidFill>
                <a:schemeClr val="dk1"/>
              </a:solidFill>
            </a:endParaRPr>
          </a:p>
        </p:txBody>
      </p:sp>
      <p:sp>
        <p:nvSpPr>
          <p:cNvPr id="99" name="Google Shape;99;p2">
            <a:extLst>
              <a:ext uri="{FF2B5EF4-FFF2-40B4-BE49-F238E27FC236}">
                <a16:creationId xmlns:a16="http://schemas.microsoft.com/office/drawing/2014/main" id="{865E8650-1900-C13B-9D05-B2A2C10C95EF}"/>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54</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00" name="Google Shape;100;p2" descr="Text&#10;&#10;Description automatically generated">
            <a:extLst>
              <a:ext uri="{FF2B5EF4-FFF2-40B4-BE49-F238E27FC236}">
                <a16:creationId xmlns:a16="http://schemas.microsoft.com/office/drawing/2014/main" id="{BB3F078F-7B9F-72B1-7411-A5C7043AF740}"/>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sp>
        <p:nvSpPr>
          <p:cNvPr id="3" name="Google Shape;106;p5">
            <a:extLst>
              <a:ext uri="{FF2B5EF4-FFF2-40B4-BE49-F238E27FC236}">
                <a16:creationId xmlns:a16="http://schemas.microsoft.com/office/drawing/2014/main" id="{4066D422-E739-8B9E-9792-5A9C44622CAB}"/>
              </a:ext>
            </a:extLst>
          </p:cNvPr>
          <p:cNvSpPr txBox="1">
            <a:spLocks noGrp="1"/>
          </p:cNvSpPr>
          <p:nvPr>
            <p:ph type="body" idx="1"/>
          </p:nvPr>
        </p:nvSpPr>
        <p:spPr>
          <a:xfrm>
            <a:off x="1160291" y="1885154"/>
            <a:ext cx="10180220" cy="4471196"/>
          </a:xfrm>
          <a:prstGeom prst="rect">
            <a:avLst/>
          </a:prstGeom>
          <a:noFill/>
          <a:ln>
            <a:noFill/>
          </a:ln>
        </p:spPr>
        <p:txBody>
          <a:bodyPr spcFirstLastPara="1" wrap="square" lIns="91425" tIns="45700" rIns="91425" bIns="45700" anchor="t" anchorCtr="0">
            <a:normAutofit/>
          </a:bodyPr>
          <a:lstStyle/>
          <a:p>
            <a:pPr marL="0" indent="0">
              <a:buNone/>
            </a:pPr>
            <a:r>
              <a:rPr lang="en-US" sz="2400" b="1">
                <a:solidFill>
                  <a:srgbClr val="005191"/>
                </a:solidFill>
              </a:rPr>
              <a:t>United Way Worldwide (UWW) is the leader of the global United Way network </a:t>
            </a:r>
            <a:endParaRPr lang="en-US" sz="2400">
              <a:solidFill>
                <a:srgbClr val="000000"/>
              </a:solidFill>
            </a:endParaRPr>
          </a:p>
          <a:p>
            <a:pPr marL="0" indent="0">
              <a:buNone/>
            </a:pPr>
            <a:endParaRPr lang="en-US" sz="2400">
              <a:solidFill>
                <a:srgbClr val="000000"/>
              </a:solidFill>
            </a:endParaRPr>
          </a:p>
          <a:p>
            <a:pPr marL="0" indent="0">
              <a:buNone/>
            </a:pPr>
            <a:r>
              <a:rPr lang="en-US" sz="2400" b="1">
                <a:solidFill>
                  <a:srgbClr val="005191"/>
                </a:solidFill>
              </a:rPr>
              <a:t>1,800 United Ways across the world working on:</a:t>
            </a:r>
            <a:endParaRPr lang="en-US" sz="2400">
              <a:solidFill>
                <a:srgbClr val="000000"/>
              </a:solidFill>
            </a:endParaRPr>
          </a:p>
          <a:p>
            <a:pPr marL="342900"/>
            <a:r>
              <a:rPr lang="en-US" sz="2400" i="1">
                <a:solidFill>
                  <a:srgbClr val="005191"/>
                </a:solidFill>
                <a:ea typeface="Roboto"/>
                <a:cs typeface="Roboto"/>
              </a:rPr>
              <a:t>improving education and youth opportunities</a:t>
            </a:r>
            <a:endParaRPr lang="en-US">
              <a:solidFill>
                <a:srgbClr val="000000"/>
              </a:solidFill>
              <a:ea typeface="Roboto"/>
            </a:endParaRPr>
          </a:p>
          <a:p>
            <a:pPr marL="342900"/>
            <a:r>
              <a:rPr lang="en-US" sz="2400" i="1">
                <a:solidFill>
                  <a:srgbClr val="005191"/>
                </a:solidFill>
                <a:ea typeface="Roboto"/>
                <a:cs typeface="Roboto"/>
              </a:rPr>
              <a:t>strengthening financial stability </a:t>
            </a:r>
            <a:endParaRPr lang="en-US">
              <a:solidFill>
                <a:srgbClr val="000000"/>
              </a:solidFill>
              <a:ea typeface="Roboto"/>
            </a:endParaRPr>
          </a:p>
          <a:p>
            <a:pPr marL="342900"/>
            <a:r>
              <a:rPr lang="en-US" sz="2400" i="1">
                <a:solidFill>
                  <a:srgbClr val="005191"/>
                </a:solidFill>
                <a:ea typeface="Roboto"/>
                <a:cs typeface="Roboto"/>
              </a:rPr>
              <a:t>making communities healthier</a:t>
            </a:r>
            <a:endParaRPr lang="en-US"/>
          </a:p>
          <a:p>
            <a:pPr marL="342900"/>
            <a:r>
              <a:rPr lang="en-US" sz="2400" i="1">
                <a:solidFill>
                  <a:srgbClr val="005191"/>
                </a:solidFill>
                <a:ea typeface="Roboto"/>
                <a:cs typeface="Roboto"/>
              </a:rPr>
              <a:t>building community resiliency</a:t>
            </a:r>
            <a:endParaRPr lang="en-US" sz="2400" i="1">
              <a:solidFill>
                <a:srgbClr val="005191"/>
              </a:solidFill>
              <a:latin typeface="Roboto"/>
              <a:ea typeface="Roboto"/>
              <a:cs typeface="Roboto"/>
            </a:endParaRPr>
          </a:p>
          <a:p>
            <a:pPr marL="228600" lvl="0" indent="-99060" algn="l" rtl="0">
              <a:lnSpc>
                <a:spcPct val="90000"/>
              </a:lnSpc>
              <a:spcBef>
                <a:spcPts val="1000"/>
              </a:spcBef>
              <a:spcAft>
                <a:spcPts val="0"/>
              </a:spcAft>
              <a:buClr>
                <a:schemeClr val="dk1"/>
              </a:buClr>
              <a:buSzPct val="100000"/>
              <a:buNone/>
            </a:pPr>
            <a:endParaRPr sz="2400"/>
          </a:p>
          <a:p>
            <a:pPr marL="228600" lvl="0" indent="-99060" algn="l" rtl="0">
              <a:lnSpc>
                <a:spcPct val="90000"/>
              </a:lnSpc>
              <a:spcBef>
                <a:spcPts val="1000"/>
              </a:spcBef>
              <a:spcAft>
                <a:spcPts val="0"/>
              </a:spcAft>
              <a:buClr>
                <a:schemeClr val="dk1"/>
              </a:buClr>
              <a:buSzPct val="100000"/>
              <a:buNone/>
            </a:pPr>
            <a:endParaRPr sz="2400"/>
          </a:p>
          <a:p>
            <a:pPr marL="228600" indent="-99060">
              <a:buSzPct val="100000"/>
              <a:buNone/>
            </a:pPr>
            <a:endParaRPr lang="en-US" sz="2400"/>
          </a:p>
        </p:txBody>
      </p:sp>
      <p:pic>
        <p:nvPicPr>
          <p:cNvPr id="4" name="Picture 3" descr="A blue text on a white background&#10;&#10;AI-generated content may be incorrect.">
            <a:extLst>
              <a:ext uri="{FF2B5EF4-FFF2-40B4-BE49-F238E27FC236}">
                <a16:creationId xmlns:a16="http://schemas.microsoft.com/office/drawing/2014/main" id="{08B9FAF3-BBFE-20C6-191F-59837B8118B3}"/>
              </a:ext>
            </a:extLst>
          </p:cNvPr>
          <p:cNvPicPr>
            <a:picLocks noChangeAspect="1"/>
          </p:cNvPicPr>
          <p:nvPr/>
        </p:nvPicPr>
        <p:blipFill>
          <a:blip r:embed="rId4"/>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213457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BFAB755F-FBB9-32CA-CFE0-492CD85E7CBA}"/>
            </a:ext>
          </a:extLst>
        </p:cNvPr>
        <p:cNvGrpSpPr/>
        <p:nvPr/>
      </p:nvGrpSpPr>
      <p:grpSpPr>
        <a:xfrm>
          <a:off x="0" y="0"/>
          <a:ext cx="0" cy="0"/>
          <a:chOff x="0" y="0"/>
          <a:chExt cx="0" cy="0"/>
        </a:xfrm>
      </p:grpSpPr>
      <p:sp>
        <p:nvSpPr>
          <p:cNvPr id="107" name="Google Shape;107;p5">
            <a:extLst>
              <a:ext uri="{FF2B5EF4-FFF2-40B4-BE49-F238E27FC236}">
                <a16:creationId xmlns:a16="http://schemas.microsoft.com/office/drawing/2014/main" id="{73DEC17F-B5A3-7ACC-693B-20C87D031B82}"/>
              </a:ext>
            </a:extLst>
          </p:cNvPr>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t>United Way Bay Area</a:t>
            </a:r>
          </a:p>
        </p:txBody>
      </p:sp>
      <p:sp>
        <p:nvSpPr>
          <p:cNvPr id="108" name="Google Shape;108;p5">
            <a:extLst>
              <a:ext uri="{FF2B5EF4-FFF2-40B4-BE49-F238E27FC236}">
                <a16:creationId xmlns:a16="http://schemas.microsoft.com/office/drawing/2014/main" id="{0C8D59F4-77B6-983A-A877-8F7792CA7BE7}"/>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55</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09" name="Google Shape;109;p5" descr="Text&#10;&#10;Description automatically generated">
            <a:extLst>
              <a:ext uri="{FF2B5EF4-FFF2-40B4-BE49-F238E27FC236}">
                <a16:creationId xmlns:a16="http://schemas.microsoft.com/office/drawing/2014/main" id="{D1AB8AC8-2667-E7E2-FE6F-1A71BE1C2C2C}"/>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sp>
        <p:nvSpPr>
          <p:cNvPr id="8" name="Rectangle 7">
            <a:extLst>
              <a:ext uri="{FF2B5EF4-FFF2-40B4-BE49-F238E27FC236}">
                <a16:creationId xmlns:a16="http://schemas.microsoft.com/office/drawing/2014/main" id="{7060B343-C70D-1428-F4DD-C2A0796DA9F5}"/>
              </a:ext>
            </a:extLst>
          </p:cNvPr>
          <p:cNvSpPr/>
          <p:nvPr/>
        </p:nvSpPr>
        <p:spPr>
          <a:xfrm>
            <a:off x="1076380" y="3412912"/>
            <a:ext cx="3277906" cy="687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1200" cap="none" spc="0" normalizeH="0" baseline="0" noProof="0">
                <a:ln>
                  <a:noFill/>
                </a:ln>
                <a:solidFill>
                  <a:srgbClr val="005191"/>
                </a:solidFill>
                <a:effectLst/>
                <a:uLnTx/>
                <a:uFillTx/>
                <a:latin typeface="Arial" panose="020B0604020202020204" pitchFamily="34" charset="0"/>
                <a:ea typeface="+mn-ea"/>
                <a:cs typeface="Arial" panose="020B0604020202020204" pitchFamily="34" charset="0"/>
                <a:sym typeface="Arial"/>
              </a:rPr>
              <a:t>MISSION</a:t>
            </a:r>
          </a:p>
        </p:txBody>
      </p:sp>
      <p:sp>
        <p:nvSpPr>
          <p:cNvPr id="9" name="TextBox 7">
            <a:extLst>
              <a:ext uri="{FF2B5EF4-FFF2-40B4-BE49-F238E27FC236}">
                <a16:creationId xmlns:a16="http://schemas.microsoft.com/office/drawing/2014/main" id="{9FBFA9A6-E07F-FDCE-58DE-504F44EC993D}"/>
              </a:ext>
            </a:extLst>
          </p:cNvPr>
          <p:cNvSpPr txBox="1"/>
          <p:nvPr/>
        </p:nvSpPr>
        <p:spPr>
          <a:xfrm>
            <a:off x="1076380" y="4198207"/>
            <a:ext cx="9515420" cy="132343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sym typeface="Arial"/>
              </a:rPr>
              <a:t>United Way Bay Area mobilizes the Bay Area to dismantle the root causes of poverty and build equitable pathways to prosperity. Through initiatives and policy change, we provide immediate and long-term support for employment, housing, financial stability, and meeting basic needs.</a:t>
            </a:r>
          </a:p>
        </p:txBody>
      </p:sp>
      <p:sp>
        <p:nvSpPr>
          <p:cNvPr id="10" name="Rectangle 9">
            <a:extLst>
              <a:ext uri="{FF2B5EF4-FFF2-40B4-BE49-F238E27FC236}">
                <a16:creationId xmlns:a16="http://schemas.microsoft.com/office/drawing/2014/main" id="{2DA45791-7EA3-2448-D773-9F744575B48D}"/>
              </a:ext>
            </a:extLst>
          </p:cNvPr>
          <p:cNvSpPr/>
          <p:nvPr/>
        </p:nvSpPr>
        <p:spPr>
          <a:xfrm>
            <a:off x="1076380" y="1842706"/>
            <a:ext cx="3277906" cy="687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1200" cap="none" spc="0" normalizeH="0" baseline="0" noProof="0">
                <a:ln>
                  <a:noFill/>
                </a:ln>
                <a:solidFill>
                  <a:srgbClr val="005191"/>
                </a:solidFill>
                <a:effectLst/>
                <a:uLnTx/>
                <a:uFillTx/>
                <a:latin typeface="Arial" panose="020B0604020202020204" pitchFamily="34" charset="0"/>
                <a:ea typeface="+mn-ea"/>
                <a:cs typeface="Arial" panose="020B0604020202020204" pitchFamily="34" charset="0"/>
                <a:sym typeface="Arial"/>
              </a:rPr>
              <a:t>VISION</a:t>
            </a:r>
          </a:p>
        </p:txBody>
      </p:sp>
      <p:sp>
        <p:nvSpPr>
          <p:cNvPr id="11" name="TextBox 10">
            <a:extLst>
              <a:ext uri="{FF2B5EF4-FFF2-40B4-BE49-F238E27FC236}">
                <a16:creationId xmlns:a16="http://schemas.microsoft.com/office/drawing/2014/main" id="{88E818FD-3657-7BD1-75D0-EE7FE28CA90F}"/>
              </a:ext>
            </a:extLst>
          </p:cNvPr>
          <p:cNvSpPr txBox="1"/>
          <p:nvPr/>
        </p:nvSpPr>
        <p:spPr>
          <a:xfrm>
            <a:off x="1076380" y="2592531"/>
            <a:ext cx="9820220" cy="70788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sym typeface="Arial"/>
              </a:rPr>
              <a:t>United Way Bay Area envisions an equitable Bay Area where all people have the opportunities and resources needed to thrive.</a:t>
            </a:r>
          </a:p>
        </p:txBody>
      </p:sp>
      <p:pic>
        <p:nvPicPr>
          <p:cNvPr id="3" name="Picture 2" descr="A blue text on a white background&#10;&#10;AI-generated content may be incorrect.">
            <a:extLst>
              <a:ext uri="{FF2B5EF4-FFF2-40B4-BE49-F238E27FC236}">
                <a16:creationId xmlns:a16="http://schemas.microsoft.com/office/drawing/2014/main" id="{092C38D3-C658-B90D-62CF-E2D8A016C831}"/>
              </a:ext>
            </a:extLst>
          </p:cNvPr>
          <p:cNvPicPr>
            <a:picLocks noChangeAspect="1"/>
          </p:cNvPicPr>
          <p:nvPr/>
        </p:nvPicPr>
        <p:blipFill>
          <a:blip r:embed="rId4"/>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31075728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6170D10D-CE3C-AC34-09F8-81C07B386F02}"/>
            </a:ext>
          </a:extLst>
        </p:cNvPr>
        <p:cNvGrpSpPr/>
        <p:nvPr/>
      </p:nvGrpSpPr>
      <p:grpSpPr>
        <a:xfrm>
          <a:off x="0" y="0"/>
          <a:ext cx="0" cy="0"/>
          <a:chOff x="0" y="0"/>
          <a:chExt cx="0" cy="0"/>
        </a:xfrm>
      </p:grpSpPr>
      <p:sp>
        <p:nvSpPr>
          <p:cNvPr id="107" name="Google Shape;107;p5">
            <a:extLst>
              <a:ext uri="{FF2B5EF4-FFF2-40B4-BE49-F238E27FC236}">
                <a16:creationId xmlns:a16="http://schemas.microsoft.com/office/drawing/2014/main" id="{61D03007-7B81-D32B-6F0F-EC6E8A0C6D41}"/>
              </a:ext>
            </a:extLst>
          </p:cNvPr>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solidFill>
                  <a:srgbClr val="000000"/>
                </a:solidFill>
              </a:rPr>
              <a:t>United Way Bay Area </a:t>
            </a:r>
            <a:endParaRPr lang="en-US"/>
          </a:p>
        </p:txBody>
      </p:sp>
      <p:sp>
        <p:nvSpPr>
          <p:cNvPr id="108" name="Google Shape;108;p5">
            <a:extLst>
              <a:ext uri="{FF2B5EF4-FFF2-40B4-BE49-F238E27FC236}">
                <a16:creationId xmlns:a16="http://schemas.microsoft.com/office/drawing/2014/main" id="{9D16DA2D-0E94-F3E8-3453-9847EF1698DC}"/>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56</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09" name="Google Shape;109;p5" descr="Text&#10;&#10;Description automatically generated">
            <a:extLst>
              <a:ext uri="{FF2B5EF4-FFF2-40B4-BE49-F238E27FC236}">
                <a16:creationId xmlns:a16="http://schemas.microsoft.com/office/drawing/2014/main" id="{59C6B46B-BCC6-9260-A9D2-7C4675807FF3}"/>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sp>
        <p:nvSpPr>
          <p:cNvPr id="4" name="Google Shape;106;p5">
            <a:extLst>
              <a:ext uri="{FF2B5EF4-FFF2-40B4-BE49-F238E27FC236}">
                <a16:creationId xmlns:a16="http://schemas.microsoft.com/office/drawing/2014/main" id="{A44DD567-EF24-A3C9-9DBF-C6AAC1D52C68}"/>
              </a:ext>
            </a:extLst>
          </p:cNvPr>
          <p:cNvSpPr txBox="1">
            <a:spLocks noGrp="1"/>
          </p:cNvSpPr>
          <p:nvPr>
            <p:ph type="body" idx="1"/>
          </p:nvPr>
        </p:nvSpPr>
        <p:spPr>
          <a:xfrm>
            <a:off x="1160291" y="1885154"/>
            <a:ext cx="6119436" cy="4471196"/>
          </a:xfrm>
          <a:prstGeom prst="rect">
            <a:avLst/>
          </a:prstGeom>
          <a:noFill/>
          <a:ln>
            <a:noFill/>
          </a:ln>
        </p:spPr>
        <p:txBody>
          <a:bodyPr spcFirstLastPara="1" wrap="square" lIns="91425" tIns="45700" rIns="91425" bIns="45700" anchor="t" anchorCtr="0">
            <a:normAutofit/>
          </a:bodyPr>
          <a:lstStyle/>
          <a:p>
            <a:pPr marL="342900"/>
            <a:r>
              <a:rPr lang="en-US" sz="2400">
                <a:solidFill>
                  <a:srgbClr val="005191"/>
                </a:solidFill>
              </a:rPr>
              <a:t>Our service area is 8 counties of the Bay Area – Alameda, Contra Costa, Marin, Napa, San Francisco, San Mateo, Santa Clara, and Solano</a:t>
            </a:r>
            <a:endParaRPr lang="en-US"/>
          </a:p>
          <a:p>
            <a:pPr marL="0" indent="0">
              <a:buNone/>
            </a:pPr>
            <a:endParaRPr lang="en-US" sz="1050">
              <a:solidFill>
                <a:srgbClr val="005191"/>
              </a:solidFill>
            </a:endParaRPr>
          </a:p>
          <a:p>
            <a:pPr marL="342900"/>
            <a:r>
              <a:rPr lang="en-US" sz="2400">
                <a:solidFill>
                  <a:srgbClr val="005191"/>
                </a:solidFill>
              </a:rPr>
              <a:t>These counties have changed over the years. </a:t>
            </a:r>
          </a:p>
          <a:p>
            <a:pPr marL="800100" lvl="1">
              <a:buFont typeface="Courier New"/>
              <a:buChar char="o"/>
            </a:pPr>
            <a:r>
              <a:rPr lang="en-US" sz="2000">
                <a:solidFill>
                  <a:srgbClr val="005191"/>
                </a:solidFill>
                <a:ea typeface="Roboto"/>
              </a:rPr>
              <a:t>In the early 2000s, we added Napa and Solano counties</a:t>
            </a:r>
            <a:endParaRPr lang="en-US">
              <a:solidFill>
                <a:srgbClr val="000000"/>
              </a:solidFill>
              <a:ea typeface="Roboto"/>
            </a:endParaRPr>
          </a:p>
          <a:p>
            <a:pPr marL="800100" lvl="1">
              <a:buFont typeface="Courier New"/>
              <a:buChar char="o"/>
            </a:pPr>
            <a:r>
              <a:rPr lang="en-US" sz="2000">
                <a:solidFill>
                  <a:srgbClr val="005191"/>
                </a:solidFill>
                <a:ea typeface="Roboto"/>
              </a:rPr>
              <a:t>In 2016 we merged with the United Way Silicon Valley and added Santa Clara County</a:t>
            </a:r>
            <a:endParaRPr lang="en-US"/>
          </a:p>
          <a:p>
            <a:pPr marL="228600" lvl="0" indent="-99060" algn="l" rtl="0">
              <a:lnSpc>
                <a:spcPct val="90000"/>
              </a:lnSpc>
              <a:spcBef>
                <a:spcPts val="1000"/>
              </a:spcBef>
              <a:spcAft>
                <a:spcPts val="0"/>
              </a:spcAft>
              <a:buClr>
                <a:schemeClr val="dk1"/>
              </a:buClr>
              <a:buSzPct val="100000"/>
              <a:buNone/>
            </a:pPr>
            <a:endParaRPr sz="2400">
              <a:latin typeface="Arial"/>
              <a:ea typeface="Arial"/>
              <a:cs typeface="Arial"/>
            </a:endParaRPr>
          </a:p>
          <a:p>
            <a:pPr marL="228600" lvl="0" indent="-99060" algn="l" rtl="0">
              <a:lnSpc>
                <a:spcPct val="90000"/>
              </a:lnSpc>
              <a:spcBef>
                <a:spcPts val="1000"/>
              </a:spcBef>
              <a:spcAft>
                <a:spcPts val="0"/>
              </a:spcAft>
              <a:buClr>
                <a:schemeClr val="dk1"/>
              </a:buClr>
              <a:buSzPct val="100000"/>
              <a:buNone/>
            </a:pPr>
            <a:endParaRPr sz="2400"/>
          </a:p>
          <a:p>
            <a:pPr marL="228600" lvl="0" indent="-99060" algn="l" rtl="0">
              <a:lnSpc>
                <a:spcPct val="90000"/>
              </a:lnSpc>
              <a:spcBef>
                <a:spcPts val="1000"/>
              </a:spcBef>
              <a:spcAft>
                <a:spcPts val="0"/>
              </a:spcAft>
              <a:buClr>
                <a:schemeClr val="dk1"/>
              </a:buClr>
              <a:buSzPct val="100000"/>
              <a:buNone/>
            </a:pPr>
            <a:endParaRPr sz="2400"/>
          </a:p>
        </p:txBody>
      </p:sp>
      <p:pic>
        <p:nvPicPr>
          <p:cNvPr id="12" name="Picture 2" descr="Bay Area COVID-19 Map">
            <a:extLst>
              <a:ext uri="{FF2B5EF4-FFF2-40B4-BE49-F238E27FC236}">
                <a16:creationId xmlns:a16="http://schemas.microsoft.com/office/drawing/2014/main" id="{F25B920F-0A64-4603-E0D3-379F2B7AE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6186" y="1758087"/>
            <a:ext cx="4009008" cy="40090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E1C030E-94C2-36B7-F626-B6791C25D98B}"/>
              </a:ext>
            </a:extLst>
          </p:cNvPr>
          <p:cNvSpPr txBox="1"/>
          <p:nvPr/>
        </p:nvSpPr>
        <p:spPr>
          <a:xfrm rot="19588482">
            <a:off x="8581538" y="2507031"/>
            <a:ext cx="1003177" cy="3817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0000"/>
                </a:solidFill>
                <a:effectLst/>
                <a:uLnTx/>
                <a:uFillTx/>
                <a:latin typeface="Dreaming Outloud Pro" panose="020B0604020202020204" pitchFamily="66" charset="0"/>
                <a:cs typeface="Dreaming Outloud Pro" panose="020B0604020202020204" pitchFamily="66" charset="0"/>
                <a:sym typeface="Arial"/>
              </a:rPr>
              <a:t>Nope!</a:t>
            </a:r>
          </a:p>
        </p:txBody>
      </p:sp>
      <p:sp>
        <p:nvSpPr>
          <p:cNvPr id="16" name="TextBox 15">
            <a:extLst>
              <a:ext uri="{FF2B5EF4-FFF2-40B4-BE49-F238E27FC236}">
                <a16:creationId xmlns:a16="http://schemas.microsoft.com/office/drawing/2014/main" id="{4E03CF6D-543C-A011-73FD-2F6ED6D1532A}"/>
              </a:ext>
            </a:extLst>
          </p:cNvPr>
          <p:cNvSpPr txBox="1"/>
          <p:nvPr/>
        </p:nvSpPr>
        <p:spPr>
          <a:xfrm rot="767247">
            <a:off x="9874455" y="5175311"/>
            <a:ext cx="10031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0000"/>
                </a:solidFill>
                <a:effectLst/>
                <a:uLnTx/>
                <a:uFillTx/>
                <a:latin typeface="Dreaming Outloud Pro" panose="020B0604020202020204" pitchFamily="66" charset="0"/>
                <a:cs typeface="Dreaming Outloud Pro" panose="020B0604020202020204" pitchFamily="66" charset="0"/>
                <a:sym typeface="Arial"/>
              </a:rPr>
              <a:t>Not Us!</a:t>
            </a:r>
          </a:p>
        </p:txBody>
      </p:sp>
      <p:pic>
        <p:nvPicPr>
          <p:cNvPr id="3" name="Picture 2" descr="A blue text on a white background&#10;&#10;AI-generated content may be incorrect.">
            <a:extLst>
              <a:ext uri="{FF2B5EF4-FFF2-40B4-BE49-F238E27FC236}">
                <a16:creationId xmlns:a16="http://schemas.microsoft.com/office/drawing/2014/main" id="{9C58BA3D-B1C5-8A1C-EFAD-93D491EA7C25}"/>
              </a:ext>
            </a:extLst>
          </p:cNvPr>
          <p:cNvPicPr>
            <a:picLocks noChangeAspect="1"/>
          </p:cNvPicPr>
          <p:nvPr/>
        </p:nvPicPr>
        <p:blipFill>
          <a:blip r:embed="rId5"/>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3756002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24462C2D-99E5-C90C-BE4A-5882568F8613}"/>
            </a:ext>
          </a:extLst>
        </p:cNvPr>
        <p:cNvGrpSpPr/>
        <p:nvPr/>
      </p:nvGrpSpPr>
      <p:grpSpPr>
        <a:xfrm>
          <a:off x="0" y="0"/>
          <a:ext cx="0" cy="0"/>
          <a:chOff x="0" y="0"/>
          <a:chExt cx="0" cy="0"/>
        </a:xfrm>
      </p:grpSpPr>
      <p:sp>
        <p:nvSpPr>
          <p:cNvPr id="107" name="Google Shape;107;p5">
            <a:extLst>
              <a:ext uri="{FF2B5EF4-FFF2-40B4-BE49-F238E27FC236}">
                <a16:creationId xmlns:a16="http://schemas.microsoft.com/office/drawing/2014/main" id="{61E763E1-4698-AC6C-1559-4ABCF4319244}"/>
              </a:ext>
            </a:extLst>
          </p:cNvPr>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solidFill>
                  <a:srgbClr val="000000"/>
                </a:solidFill>
              </a:rPr>
              <a:t>Areas of Impact</a:t>
            </a:r>
            <a:endParaRPr lang="en-US"/>
          </a:p>
        </p:txBody>
      </p:sp>
      <p:sp>
        <p:nvSpPr>
          <p:cNvPr id="108" name="Google Shape;108;p5">
            <a:extLst>
              <a:ext uri="{FF2B5EF4-FFF2-40B4-BE49-F238E27FC236}">
                <a16:creationId xmlns:a16="http://schemas.microsoft.com/office/drawing/2014/main" id="{D6E8115E-580C-9445-8A8E-C76EE269C628}"/>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57</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09" name="Google Shape;109;p5" descr="Text&#10;&#10;Description automatically generated">
            <a:extLst>
              <a:ext uri="{FF2B5EF4-FFF2-40B4-BE49-F238E27FC236}">
                <a16:creationId xmlns:a16="http://schemas.microsoft.com/office/drawing/2014/main" id="{7E5FC176-BF04-8E71-B8C2-E0D7E4A4960B}"/>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pic>
        <p:nvPicPr>
          <p:cNvPr id="5" name="Graphic 10" descr="Apple with solid fill">
            <a:extLst>
              <a:ext uri="{FF2B5EF4-FFF2-40B4-BE49-F238E27FC236}">
                <a16:creationId xmlns:a16="http://schemas.microsoft.com/office/drawing/2014/main" id="{D4615F7F-AD4E-C3F7-9CE0-1B9180B246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2402" y="2364261"/>
            <a:ext cx="756912" cy="756912"/>
          </a:xfrm>
          <a:prstGeom prst="rect">
            <a:avLst/>
          </a:prstGeom>
        </p:spPr>
      </p:pic>
      <p:pic>
        <p:nvPicPr>
          <p:cNvPr id="6" name="Graphic 11" descr="Medical with solid fill">
            <a:extLst>
              <a:ext uri="{FF2B5EF4-FFF2-40B4-BE49-F238E27FC236}">
                <a16:creationId xmlns:a16="http://schemas.microsoft.com/office/drawing/2014/main" id="{81A592CD-97DD-5844-DBC3-DD9F75F78A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54417" y="2233416"/>
            <a:ext cx="756912" cy="756912"/>
          </a:xfrm>
          <a:prstGeom prst="rect">
            <a:avLst/>
          </a:prstGeom>
        </p:spPr>
      </p:pic>
      <p:pic>
        <p:nvPicPr>
          <p:cNvPr id="7" name="Graphic 12" descr="Shirt with solid fill">
            <a:extLst>
              <a:ext uri="{FF2B5EF4-FFF2-40B4-BE49-F238E27FC236}">
                <a16:creationId xmlns:a16="http://schemas.microsoft.com/office/drawing/2014/main" id="{8C55B585-8E4C-3680-E6C7-27AB6040F0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79972" y="2821461"/>
            <a:ext cx="756912" cy="756912"/>
          </a:xfrm>
          <a:prstGeom prst="rect">
            <a:avLst/>
          </a:prstGeom>
        </p:spPr>
      </p:pic>
      <p:pic>
        <p:nvPicPr>
          <p:cNvPr id="8" name="Graphic 13" descr="Handshake with solid fill">
            <a:extLst>
              <a:ext uri="{FF2B5EF4-FFF2-40B4-BE49-F238E27FC236}">
                <a16:creationId xmlns:a16="http://schemas.microsoft.com/office/drawing/2014/main" id="{9B32316B-94CC-BE74-DC99-03EF5AEC03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36730" y="2565915"/>
            <a:ext cx="1149246" cy="1149246"/>
          </a:xfrm>
          <a:prstGeom prst="rect">
            <a:avLst/>
          </a:prstGeom>
        </p:spPr>
      </p:pic>
      <p:pic>
        <p:nvPicPr>
          <p:cNvPr id="9" name="Graphic 14" descr="Piggy Bank with solid fill">
            <a:extLst>
              <a:ext uri="{FF2B5EF4-FFF2-40B4-BE49-F238E27FC236}">
                <a16:creationId xmlns:a16="http://schemas.microsoft.com/office/drawing/2014/main" id="{DFA4837E-E4C8-84FF-F67B-FB01563979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74234" y="2249117"/>
            <a:ext cx="1018420" cy="1018420"/>
          </a:xfrm>
          <a:prstGeom prst="rect">
            <a:avLst/>
          </a:prstGeom>
        </p:spPr>
      </p:pic>
      <p:pic>
        <p:nvPicPr>
          <p:cNvPr id="10" name="Graphic 15" descr="Home with solid fill">
            <a:extLst>
              <a:ext uri="{FF2B5EF4-FFF2-40B4-BE49-F238E27FC236}">
                <a16:creationId xmlns:a16="http://schemas.microsoft.com/office/drawing/2014/main" id="{B0897170-2B13-AAA1-3365-7BA40C0CD20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18470" y="2314389"/>
            <a:ext cx="914400" cy="914400"/>
          </a:xfrm>
          <a:prstGeom prst="rect">
            <a:avLst/>
          </a:prstGeom>
        </p:spPr>
      </p:pic>
      <p:sp>
        <p:nvSpPr>
          <p:cNvPr id="11" name="TextBox 16">
            <a:extLst>
              <a:ext uri="{FF2B5EF4-FFF2-40B4-BE49-F238E27FC236}">
                <a16:creationId xmlns:a16="http://schemas.microsoft.com/office/drawing/2014/main" id="{8E293912-4280-862E-18B2-021432A93AAD}"/>
              </a:ext>
            </a:extLst>
          </p:cNvPr>
          <p:cNvSpPr txBox="1"/>
          <p:nvPr/>
        </p:nvSpPr>
        <p:spPr>
          <a:xfrm>
            <a:off x="933465" y="1776216"/>
            <a:ext cx="209862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0">
                <a:ln>
                  <a:noFill/>
                </a:ln>
                <a:solidFill>
                  <a:srgbClr val="005191"/>
                </a:solidFill>
                <a:effectLst/>
                <a:uLnTx/>
                <a:uFillTx/>
                <a:latin typeface="Arial"/>
                <a:ea typeface="Roboto"/>
                <a:cs typeface="Arial"/>
                <a:sym typeface="Arial"/>
              </a:rPr>
              <a:t>Basic Needs</a:t>
            </a:r>
          </a:p>
        </p:txBody>
      </p:sp>
      <p:sp>
        <p:nvSpPr>
          <p:cNvPr id="13" name="TextBox 17">
            <a:extLst>
              <a:ext uri="{FF2B5EF4-FFF2-40B4-BE49-F238E27FC236}">
                <a16:creationId xmlns:a16="http://schemas.microsoft.com/office/drawing/2014/main" id="{BA5AA82A-FAD3-D9C1-D246-E3D3D8CD5DA8}"/>
              </a:ext>
            </a:extLst>
          </p:cNvPr>
          <p:cNvSpPr txBox="1"/>
          <p:nvPr/>
        </p:nvSpPr>
        <p:spPr>
          <a:xfrm>
            <a:off x="3335095" y="1751119"/>
            <a:ext cx="2818675"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0">
                <a:ln>
                  <a:noFill/>
                </a:ln>
                <a:solidFill>
                  <a:srgbClr val="FE4239"/>
                </a:solidFill>
                <a:effectLst/>
                <a:uLnTx/>
                <a:uFillTx/>
                <a:latin typeface="Arial"/>
                <a:ea typeface="Roboto"/>
                <a:cs typeface="Arial"/>
                <a:sym typeface="Arial"/>
              </a:rPr>
              <a:t>Employment &amp; Career Opportunities</a:t>
            </a:r>
          </a:p>
        </p:txBody>
      </p:sp>
      <p:sp>
        <p:nvSpPr>
          <p:cNvPr id="15" name="TextBox 18">
            <a:extLst>
              <a:ext uri="{FF2B5EF4-FFF2-40B4-BE49-F238E27FC236}">
                <a16:creationId xmlns:a16="http://schemas.microsoft.com/office/drawing/2014/main" id="{C8CEF83F-4EEE-45D9-4909-6343FBD3B22D}"/>
              </a:ext>
            </a:extLst>
          </p:cNvPr>
          <p:cNvSpPr txBox="1"/>
          <p:nvPr/>
        </p:nvSpPr>
        <p:spPr>
          <a:xfrm>
            <a:off x="6414453" y="1807559"/>
            <a:ext cx="235845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0">
                <a:ln>
                  <a:noFill/>
                </a:ln>
                <a:solidFill>
                  <a:srgbClr val="6EAED8"/>
                </a:solidFill>
                <a:effectLst/>
                <a:uLnTx/>
                <a:uFillTx/>
                <a:latin typeface="Arial"/>
                <a:ea typeface="Roboto"/>
                <a:cs typeface="Arial"/>
                <a:sym typeface="Arial"/>
              </a:rPr>
              <a:t>Financial Stability</a:t>
            </a:r>
          </a:p>
        </p:txBody>
      </p:sp>
      <p:sp>
        <p:nvSpPr>
          <p:cNvPr id="17" name="TextBox 19">
            <a:extLst>
              <a:ext uri="{FF2B5EF4-FFF2-40B4-BE49-F238E27FC236}">
                <a16:creationId xmlns:a16="http://schemas.microsoft.com/office/drawing/2014/main" id="{BAB4568B-491D-155C-4C5A-B97E81EAC6A2}"/>
              </a:ext>
            </a:extLst>
          </p:cNvPr>
          <p:cNvSpPr txBox="1"/>
          <p:nvPr/>
        </p:nvSpPr>
        <p:spPr>
          <a:xfrm>
            <a:off x="9301466" y="1791296"/>
            <a:ext cx="2368098"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0">
                <a:ln>
                  <a:noFill/>
                </a:ln>
                <a:solidFill>
                  <a:srgbClr val="FFC000"/>
                </a:solidFill>
                <a:effectLst/>
                <a:uLnTx/>
                <a:uFillTx/>
                <a:latin typeface="Arial"/>
                <a:ea typeface="Roboto"/>
                <a:cs typeface="Arial"/>
                <a:sym typeface="Arial"/>
              </a:rPr>
              <a:t>Housing Justice</a:t>
            </a:r>
          </a:p>
        </p:txBody>
      </p:sp>
      <p:sp>
        <p:nvSpPr>
          <p:cNvPr id="18" name="TextBox 20">
            <a:extLst>
              <a:ext uri="{FF2B5EF4-FFF2-40B4-BE49-F238E27FC236}">
                <a16:creationId xmlns:a16="http://schemas.microsoft.com/office/drawing/2014/main" id="{A45FD249-8253-E212-492E-ABFD3DE87229}"/>
              </a:ext>
            </a:extLst>
          </p:cNvPr>
          <p:cNvSpPr txBox="1"/>
          <p:nvPr/>
        </p:nvSpPr>
        <p:spPr>
          <a:xfrm>
            <a:off x="731134" y="3755201"/>
            <a:ext cx="2555208" cy="147732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Arial"/>
                <a:ea typeface="Roboto"/>
                <a:cs typeface="Arial"/>
                <a:sym typeface="Arial"/>
              </a:rPr>
              <a:t>Ensuring people have access to Basic Needs services and resources such as food, shelter, healthcare, and more </a:t>
            </a:r>
          </a:p>
        </p:txBody>
      </p:sp>
      <p:sp>
        <p:nvSpPr>
          <p:cNvPr id="19" name="TextBox 21">
            <a:extLst>
              <a:ext uri="{FF2B5EF4-FFF2-40B4-BE49-F238E27FC236}">
                <a16:creationId xmlns:a16="http://schemas.microsoft.com/office/drawing/2014/main" id="{4D5BA2C5-81B6-E5D4-50A1-FBF571B7E08A}"/>
              </a:ext>
            </a:extLst>
          </p:cNvPr>
          <p:cNvSpPr txBox="1"/>
          <p:nvPr/>
        </p:nvSpPr>
        <p:spPr>
          <a:xfrm>
            <a:off x="3587828" y="3755200"/>
            <a:ext cx="2555208" cy="147732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Arial"/>
                <a:ea typeface="Roboto"/>
                <a:cs typeface="Arial"/>
                <a:sym typeface="Arial"/>
              </a:rPr>
              <a:t>Building systems and pathways for youth and adults to achieve their career goals and earn a living wage</a:t>
            </a:r>
          </a:p>
        </p:txBody>
      </p:sp>
      <p:sp>
        <p:nvSpPr>
          <p:cNvPr id="20" name="TextBox 22">
            <a:extLst>
              <a:ext uri="{FF2B5EF4-FFF2-40B4-BE49-F238E27FC236}">
                <a16:creationId xmlns:a16="http://schemas.microsoft.com/office/drawing/2014/main" id="{48700E35-EEC3-F5D1-0E98-D3BAEDB7EFC7}"/>
              </a:ext>
            </a:extLst>
          </p:cNvPr>
          <p:cNvSpPr txBox="1"/>
          <p:nvPr/>
        </p:nvSpPr>
        <p:spPr>
          <a:xfrm>
            <a:off x="6414453" y="3727783"/>
            <a:ext cx="2434485" cy="175432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Arial"/>
                <a:ea typeface="Roboto"/>
                <a:cs typeface="Arial"/>
                <a:sym typeface="Arial"/>
              </a:rPr>
              <a:t>Supporting families and individuals to achieve their financial goals, recover from a financial crisis, and have a quality life.</a:t>
            </a:r>
          </a:p>
        </p:txBody>
      </p:sp>
      <p:sp>
        <p:nvSpPr>
          <p:cNvPr id="21" name="TextBox 23">
            <a:extLst>
              <a:ext uri="{FF2B5EF4-FFF2-40B4-BE49-F238E27FC236}">
                <a16:creationId xmlns:a16="http://schemas.microsoft.com/office/drawing/2014/main" id="{80F687AA-49FE-C41E-E73B-5634A2A06229}"/>
              </a:ext>
            </a:extLst>
          </p:cNvPr>
          <p:cNvSpPr txBox="1"/>
          <p:nvPr/>
        </p:nvSpPr>
        <p:spPr>
          <a:xfrm>
            <a:off x="9024397" y="3719740"/>
            <a:ext cx="2900916" cy="175432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Arial"/>
                <a:ea typeface="Roboto"/>
                <a:cs typeface="Arial"/>
                <a:sym typeface="Arial"/>
              </a:rPr>
              <a:t>Working with community stakeholders and housing experts to improve access to stable, affordable housing and homelessness prevention.</a:t>
            </a:r>
          </a:p>
        </p:txBody>
      </p:sp>
      <p:pic>
        <p:nvPicPr>
          <p:cNvPr id="3" name="Picture 2" descr="A blue text on a white background&#10;&#10;AI-generated content may be incorrect.">
            <a:extLst>
              <a:ext uri="{FF2B5EF4-FFF2-40B4-BE49-F238E27FC236}">
                <a16:creationId xmlns:a16="http://schemas.microsoft.com/office/drawing/2014/main" id="{BE7805E6-F503-7B4E-9390-4D192CB1C662}"/>
              </a:ext>
            </a:extLst>
          </p:cNvPr>
          <p:cNvPicPr>
            <a:picLocks noChangeAspect="1"/>
          </p:cNvPicPr>
          <p:nvPr/>
        </p:nvPicPr>
        <p:blipFill>
          <a:blip r:embed="rId16"/>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1006502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9B4341CF-03DE-BE32-B490-A54F5159D2C1}"/>
            </a:ext>
          </a:extLst>
        </p:cNvPr>
        <p:cNvGrpSpPr/>
        <p:nvPr/>
      </p:nvGrpSpPr>
      <p:grpSpPr>
        <a:xfrm>
          <a:off x="0" y="0"/>
          <a:ext cx="0" cy="0"/>
          <a:chOff x="0" y="0"/>
          <a:chExt cx="0" cy="0"/>
        </a:xfrm>
      </p:grpSpPr>
      <p:sp>
        <p:nvSpPr>
          <p:cNvPr id="107" name="Google Shape;107;p5">
            <a:extLst>
              <a:ext uri="{FF2B5EF4-FFF2-40B4-BE49-F238E27FC236}">
                <a16:creationId xmlns:a16="http://schemas.microsoft.com/office/drawing/2014/main" id="{042C7D9F-532B-10A0-0488-E7B9637DD3D4}"/>
              </a:ext>
            </a:extLst>
          </p:cNvPr>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solidFill>
                  <a:srgbClr val="000000"/>
                </a:solidFill>
              </a:rPr>
              <a:t>Our Programs &amp; Initiatives</a:t>
            </a:r>
            <a:endParaRPr lang="en-US"/>
          </a:p>
        </p:txBody>
      </p:sp>
      <p:sp>
        <p:nvSpPr>
          <p:cNvPr id="108" name="Google Shape;108;p5">
            <a:extLst>
              <a:ext uri="{FF2B5EF4-FFF2-40B4-BE49-F238E27FC236}">
                <a16:creationId xmlns:a16="http://schemas.microsoft.com/office/drawing/2014/main" id="{91BA3ED0-FCDB-7601-5429-C24C9D671289}"/>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58</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09" name="Google Shape;109;p5" descr="Text&#10;&#10;Description automatically generated">
            <a:extLst>
              <a:ext uri="{FF2B5EF4-FFF2-40B4-BE49-F238E27FC236}">
                <a16:creationId xmlns:a16="http://schemas.microsoft.com/office/drawing/2014/main" id="{B66E7F82-9D98-455E-C489-12D39B056C5F}"/>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graphicFrame>
        <p:nvGraphicFramePr>
          <p:cNvPr id="12" name="Table 11">
            <a:extLst>
              <a:ext uri="{FF2B5EF4-FFF2-40B4-BE49-F238E27FC236}">
                <a16:creationId xmlns:a16="http://schemas.microsoft.com/office/drawing/2014/main" id="{AF9C89DE-839D-4C05-83F7-A38F743A596F}"/>
              </a:ext>
            </a:extLst>
          </p:cNvPr>
          <p:cNvGraphicFramePr>
            <a:graphicFrameLocks noGrp="1"/>
          </p:cNvGraphicFramePr>
          <p:nvPr/>
        </p:nvGraphicFramePr>
        <p:xfrm>
          <a:off x="453341" y="1755492"/>
          <a:ext cx="11536477" cy="3963162"/>
        </p:xfrm>
        <a:graphic>
          <a:graphicData uri="http://schemas.openxmlformats.org/drawingml/2006/table">
            <a:tbl>
              <a:tblPr bandRow="1">
                <a:tableStyleId>{5C22544A-7EE6-4342-B048-85BDC9FD1C3A}</a:tableStyleId>
              </a:tblPr>
              <a:tblGrid>
                <a:gridCol w="2787040">
                  <a:extLst>
                    <a:ext uri="{9D8B030D-6E8A-4147-A177-3AD203B41FA5}">
                      <a16:colId xmlns:a16="http://schemas.microsoft.com/office/drawing/2014/main" val="1342650783"/>
                    </a:ext>
                  </a:extLst>
                </a:gridCol>
                <a:gridCol w="2494767">
                  <a:extLst>
                    <a:ext uri="{9D8B030D-6E8A-4147-A177-3AD203B41FA5}">
                      <a16:colId xmlns:a16="http://schemas.microsoft.com/office/drawing/2014/main" val="749434816"/>
                    </a:ext>
                  </a:extLst>
                </a:gridCol>
                <a:gridCol w="3019008">
                  <a:extLst>
                    <a:ext uri="{9D8B030D-6E8A-4147-A177-3AD203B41FA5}">
                      <a16:colId xmlns:a16="http://schemas.microsoft.com/office/drawing/2014/main" val="1861994819"/>
                    </a:ext>
                  </a:extLst>
                </a:gridCol>
                <a:gridCol w="3235662">
                  <a:extLst>
                    <a:ext uri="{9D8B030D-6E8A-4147-A177-3AD203B41FA5}">
                      <a16:colId xmlns:a16="http://schemas.microsoft.com/office/drawing/2014/main" val="977139018"/>
                    </a:ext>
                  </a:extLst>
                </a:gridCol>
              </a:tblGrid>
              <a:tr h="601461">
                <a:tc>
                  <a:txBody>
                    <a:bodyPr/>
                    <a:lstStyle/>
                    <a:p>
                      <a:pPr algn="l" fontAlgn="base">
                        <a:lnSpc>
                          <a:spcPts val="2175"/>
                        </a:lnSpc>
                        <a:buNone/>
                      </a:pPr>
                      <a:r>
                        <a:rPr lang="en-US" sz="1600" b="1" i="0">
                          <a:solidFill>
                            <a:schemeClr val="tx1"/>
                          </a:solidFill>
                          <a:effectLst/>
                          <a:latin typeface="Arial"/>
                        </a:rPr>
                        <a:t>Basic Needs</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FFB54A"/>
                    </a:solidFill>
                  </a:tcPr>
                </a:tc>
                <a:tc>
                  <a:txBody>
                    <a:bodyPr/>
                    <a:lstStyle/>
                    <a:p>
                      <a:pPr algn="l" fontAlgn="base">
                        <a:lnSpc>
                          <a:spcPts val="2175"/>
                        </a:lnSpc>
                        <a:buNone/>
                      </a:pPr>
                      <a:r>
                        <a:rPr lang="en-US" sz="1600" b="1" i="0">
                          <a:solidFill>
                            <a:schemeClr val="tx1"/>
                          </a:solidFill>
                          <a:effectLst/>
                          <a:latin typeface="Arial"/>
                        </a:rPr>
                        <a:t>Career &amp; Employment </a:t>
                      </a:r>
                      <a:endParaRPr lang="en-US"/>
                    </a:p>
                    <a:p>
                      <a:pPr lvl="0" algn="l">
                        <a:lnSpc>
                          <a:spcPts val="2175"/>
                        </a:lnSpc>
                        <a:buNone/>
                      </a:pPr>
                      <a:r>
                        <a:rPr lang="en-US" sz="1600" b="1" i="0">
                          <a:solidFill>
                            <a:schemeClr val="tx1"/>
                          </a:solidFill>
                          <a:effectLst/>
                          <a:latin typeface="Arial"/>
                        </a:rPr>
                        <a:t>Opportunities</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FFB54A"/>
                    </a:solidFill>
                  </a:tcPr>
                </a:tc>
                <a:tc>
                  <a:txBody>
                    <a:bodyPr/>
                    <a:lstStyle/>
                    <a:p>
                      <a:pPr algn="l" fontAlgn="base">
                        <a:lnSpc>
                          <a:spcPts val="2175"/>
                        </a:lnSpc>
                        <a:buNone/>
                      </a:pPr>
                      <a:r>
                        <a:rPr lang="en-US" sz="1600" b="1" i="0">
                          <a:solidFill>
                            <a:schemeClr val="tx1"/>
                          </a:solidFill>
                          <a:effectLst/>
                          <a:latin typeface="Arial"/>
                        </a:rPr>
                        <a:t>Financial Stability</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FFB54A"/>
                    </a:solidFill>
                  </a:tcPr>
                </a:tc>
                <a:tc>
                  <a:txBody>
                    <a:bodyPr/>
                    <a:lstStyle/>
                    <a:p>
                      <a:pPr algn="l" fontAlgn="base">
                        <a:lnSpc>
                          <a:spcPts val="2175"/>
                        </a:lnSpc>
                        <a:buNone/>
                      </a:pPr>
                      <a:r>
                        <a:rPr lang="en-US" sz="1600" b="1" i="0">
                          <a:solidFill>
                            <a:schemeClr val="tx1"/>
                          </a:solidFill>
                          <a:effectLst/>
                          <a:latin typeface="Arial"/>
                        </a:rPr>
                        <a:t>Disaster Response &amp; Special Initiatives</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36195" cap="flat" cmpd="sng" algn="ctr">
                      <a:solidFill>
                        <a:srgbClr val="FFFFFF"/>
                      </a:solidFill>
                      <a:prstDash val="solid"/>
                      <a:round/>
                      <a:headEnd type="none" w="med" len="med"/>
                      <a:tailEnd type="none" w="med" len="med"/>
                    </a:lnB>
                    <a:solidFill>
                      <a:srgbClr val="FFB54A"/>
                    </a:solidFill>
                  </a:tcPr>
                </a:tc>
                <a:extLst>
                  <a:ext uri="{0D108BD9-81ED-4DB2-BD59-A6C34878D82A}">
                    <a16:rowId xmlns:a16="http://schemas.microsoft.com/office/drawing/2014/main" val="1895959382"/>
                  </a:ext>
                </a:extLst>
              </a:tr>
              <a:tr h="601461">
                <a:tc>
                  <a:txBody>
                    <a:bodyPr/>
                    <a:lstStyle/>
                    <a:p>
                      <a:pPr algn="l" fontAlgn="base">
                        <a:lnSpc>
                          <a:spcPts val="2175"/>
                        </a:lnSpc>
                        <a:buNone/>
                      </a:pPr>
                      <a:r>
                        <a:rPr lang="en-US" sz="1600" b="0" i="0">
                          <a:solidFill>
                            <a:schemeClr val="tx1"/>
                          </a:solidFill>
                          <a:effectLst/>
                          <a:latin typeface="Arial"/>
                        </a:rPr>
                        <a:t>Emergency Food &amp; Shelter (EFSP)</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a:solidFill>
                            <a:schemeClr val="tx1"/>
                          </a:solidFill>
                          <a:effectLst/>
                          <a:latin typeface="Arial"/>
                        </a:rPr>
                        <a:t>Youth Workforce</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a:solidFill>
                            <a:schemeClr val="tx1"/>
                          </a:solidFill>
                          <a:effectLst/>
                          <a:latin typeface="Arial"/>
                        </a:rPr>
                        <a:t>Free Tax Help (FTH)</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a:solidFill>
                            <a:schemeClr val="tx1"/>
                          </a:solidFill>
                          <a:effectLst/>
                          <a:latin typeface="Arial"/>
                        </a:rPr>
                        <a:t>Wildfire Relief + Recovery</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36195"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627149779"/>
                  </a:ext>
                </a:extLst>
              </a:tr>
              <a:tr h="601461">
                <a:tc>
                  <a:txBody>
                    <a:bodyPr/>
                    <a:lstStyle/>
                    <a:p>
                      <a:pPr algn="l" fontAlgn="base">
                        <a:lnSpc>
                          <a:spcPts val="2175"/>
                        </a:lnSpc>
                        <a:buNone/>
                      </a:pPr>
                      <a:r>
                        <a:rPr lang="en-US" sz="1600" b="0" i="0">
                          <a:solidFill>
                            <a:schemeClr val="tx1"/>
                          </a:solidFill>
                          <a:effectLst/>
                          <a:latin typeface="Arial"/>
                        </a:rPr>
                        <a:t>Emergency Assistance Network (EAN)</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a:solidFill>
                            <a:schemeClr val="tx1"/>
                          </a:solidFill>
                          <a:effectLst/>
                          <a:latin typeface="Arial"/>
                        </a:rPr>
                        <a:t>Labor Community Services</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err="1">
                          <a:solidFill>
                            <a:schemeClr val="tx1"/>
                          </a:solidFill>
                          <a:effectLst/>
                          <a:latin typeface="Arial"/>
                        </a:rPr>
                        <a:t>SparkPoint</a:t>
                      </a:r>
                      <a:endParaRPr lang="en-US" sz="1600" b="0" i="0">
                        <a:solidFill>
                          <a:schemeClr val="tx1"/>
                        </a:solidFill>
                        <a:effectLst/>
                        <a:latin typeface="Arial"/>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a:solidFill>
                            <a:schemeClr val="tx1"/>
                          </a:solidFill>
                          <a:effectLst/>
                          <a:latin typeface="Arial"/>
                        </a:rPr>
                        <a:t>Earthquake Preparedness</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1765620077"/>
                  </a:ext>
                </a:extLst>
              </a:tr>
              <a:tr h="339534">
                <a:tc>
                  <a:txBody>
                    <a:bodyPr/>
                    <a:lstStyle/>
                    <a:p>
                      <a:pPr algn="l" fontAlgn="base">
                        <a:lnSpc>
                          <a:spcPts val="2175"/>
                        </a:lnSpc>
                        <a:buNone/>
                      </a:pPr>
                      <a:r>
                        <a:rPr lang="en-US" sz="1600" b="0" i="0">
                          <a:solidFill>
                            <a:schemeClr val="tx1"/>
                          </a:solidFill>
                          <a:effectLst/>
                          <a:latin typeface="Arial"/>
                        </a:rPr>
                        <a:t>211</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auto">
                        <a:lnSpc>
                          <a:spcPts val="2175"/>
                        </a:lnSpc>
                        <a:buNone/>
                      </a:pPr>
                      <a:endParaRPr lang="en-US" sz="1600" b="0" i="0">
                        <a:solidFill>
                          <a:schemeClr val="tx1"/>
                        </a:solidFill>
                        <a:effectLst/>
                        <a:latin typeface="Arial"/>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auto">
                        <a:lnSpc>
                          <a:spcPts val="2175"/>
                        </a:lnSpc>
                        <a:buNone/>
                      </a:pPr>
                      <a:endParaRPr lang="en-US" sz="1600" b="0" i="0">
                        <a:solidFill>
                          <a:schemeClr val="tx1"/>
                        </a:solidFill>
                        <a:effectLst/>
                        <a:latin typeface="Arial"/>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a:solidFill>
                            <a:schemeClr val="tx1"/>
                          </a:solidFill>
                          <a:effectLst/>
                          <a:latin typeface="Arial"/>
                        </a:rPr>
                        <a:t>COVID Relief + Rental Relief</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2818437384"/>
                  </a:ext>
                </a:extLst>
              </a:tr>
              <a:tr h="339534">
                <a:tc>
                  <a:txBody>
                    <a:bodyPr/>
                    <a:lstStyle/>
                    <a:p>
                      <a:pPr algn="l" fontAlgn="auto">
                        <a:lnSpc>
                          <a:spcPts val="2175"/>
                        </a:lnSpc>
                        <a:buNone/>
                      </a:pPr>
                      <a:endParaRPr lang="en-US" sz="1600" b="0" i="0">
                        <a:solidFill>
                          <a:schemeClr val="tx1"/>
                        </a:solidFill>
                        <a:effectLst/>
                        <a:latin typeface="Arial"/>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auto">
                        <a:lnSpc>
                          <a:spcPts val="2175"/>
                        </a:lnSpc>
                        <a:buNone/>
                      </a:pPr>
                      <a:endParaRPr lang="en-US" sz="1600" b="0" i="0">
                        <a:solidFill>
                          <a:schemeClr val="tx1"/>
                        </a:solidFill>
                        <a:effectLst/>
                        <a:latin typeface="Arial"/>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auto">
                        <a:lnSpc>
                          <a:spcPts val="2175"/>
                        </a:lnSpc>
                        <a:buNone/>
                      </a:pPr>
                      <a:endParaRPr lang="en-US" sz="1600" b="0" i="0">
                        <a:solidFill>
                          <a:schemeClr val="tx1"/>
                        </a:solidFill>
                        <a:effectLst/>
                        <a:latin typeface="Arial"/>
                      </a:endParaRP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tc>
                  <a:txBody>
                    <a:bodyPr/>
                    <a:lstStyle/>
                    <a:p>
                      <a:pPr algn="l" fontAlgn="base">
                        <a:lnSpc>
                          <a:spcPts val="2175"/>
                        </a:lnSpc>
                        <a:buNone/>
                      </a:pPr>
                      <a:r>
                        <a:rPr lang="en-US" sz="1600" b="0" i="0">
                          <a:solidFill>
                            <a:schemeClr val="tx1"/>
                          </a:solidFill>
                          <a:effectLst/>
                          <a:latin typeface="Arial"/>
                        </a:rPr>
                        <a:t>Census 2020</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386018824"/>
                  </a:ext>
                </a:extLst>
              </a:tr>
              <a:tr h="339534">
                <a:tc gridSpan="4">
                  <a:txBody>
                    <a:bodyPr/>
                    <a:lstStyle/>
                    <a:p>
                      <a:pPr algn="ctr" fontAlgn="base">
                        <a:lnSpc>
                          <a:spcPts val="2175"/>
                        </a:lnSpc>
                        <a:buNone/>
                      </a:pPr>
                      <a:r>
                        <a:rPr lang="en-US" sz="1600" b="0" i="0">
                          <a:solidFill>
                            <a:schemeClr val="tx1"/>
                          </a:solidFill>
                          <a:effectLst/>
                          <a:latin typeface="Arial"/>
                        </a:rPr>
                        <a:t>&lt;&lt;&lt; Public Policy and Advocacy &gt;&gt;&gt;</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6EAED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342857"/>
                  </a:ext>
                </a:extLst>
              </a:tr>
              <a:tr h="339534">
                <a:tc gridSpan="4">
                  <a:txBody>
                    <a:bodyPr/>
                    <a:lstStyle/>
                    <a:p>
                      <a:pPr algn="ctr" fontAlgn="base">
                        <a:lnSpc>
                          <a:spcPts val="2175"/>
                        </a:lnSpc>
                        <a:buNone/>
                      </a:pPr>
                      <a:r>
                        <a:rPr lang="en-US" sz="1600" b="0" i="0">
                          <a:solidFill>
                            <a:schemeClr val="tx1"/>
                          </a:solidFill>
                          <a:effectLst/>
                          <a:latin typeface="Arial"/>
                        </a:rPr>
                        <a:t>&lt;&lt;&lt; Housing Justice &gt;&gt;&gt;</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6EAED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64317723"/>
                  </a:ext>
                </a:extLst>
              </a:tr>
              <a:tr h="339534">
                <a:tc gridSpan="4">
                  <a:txBody>
                    <a:bodyPr/>
                    <a:lstStyle/>
                    <a:p>
                      <a:pPr algn="ctr" fontAlgn="base">
                        <a:lnSpc>
                          <a:spcPts val="2175"/>
                        </a:lnSpc>
                        <a:buNone/>
                      </a:pPr>
                      <a:r>
                        <a:rPr lang="en-US" sz="1600" b="0" i="0">
                          <a:solidFill>
                            <a:schemeClr val="tx1"/>
                          </a:solidFill>
                          <a:effectLst/>
                          <a:latin typeface="Arial"/>
                        </a:rPr>
                        <a:t>&lt;&lt;&lt; Data and Evaluation &gt;&gt;&gt;</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6EAED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22058382"/>
                  </a:ext>
                </a:extLst>
              </a:tr>
              <a:tr h="339534">
                <a:tc gridSpan="4">
                  <a:txBody>
                    <a:bodyPr/>
                    <a:lstStyle/>
                    <a:p>
                      <a:pPr algn="ctr" fontAlgn="base">
                        <a:lnSpc>
                          <a:spcPts val="2175"/>
                        </a:lnSpc>
                        <a:buNone/>
                      </a:pPr>
                      <a:r>
                        <a:rPr lang="en-US" sz="1600" b="0" i="0">
                          <a:solidFill>
                            <a:schemeClr val="tx1"/>
                          </a:solidFill>
                          <a:effectLst/>
                          <a:latin typeface="Arial"/>
                        </a:rPr>
                        <a:t>&lt;&lt;&lt; Ambassadors Council &gt;&gt;&gt;</a:t>
                      </a:r>
                    </a:p>
                  </a:txBody>
                  <a:tcPr>
                    <a:lnL w="12059" cap="flat" cmpd="sng" algn="ctr">
                      <a:solidFill>
                        <a:srgbClr val="FFFFFF"/>
                      </a:solidFill>
                      <a:prstDash val="solid"/>
                      <a:round/>
                      <a:headEnd type="none" w="med" len="med"/>
                      <a:tailEnd type="none" w="med" len="med"/>
                    </a:lnL>
                    <a:lnR w="12059" cap="flat" cmpd="sng" algn="ctr">
                      <a:solidFill>
                        <a:srgbClr val="FFFFFF"/>
                      </a:solidFill>
                      <a:prstDash val="solid"/>
                      <a:round/>
                      <a:headEnd type="none" w="med" len="med"/>
                      <a:tailEnd type="none" w="med" len="med"/>
                    </a:lnR>
                    <a:lnT w="12059" cap="flat" cmpd="sng" algn="ctr">
                      <a:solidFill>
                        <a:srgbClr val="FFFFFF"/>
                      </a:solidFill>
                      <a:prstDash val="solid"/>
                      <a:round/>
                      <a:headEnd type="none" w="med" len="med"/>
                      <a:tailEnd type="none" w="med" len="med"/>
                    </a:lnT>
                    <a:lnB w="12059" cap="flat" cmpd="sng" algn="ctr">
                      <a:solidFill>
                        <a:srgbClr val="FFFFFF"/>
                      </a:solidFill>
                      <a:prstDash val="solid"/>
                      <a:round/>
                      <a:headEnd type="none" w="med" len="med"/>
                      <a:tailEnd type="none" w="med" len="med"/>
                    </a:lnB>
                    <a:solidFill>
                      <a:srgbClr val="FE423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361323"/>
                  </a:ext>
                </a:extLst>
              </a:tr>
            </a:tbl>
          </a:graphicData>
        </a:graphic>
      </p:graphicFrame>
      <p:pic>
        <p:nvPicPr>
          <p:cNvPr id="3" name="Picture 2" descr="A blue text on a white background&#10;&#10;AI-generated content may be incorrect.">
            <a:extLst>
              <a:ext uri="{FF2B5EF4-FFF2-40B4-BE49-F238E27FC236}">
                <a16:creationId xmlns:a16="http://schemas.microsoft.com/office/drawing/2014/main" id="{BB5529C6-146F-5BDF-B022-3F9D08A74210}"/>
              </a:ext>
            </a:extLst>
          </p:cNvPr>
          <p:cNvPicPr>
            <a:picLocks noChangeAspect="1"/>
          </p:cNvPicPr>
          <p:nvPr/>
        </p:nvPicPr>
        <p:blipFill>
          <a:blip r:embed="rId4"/>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4400016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
          <a:extLst>
            <a:ext uri="{FF2B5EF4-FFF2-40B4-BE49-F238E27FC236}">
              <a16:creationId xmlns:a16="http://schemas.microsoft.com/office/drawing/2014/main" id="{6EAEA373-3F23-AA58-EDB8-BBDEF001BA39}"/>
            </a:ext>
          </a:extLst>
        </p:cNvPr>
        <p:cNvGrpSpPr/>
        <p:nvPr/>
      </p:nvGrpSpPr>
      <p:grpSpPr>
        <a:xfrm>
          <a:off x="0" y="0"/>
          <a:ext cx="0" cy="0"/>
          <a:chOff x="0" y="0"/>
          <a:chExt cx="0" cy="0"/>
        </a:xfrm>
      </p:grpSpPr>
      <p:sp>
        <p:nvSpPr>
          <p:cNvPr id="98" name="Google Shape;98;p2">
            <a:extLst>
              <a:ext uri="{FF2B5EF4-FFF2-40B4-BE49-F238E27FC236}">
                <a16:creationId xmlns:a16="http://schemas.microsoft.com/office/drawing/2014/main" id="{8DC5B673-2101-B564-EE4A-19B4F1B0D0DA}"/>
              </a:ext>
            </a:extLst>
          </p:cNvPr>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t>Free Tax Help</a:t>
            </a:r>
          </a:p>
        </p:txBody>
      </p:sp>
      <p:sp>
        <p:nvSpPr>
          <p:cNvPr id="99" name="Google Shape;99;p2">
            <a:extLst>
              <a:ext uri="{FF2B5EF4-FFF2-40B4-BE49-F238E27FC236}">
                <a16:creationId xmlns:a16="http://schemas.microsoft.com/office/drawing/2014/main" id="{D8F95B83-123C-541A-D6FF-E1D803BDBD57}"/>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59</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00" name="Google Shape;100;p2" descr="Text&#10;&#10;Description automatically generated">
            <a:extLst>
              <a:ext uri="{FF2B5EF4-FFF2-40B4-BE49-F238E27FC236}">
                <a16:creationId xmlns:a16="http://schemas.microsoft.com/office/drawing/2014/main" id="{742D203C-309C-14E3-B9CC-FE7C4F06D8A1}"/>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4E24485E-4974-72CE-CA07-68C38B241678}"/>
              </a:ext>
            </a:extLst>
          </p:cNvPr>
          <p:cNvPicPr>
            <a:picLocks noChangeAspect="1"/>
          </p:cNvPicPr>
          <p:nvPr/>
        </p:nvPicPr>
        <p:blipFill>
          <a:blip r:embed="rId4"/>
          <a:stretch>
            <a:fillRect/>
          </a:stretch>
        </p:blipFill>
        <p:spPr>
          <a:xfrm>
            <a:off x="9425597" y="5901227"/>
            <a:ext cx="2621573" cy="790087"/>
          </a:xfrm>
          <a:prstGeom prst="rect">
            <a:avLst/>
          </a:prstGeom>
        </p:spPr>
      </p:pic>
      <p:pic>
        <p:nvPicPr>
          <p:cNvPr id="2" name="Picture 1" descr="A person raising his hand up in front of a computer&#10;&#10;AI-generated content may be incorrect.">
            <a:extLst>
              <a:ext uri="{FF2B5EF4-FFF2-40B4-BE49-F238E27FC236}">
                <a16:creationId xmlns:a16="http://schemas.microsoft.com/office/drawing/2014/main" id="{7846CFD8-570D-DCD8-5CF5-EB028F64E4E5}"/>
              </a:ext>
            </a:extLst>
          </p:cNvPr>
          <p:cNvPicPr>
            <a:picLocks noChangeAspect="1"/>
          </p:cNvPicPr>
          <p:nvPr/>
        </p:nvPicPr>
        <p:blipFill>
          <a:blip r:embed="rId5"/>
          <a:stretch>
            <a:fillRect/>
          </a:stretch>
        </p:blipFill>
        <p:spPr>
          <a:xfrm>
            <a:off x="465872" y="2081702"/>
            <a:ext cx="5447568" cy="3456599"/>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descr="A person raising his hand up in front of a computer&#10;&#10;AI-generated content may be incorrect.">
            <a:extLst>
              <a:ext uri="{FF2B5EF4-FFF2-40B4-BE49-F238E27FC236}">
                <a16:creationId xmlns:a16="http://schemas.microsoft.com/office/drawing/2014/main" id="{2C640A22-6D77-7055-C3B2-47A163DD9A73}"/>
              </a:ext>
            </a:extLst>
          </p:cNvPr>
          <p:cNvPicPr>
            <a:picLocks noChangeAspect="1"/>
          </p:cNvPicPr>
          <p:nvPr/>
        </p:nvPicPr>
        <p:blipFill>
          <a:blip r:embed="rId6"/>
          <a:stretch>
            <a:fillRect/>
          </a:stretch>
        </p:blipFill>
        <p:spPr>
          <a:xfrm>
            <a:off x="6332171" y="2086462"/>
            <a:ext cx="5398966" cy="346661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31369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BAC5F-30D5-4C04-A88C-F1FE438733C1}"/>
              </a:ext>
            </a:extLst>
          </p:cNvPr>
          <p:cNvSpPr>
            <a:spLocks noGrp="1"/>
          </p:cNvSpPr>
          <p:nvPr>
            <p:ph type="ctrTitle"/>
          </p:nvPr>
        </p:nvSpPr>
        <p:spPr/>
        <p:txBody>
          <a:bodyPr/>
          <a:lstStyle/>
          <a:p>
            <a:pPr algn="ctr"/>
            <a:r>
              <a:rPr lang="en-US" dirty="0"/>
              <a:t>Disability Services &amp; legal Center</a:t>
            </a:r>
          </a:p>
        </p:txBody>
      </p:sp>
      <p:sp>
        <p:nvSpPr>
          <p:cNvPr id="3" name="Subtitle 2">
            <a:extLst>
              <a:ext uri="{FF2B5EF4-FFF2-40B4-BE49-F238E27FC236}">
                <a16:creationId xmlns:a16="http://schemas.microsoft.com/office/drawing/2014/main" id="{1D6847FC-7B2D-40A8-AA2B-E7C0FE02785D}"/>
              </a:ext>
            </a:extLst>
          </p:cNvPr>
          <p:cNvSpPr>
            <a:spLocks noGrp="1"/>
          </p:cNvSpPr>
          <p:nvPr>
            <p:ph type="subTitle" idx="1"/>
          </p:nvPr>
        </p:nvSpPr>
        <p:spPr>
          <a:xfrm>
            <a:off x="876901" y="4468031"/>
            <a:ext cx="9240223" cy="1069848"/>
          </a:xfrm>
        </p:spPr>
        <p:txBody>
          <a:bodyPr/>
          <a:lstStyle/>
          <a:p>
            <a:r>
              <a:rPr lang="en-US" dirty="0"/>
              <a:t>Advancing the rights of people with disabilities to equal justice, access, opportunity, and participation in our communities.</a:t>
            </a:r>
          </a:p>
        </p:txBody>
      </p:sp>
    </p:spTree>
    <p:extLst>
      <p:ext uri="{BB962C8B-B14F-4D97-AF65-F5344CB8AC3E}">
        <p14:creationId xmlns:p14="http://schemas.microsoft.com/office/powerpoint/2010/main" val="28301347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grpSp>
        <p:nvGrpSpPr>
          <p:cNvPr id="81" name="Google Shape;81;p2"/>
          <p:cNvGrpSpPr/>
          <p:nvPr/>
        </p:nvGrpSpPr>
        <p:grpSpPr>
          <a:xfrm>
            <a:off x="741157" y="2169422"/>
            <a:ext cx="10337150" cy="3371173"/>
            <a:chOff x="275491" y="179559"/>
            <a:chExt cx="10337150" cy="3371173"/>
          </a:xfrm>
        </p:grpSpPr>
        <p:sp>
          <p:nvSpPr>
            <p:cNvPr id="82" name="Google Shape;82;p2"/>
            <p:cNvSpPr/>
            <p:nvPr/>
          </p:nvSpPr>
          <p:spPr>
            <a:xfrm>
              <a:off x="275491" y="179559"/>
              <a:ext cx="1368511" cy="1368511"/>
            </a:xfrm>
            <a:prstGeom prst="ellipse">
              <a:avLst/>
            </a:prstGeom>
            <a:solidFill>
              <a:srgbClr val="00519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83;p2"/>
            <p:cNvSpPr/>
            <p:nvPr/>
          </p:nvSpPr>
          <p:spPr>
            <a:xfrm>
              <a:off x="562878" y="466947"/>
              <a:ext cx="793736" cy="793736"/>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84;p2"/>
            <p:cNvSpPr/>
            <p:nvPr/>
          </p:nvSpPr>
          <p:spPr>
            <a:xfrm>
              <a:off x="1937255" y="179559"/>
              <a:ext cx="3225777" cy="1368511"/>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2"/>
            <p:cNvSpPr txBox="1"/>
            <p:nvPr/>
          </p:nvSpPr>
          <p:spPr>
            <a:xfrm>
              <a:off x="1937255" y="179559"/>
              <a:ext cx="3225777" cy="1368511"/>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A free service that connects people and service providers to resources in their area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86;p2"/>
            <p:cNvSpPr/>
            <p:nvPr/>
          </p:nvSpPr>
          <p:spPr>
            <a:xfrm>
              <a:off x="5725100" y="179559"/>
              <a:ext cx="1368511" cy="1368511"/>
            </a:xfrm>
            <a:prstGeom prst="ellipse">
              <a:avLst/>
            </a:prstGeom>
            <a:solidFill>
              <a:srgbClr val="00519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87;p2"/>
            <p:cNvSpPr/>
            <p:nvPr/>
          </p:nvSpPr>
          <p:spPr>
            <a:xfrm>
              <a:off x="6012487" y="466947"/>
              <a:ext cx="793736" cy="79373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88;p2"/>
            <p:cNvSpPr/>
            <p:nvPr/>
          </p:nvSpPr>
          <p:spPr>
            <a:xfrm>
              <a:off x="7386864" y="179559"/>
              <a:ext cx="3225777" cy="1368511"/>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 name="Google Shape;89;p2"/>
            <p:cNvSpPr txBox="1"/>
            <p:nvPr/>
          </p:nvSpPr>
          <p:spPr>
            <a:xfrm>
              <a:off x="7386864" y="179559"/>
              <a:ext cx="3225777" cy="1368511"/>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Confidential</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90;p2"/>
            <p:cNvSpPr/>
            <p:nvPr/>
          </p:nvSpPr>
          <p:spPr>
            <a:xfrm>
              <a:off x="275491" y="2182221"/>
              <a:ext cx="1368511" cy="1368511"/>
            </a:xfrm>
            <a:prstGeom prst="ellipse">
              <a:avLst/>
            </a:prstGeom>
            <a:solidFill>
              <a:srgbClr val="00519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91;p2"/>
            <p:cNvSpPr/>
            <p:nvPr/>
          </p:nvSpPr>
          <p:spPr>
            <a:xfrm>
              <a:off x="562878" y="2469608"/>
              <a:ext cx="793736" cy="793736"/>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92;p2"/>
            <p:cNvSpPr/>
            <p:nvPr/>
          </p:nvSpPr>
          <p:spPr>
            <a:xfrm>
              <a:off x="1937255" y="2182221"/>
              <a:ext cx="3225777" cy="1368511"/>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93;p2"/>
            <p:cNvSpPr txBox="1"/>
            <p:nvPr/>
          </p:nvSpPr>
          <p:spPr>
            <a:xfrm>
              <a:off x="1937255" y="2182221"/>
              <a:ext cx="3225777" cy="1368511"/>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Multilingual (240 languages)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94;p2"/>
            <p:cNvSpPr/>
            <p:nvPr/>
          </p:nvSpPr>
          <p:spPr>
            <a:xfrm>
              <a:off x="5725100" y="2182221"/>
              <a:ext cx="1368511" cy="1368511"/>
            </a:xfrm>
            <a:prstGeom prst="ellipse">
              <a:avLst/>
            </a:prstGeom>
            <a:solidFill>
              <a:srgbClr val="00519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95;p2"/>
            <p:cNvSpPr/>
            <p:nvPr/>
          </p:nvSpPr>
          <p:spPr>
            <a:xfrm>
              <a:off x="6012487" y="2469608"/>
              <a:ext cx="793736" cy="793736"/>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96;p2"/>
            <p:cNvSpPr/>
            <p:nvPr/>
          </p:nvSpPr>
          <p:spPr>
            <a:xfrm>
              <a:off x="7386864" y="2182221"/>
              <a:ext cx="3225777" cy="1368511"/>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97;p2"/>
            <p:cNvSpPr txBox="1"/>
            <p:nvPr/>
          </p:nvSpPr>
          <p:spPr>
            <a:xfrm>
              <a:off x="7386864" y="2182221"/>
              <a:ext cx="3225777" cy="1368511"/>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Available </a:t>
              </a:r>
              <a:r>
                <a:rPr kumimoji="0" lang="en-US" sz="2000" b="0" i="0" u="none" strike="noStrike" kern="0" cap="none" spc="0" normalizeH="0" baseline="0" noProof="0">
                  <a:ln>
                    <a:noFill/>
                  </a:ln>
                  <a:solidFill>
                    <a:srgbClr val="000000"/>
                  </a:solidFill>
                  <a:effectLst/>
                  <a:uLnTx/>
                  <a:uFillTx/>
                  <a:latin typeface="Arial"/>
                  <a:cs typeface="Arial"/>
                  <a:sym typeface="Arial"/>
                </a:rPr>
                <a:t>24/7/365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98" name="Google Shape;98;p2"/>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What is 211?</a:t>
            </a:r>
            <a:endParaRPr>
              <a:solidFill>
                <a:schemeClr val="dk1"/>
              </a:solidFill>
            </a:endParaRPr>
          </a:p>
        </p:txBody>
      </p:sp>
      <p:sp>
        <p:nvSpPr>
          <p:cNvPr id="99" name="Google Shape;99;p2"/>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60</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00" name="Google Shape;100;p2" descr="Text&#10;&#10;Description automatically generated"/>
          <p:cNvPicPr preferRelativeResize="0"/>
          <p:nvPr/>
        </p:nvPicPr>
        <p:blipFill rotWithShape="1">
          <a:blip r:embed="rId7">
            <a:alphaModFix/>
          </a:blip>
          <a:srcRect l="47292" r="-361" b="-1282"/>
          <a:stretch/>
        </p:blipFill>
        <p:spPr>
          <a:xfrm>
            <a:off x="10533413" y="5878459"/>
            <a:ext cx="1455780"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8A62972C-1040-A6F7-2EE4-62AC102DA5D1}"/>
              </a:ext>
            </a:extLst>
          </p:cNvPr>
          <p:cNvPicPr>
            <a:picLocks noChangeAspect="1"/>
          </p:cNvPicPr>
          <p:nvPr/>
        </p:nvPicPr>
        <p:blipFill>
          <a:blip r:embed="rId8"/>
          <a:stretch>
            <a:fillRect/>
          </a:stretch>
        </p:blipFill>
        <p:spPr>
          <a:xfrm>
            <a:off x="9425597" y="5901227"/>
            <a:ext cx="2621573" cy="790087"/>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5"/>
          <p:cNvSpPr txBox="1">
            <a:spLocks noGrp="1"/>
          </p:cNvSpPr>
          <p:nvPr>
            <p:ph type="body" idx="1"/>
          </p:nvPr>
        </p:nvSpPr>
        <p:spPr>
          <a:xfrm>
            <a:off x="1546114" y="1885154"/>
            <a:ext cx="10180220" cy="4471196"/>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649BD3"/>
              </a:buClr>
              <a:buSzPct val="100000"/>
              <a:buNone/>
            </a:pPr>
            <a:r>
              <a:rPr lang="en-US" sz="2400" b="1" i="1">
                <a:solidFill>
                  <a:srgbClr val="649BD3"/>
                </a:solidFill>
                <a:latin typeface="Arial"/>
                <a:ea typeface="Arial"/>
                <a:cs typeface="Arial"/>
                <a:sym typeface="Arial"/>
              </a:rPr>
              <a:t>By Call</a:t>
            </a:r>
            <a:endParaRPr sz="2400" b="1" i="1">
              <a:solidFill>
                <a:srgbClr val="649BD3"/>
              </a:solidFill>
            </a:endParaRPr>
          </a:p>
          <a:p>
            <a:pPr marL="457200" lvl="0" indent="-457200" algn="l" rtl="0">
              <a:lnSpc>
                <a:spcPct val="90000"/>
              </a:lnSpc>
              <a:spcBef>
                <a:spcPts val="1000"/>
              </a:spcBef>
              <a:spcAft>
                <a:spcPts val="0"/>
              </a:spcAft>
              <a:buClr>
                <a:schemeClr val="dk1"/>
              </a:buClr>
              <a:buSzPct val="100000"/>
              <a:buChar char="•"/>
            </a:pPr>
            <a:r>
              <a:rPr lang="en-US" sz="2400">
                <a:latin typeface="Arial"/>
                <a:ea typeface="Arial"/>
                <a:cs typeface="Arial"/>
                <a:sym typeface="Arial"/>
              </a:rPr>
              <a:t>Call Specialists refer callers to services </a:t>
            </a:r>
            <a:endParaRPr sz="2400"/>
          </a:p>
          <a:p>
            <a:pPr marL="457200" lvl="0" indent="-457200" algn="l" rtl="0">
              <a:lnSpc>
                <a:spcPct val="90000"/>
              </a:lnSpc>
              <a:spcBef>
                <a:spcPts val="1000"/>
              </a:spcBef>
              <a:spcAft>
                <a:spcPts val="0"/>
              </a:spcAft>
              <a:buClr>
                <a:schemeClr val="dk1"/>
              </a:buClr>
              <a:buSzPct val="100000"/>
              <a:buChar char="•"/>
            </a:pPr>
            <a:r>
              <a:rPr lang="en-US" sz="2400">
                <a:latin typeface="Arial"/>
                <a:ea typeface="Arial"/>
                <a:cs typeface="Arial"/>
                <a:sym typeface="Arial"/>
              </a:rPr>
              <a:t>Often, a caller will have multiple needs and will be given referrals to several services</a:t>
            </a:r>
            <a:endParaRPr/>
          </a:p>
          <a:p>
            <a:pPr marL="0" lvl="0" indent="0" algn="l" rtl="0">
              <a:lnSpc>
                <a:spcPct val="90000"/>
              </a:lnSpc>
              <a:spcBef>
                <a:spcPts val="1000"/>
              </a:spcBef>
              <a:spcAft>
                <a:spcPts val="0"/>
              </a:spcAft>
              <a:buClr>
                <a:schemeClr val="dk1"/>
              </a:buClr>
              <a:buSzPct val="100000"/>
              <a:buNone/>
            </a:pPr>
            <a:endParaRPr sz="2400"/>
          </a:p>
          <a:p>
            <a:pPr marL="0" lvl="0" indent="0" algn="l" rtl="0">
              <a:lnSpc>
                <a:spcPct val="90000"/>
              </a:lnSpc>
              <a:spcBef>
                <a:spcPts val="1000"/>
              </a:spcBef>
              <a:spcAft>
                <a:spcPts val="0"/>
              </a:spcAft>
              <a:buClr>
                <a:srgbClr val="649BD3"/>
              </a:buClr>
              <a:buSzPct val="100000"/>
              <a:buNone/>
            </a:pPr>
            <a:r>
              <a:rPr lang="en-US" sz="2400" b="1" i="1">
                <a:solidFill>
                  <a:srgbClr val="649BD3"/>
                </a:solidFill>
                <a:latin typeface="Arial"/>
                <a:ea typeface="Arial"/>
                <a:cs typeface="Arial"/>
                <a:sym typeface="Arial"/>
              </a:rPr>
              <a:t>By Web</a:t>
            </a:r>
            <a:endParaRPr sz="2400" b="1">
              <a:solidFill>
                <a:srgbClr val="649BD3"/>
              </a:solidFill>
              <a:latin typeface="Arial"/>
              <a:ea typeface="Arial"/>
              <a:cs typeface="Arial"/>
              <a:sym typeface="Arial"/>
            </a:endParaRPr>
          </a:p>
          <a:p>
            <a:pPr marL="457200" lvl="0" indent="-457200" algn="l" rtl="0">
              <a:lnSpc>
                <a:spcPct val="90000"/>
              </a:lnSpc>
              <a:spcBef>
                <a:spcPts val="1000"/>
              </a:spcBef>
              <a:spcAft>
                <a:spcPts val="0"/>
              </a:spcAft>
              <a:buClr>
                <a:schemeClr val="dk1"/>
              </a:buClr>
              <a:buSzPct val="100000"/>
              <a:buChar char="•"/>
            </a:pPr>
            <a:r>
              <a:rPr lang="en-US" sz="2400">
                <a:latin typeface="Arial"/>
                <a:ea typeface="Arial"/>
                <a:cs typeface="Arial"/>
                <a:sym typeface="Arial"/>
              </a:rPr>
              <a:t>Search the programs and services in the 211 database</a:t>
            </a:r>
            <a:endParaRPr sz="2400"/>
          </a:p>
          <a:p>
            <a:pPr marL="457200" lvl="0" indent="-457200" algn="l" rtl="0">
              <a:lnSpc>
                <a:spcPct val="90000"/>
              </a:lnSpc>
              <a:spcBef>
                <a:spcPts val="1000"/>
              </a:spcBef>
              <a:spcAft>
                <a:spcPts val="0"/>
              </a:spcAft>
              <a:buClr>
                <a:schemeClr val="dk1"/>
              </a:buClr>
              <a:buSzPct val="100000"/>
              <a:buChar char="•"/>
            </a:pPr>
            <a:r>
              <a:rPr lang="en-US" sz="2400">
                <a:latin typeface="Arial"/>
                <a:ea typeface="Arial"/>
                <a:cs typeface="Arial"/>
                <a:sym typeface="Arial"/>
              </a:rPr>
              <a:t>Organized by category to help the user find what they need</a:t>
            </a:r>
            <a:endParaRPr/>
          </a:p>
          <a:p>
            <a:pPr marL="0" lvl="0" indent="0" algn="l" rtl="0">
              <a:lnSpc>
                <a:spcPct val="90000"/>
              </a:lnSpc>
              <a:spcBef>
                <a:spcPts val="1000"/>
              </a:spcBef>
              <a:spcAft>
                <a:spcPts val="0"/>
              </a:spcAft>
              <a:buClr>
                <a:schemeClr val="dk1"/>
              </a:buClr>
              <a:buSzPct val="100000"/>
              <a:buNone/>
            </a:pPr>
            <a:endParaRPr sz="2400"/>
          </a:p>
          <a:p>
            <a:pPr marL="0" lvl="0" indent="0" algn="l" rtl="0">
              <a:lnSpc>
                <a:spcPct val="90000"/>
              </a:lnSpc>
              <a:spcBef>
                <a:spcPts val="1000"/>
              </a:spcBef>
              <a:spcAft>
                <a:spcPts val="0"/>
              </a:spcAft>
              <a:buClr>
                <a:srgbClr val="649BD3"/>
              </a:buClr>
              <a:buSzPct val="100000"/>
              <a:buNone/>
            </a:pPr>
            <a:r>
              <a:rPr lang="en-US" sz="2400" b="1" i="1">
                <a:solidFill>
                  <a:srgbClr val="649BD3"/>
                </a:solidFill>
                <a:latin typeface="Arial"/>
                <a:ea typeface="Arial"/>
                <a:cs typeface="Arial"/>
                <a:sym typeface="Arial"/>
              </a:rPr>
              <a:t>By Text</a:t>
            </a:r>
            <a:endParaRPr sz="2400" b="1" i="1">
              <a:solidFill>
                <a:srgbClr val="649BD3"/>
              </a:solidFill>
            </a:endParaRPr>
          </a:p>
          <a:p>
            <a:pPr marL="457200" lvl="0" indent="-457200" algn="l" rtl="0">
              <a:lnSpc>
                <a:spcPct val="90000"/>
              </a:lnSpc>
              <a:spcBef>
                <a:spcPts val="1000"/>
              </a:spcBef>
              <a:spcAft>
                <a:spcPts val="0"/>
              </a:spcAft>
              <a:buClr>
                <a:schemeClr val="dk1"/>
              </a:buClr>
              <a:buSzPct val="100000"/>
              <a:buChar char="•"/>
            </a:pPr>
            <a:r>
              <a:rPr lang="en-US" sz="2400">
                <a:latin typeface="Arial"/>
                <a:ea typeface="Arial"/>
                <a:cs typeface="Arial"/>
                <a:sym typeface="Arial"/>
              </a:rPr>
              <a:t>Users can text their zip code to 898211 and a live specialist will respond </a:t>
            </a:r>
            <a:endParaRPr/>
          </a:p>
          <a:p>
            <a:pPr marL="457200" lvl="0" indent="-457200" algn="l" rtl="0">
              <a:lnSpc>
                <a:spcPct val="130000"/>
              </a:lnSpc>
              <a:spcBef>
                <a:spcPts val="1000"/>
              </a:spcBef>
              <a:spcAft>
                <a:spcPts val="0"/>
              </a:spcAft>
              <a:buClr>
                <a:schemeClr val="dk1"/>
              </a:buClr>
              <a:buSzPct val="100000"/>
              <a:buChar char="•"/>
            </a:pPr>
            <a:r>
              <a:rPr lang="en-US" sz="2400">
                <a:latin typeface="Arial"/>
                <a:ea typeface="Arial"/>
                <a:cs typeface="Arial"/>
                <a:sym typeface="Arial"/>
              </a:rPr>
              <a:t>Users can text keywords (e.g. Benefits, Taxes, Stress) to 211-211 and receive information and referrals or participate in screenings</a:t>
            </a:r>
            <a:endParaRPr sz="2400"/>
          </a:p>
          <a:p>
            <a:pPr marL="228600" lvl="0" indent="-99060" algn="l" rtl="0">
              <a:lnSpc>
                <a:spcPct val="90000"/>
              </a:lnSpc>
              <a:spcBef>
                <a:spcPts val="1000"/>
              </a:spcBef>
              <a:spcAft>
                <a:spcPts val="0"/>
              </a:spcAft>
              <a:buClr>
                <a:schemeClr val="dk1"/>
              </a:buClr>
              <a:buSzPct val="100000"/>
              <a:buNone/>
            </a:pPr>
            <a:endParaRPr sz="2400">
              <a:latin typeface="Arial"/>
              <a:ea typeface="Arial"/>
              <a:cs typeface="Arial"/>
              <a:sym typeface="Arial"/>
            </a:endParaRPr>
          </a:p>
          <a:p>
            <a:pPr marL="228600" lvl="0" indent="-99060" algn="l" rtl="0">
              <a:lnSpc>
                <a:spcPct val="90000"/>
              </a:lnSpc>
              <a:spcBef>
                <a:spcPts val="1000"/>
              </a:spcBef>
              <a:spcAft>
                <a:spcPts val="0"/>
              </a:spcAft>
              <a:buClr>
                <a:schemeClr val="dk1"/>
              </a:buClr>
              <a:buSzPct val="100000"/>
              <a:buNone/>
            </a:pPr>
            <a:endParaRPr sz="2400"/>
          </a:p>
          <a:p>
            <a:pPr marL="228600" lvl="0" indent="-99060" algn="l" rtl="0">
              <a:lnSpc>
                <a:spcPct val="90000"/>
              </a:lnSpc>
              <a:spcBef>
                <a:spcPts val="1000"/>
              </a:spcBef>
              <a:spcAft>
                <a:spcPts val="0"/>
              </a:spcAft>
              <a:buClr>
                <a:schemeClr val="dk1"/>
              </a:buClr>
              <a:buSzPct val="100000"/>
              <a:buNone/>
            </a:pPr>
            <a:endParaRPr sz="2400"/>
          </a:p>
        </p:txBody>
      </p:sp>
      <p:sp>
        <p:nvSpPr>
          <p:cNvPr id="107" name="Google Shape;107;p5"/>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How does it work?</a:t>
            </a:r>
            <a:endParaRPr/>
          </a:p>
        </p:txBody>
      </p:sp>
      <p:sp>
        <p:nvSpPr>
          <p:cNvPr id="108" name="Google Shape;108;p5"/>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61</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09" name="Google Shape;109;p5" descr="Text&#10;&#10;Description automatically generated"/>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93614F96-C679-18EE-1D2D-09906640FC9A}"/>
              </a:ext>
            </a:extLst>
          </p:cNvPr>
          <p:cNvPicPr>
            <a:picLocks noChangeAspect="1"/>
          </p:cNvPicPr>
          <p:nvPr/>
        </p:nvPicPr>
        <p:blipFill>
          <a:blip r:embed="rId4"/>
          <a:stretch>
            <a:fillRect/>
          </a:stretch>
        </p:blipFill>
        <p:spPr>
          <a:xfrm>
            <a:off x="9425597" y="5901227"/>
            <a:ext cx="2621573" cy="790087"/>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28" name="Google Shape;128;p3"/>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latin typeface="Arial"/>
                <a:ea typeface="Arial"/>
                <a:cs typeface="Arial"/>
                <a:sym typeface="Arial"/>
              </a:rPr>
              <a:t>A Quick History</a:t>
            </a:r>
            <a:r>
              <a:rPr lang="en-US"/>
              <a:t> of 211</a:t>
            </a:r>
            <a:endParaRPr/>
          </a:p>
        </p:txBody>
      </p:sp>
      <p:sp>
        <p:nvSpPr>
          <p:cNvPr id="129" name="Google Shape;129;p3"/>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62</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30" name="Google Shape;130;p3" descr="Text&#10;&#10;Description automatically generated"/>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graphicFrame>
        <p:nvGraphicFramePr>
          <p:cNvPr id="2" name="Diagram 1">
            <a:extLst>
              <a:ext uri="{FF2B5EF4-FFF2-40B4-BE49-F238E27FC236}">
                <a16:creationId xmlns:a16="http://schemas.microsoft.com/office/drawing/2014/main" id="{DA5B36D0-76D8-E85D-C3AE-57B0461552FC}"/>
              </a:ext>
            </a:extLst>
          </p:cNvPr>
          <p:cNvGraphicFramePr/>
          <p:nvPr/>
        </p:nvGraphicFramePr>
        <p:xfrm>
          <a:off x="651712" y="1650330"/>
          <a:ext cx="10928682" cy="50312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descr="A blue text on a white background&#10;&#10;AI-generated content may be incorrect.">
            <a:extLst>
              <a:ext uri="{FF2B5EF4-FFF2-40B4-BE49-F238E27FC236}">
                <a16:creationId xmlns:a16="http://schemas.microsoft.com/office/drawing/2014/main" id="{82335B74-510B-5B14-1D9B-3B84701BAB6B}"/>
              </a:ext>
            </a:extLst>
          </p:cNvPr>
          <p:cNvPicPr>
            <a:picLocks noChangeAspect="1"/>
          </p:cNvPicPr>
          <p:nvPr/>
        </p:nvPicPr>
        <p:blipFill>
          <a:blip r:embed="rId9"/>
          <a:stretch>
            <a:fillRect/>
          </a:stretch>
        </p:blipFill>
        <p:spPr>
          <a:xfrm>
            <a:off x="9425597" y="5901227"/>
            <a:ext cx="2621573" cy="790087"/>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7" name="Google Shape;137;g223b0bee496_0_247"/>
          <p:cNvSpPr txBox="1">
            <a:spLocks noGrp="1"/>
          </p:cNvSpPr>
          <p:nvPr>
            <p:ph type="title"/>
          </p:nvPr>
        </p:nvSpPr>
        <p:spPr>
          <a:xfrm>
            <a:off x="2755900" y="493135"/>
            <a:ext cx="8598000" cy="1151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Quick History of 211 in the Bay Area</a:t>
            </a:r>
            <a:endParaRPr sz="3600"/>
          </a:p>
        </p:txBody>
      </p:sp>
      <p:sp>
        <p:nvSpPr>
          <p:cNvPr id="138" name="Google Shape;138;g223b0bee496_0_247"/>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63</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39" name="Google Shape;139;g223b0bee496_0_247" descr="Text&#10;&#10;Description automatically generated"/>
          <p:cNvPicPr preferRelativeResize="0"/>
          <p:nvPr/>
        </p:nvPicPr>
        <p:blipFill rotWithShape="1">
          <a:blip r:embed="rId3">
            <a:alphaModFix/>
          </a:blip>
          <a:srcRect l="47289" r="-358" b="-1286"/>
          <a:stretch/>
        </p:blipFill>
        <p:spPr>
          <a:xfrm>
            <a:off x="10533413" y="5878459"/>
            <a:ext cx="1455779" cy="791464"/>
          </a:xfrm>
          <a:prstGeom prst="rect">
            <a:avLst/>
          </a:prstGeom>
          <a:noFill/>
          <a:ln>
            <a:noFill/>
          </a:ln>
        </p:spPr>
      </p:pic>
      <p:graphicFrame>
        <p:nvGraphicFramePr>
          <p:cNvPr id="189" name="Diagram 188">
            <a:extLst>
              <a:ext uri="{FF2B5EF4-FFF2-40B4-BE49-F238E27FC236}">
                <a16:creationId xmlns:a16="http://schemas.microsoft.com/office/drawing/2014/main" id="{B60D2893-B7F7-5B75-C193-88A8AA767DD7}"/>
              </a:ext>
            </a:extLst>
          </p:cNvPr>
          <p:cNvGraphicFramePr/>
          <p:nvPr/>
        </p:nvGraphicFramePr>
        <p:xfrm>
          <a:off x="-1310105" y="1710490"/>
          <a:ext cx="13298492" cy="51479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9" name="Picture 198" descr="A blue text on a white background&#10;&#10;AI-generated content may be incorrect.">
            <a:extLst>
              <a:ext uri="{FF2B5EF4-FFF2-40B4-BE49-F238E27FC236}">
                <a16:creationId xmlns:a16="http://schemas.microsoft.com/office/drawing/2014/main" id="{548E5611-DE3D-D3EF-A94C-41F624B1069A}"/>
              </a:ext>
            </a:extLst>
          </p:cNvPr>
          <p:cNvPicPr>
            <a:picLocks noChangeAspect="1"/>
          </p:cNvPicPr>
          <p:nvPr/>
        </p:nvPicPr>
        <p:blipFill>
          <a:blip r:embed="rId9"/>
          <a:stretch>
            <a:fillRect/>
          </a:stretch>
        </p:blipFill>
        <p:spPr>
          <a:xfrm>
            <a:off x="9425597" y="5901227"/>
            <a:ext cx="2621573" cy="790087"/>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pSp>
        <p:nvGrpSpPr>
          <p:cNvPr id="145" name="Google Shape;145;p4"/>
          <p:cNvGrpSpPr/>
          <p:nvPr/>
        </p:nvGrpSpPr>
        <p:grpSpPr>
          <a:xfrm>
            <a:off x="468823" y="2057081"/>
            <a:ext cx="10768835" cy="2996084"/>
            <a:chOff x="3156" y="1442227"/>
            <a:chExt cx="10768835" cy="2996084"/>
          </a:xfrm>
        </p:grpSpPr>
        <p:sp>
          <p:nvSpPr>
            <p:cNvPr id="146" name="Google Shape;146;p4"/>
            <p:cNvSpPr/>
            <p:nvPr/>
          </p:nvSpPr>
          <p:spPr>
            <a:xfrm>
              <a:off x="3156" y="1442227"/>
              <a:ext cx="2253942" cy="2758168"/>
            </a:xfrm>
            <a:prstGeom prst="roundRect">
              <a:avLst>
                <a:gd name="adj" fmla="val 10000"/>
              </a:avLst>
            </a:prstGeom>
            <a:solidFill>
              <a:srgbClr val="8AAED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Google Shape;147;p4"/>
            <p:cNvSpPr/>
            <p:nvPr/>
          </p:nvSpPr>
          <p:spPr>
            <a:xfrm>
              <a:off x="253594" y="1680143"/>
              <a:ext cx="2253942" cy="2758168"/>
            </a:xfrm>
            <a:prstGeom prst="roundRect">
              <a:avLst>
                <a:gd name="adj" fmla="val 10000"/>
              </a:avLst>
            </a:prstGeom>
            <a:solidFill>
              <a:schemeClr val="lt1">
                <a:alpha val="87843"/>
              </a:scheme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 name="Google Shape;148;p4"/>
            <p:cNvSpPr txBox="1"/>
            <p:nvPr/>
          </p:nvSpPr>
          <p:spPr>
            <a:xfrm>
              <a:off x="319610" y="1746159"/>
              <a:ext cx="2121910" cy="2626136"/>
            </a:xfrm>
            <a:prstGeom prst="rect">
              <a:avLst/>
            </a:prstGeom>
            <a:noFill/>
            <a:ln>
              <a:noFill/>
            </a:ln>
          </p:spPr>
          <p:txBody>
            <a:bodyPr spcFirstLastPara="1" wrap="square" lIns="72375" tIns="72375" rIns="72375" bIns="723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900"/>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Arial"/>
                  <a:cs typeface="Arial"/>
                  <a:sym typeface="Arial"/>
                </a:rPr>
                <a:t>United Ways have a rich history of operating helplines, serving as a hub for community services information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 name="Google Shape;149;p4"/>
            <p:cNvSpPr/>
            <p:nvPr/>
          </p:nvSpPr>
          <p:spPr>
            <a:xfrm>
              <a:off x="2757974" y="1442227"/>
              <a:ext cx="2253942" cy="2758168"/>
            </a:xfrm>
            <a:prstGeom prst="roundRect">
              <a:avLst>
                <a:gd name="adj" fmla="val 10000"/>
              </a:avLst>
            </a:prstGeom>
            <a:solidFill>
              <a:srgbClr val="8AAED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 name="Google Shape;150;p4"/>
            <p:cNvSpPr/>
            <p:nvPr/>
          </p:nvSpPr>
          <p:spPr>
            <a:xfrm>
              <a:off x="3008412" y="1680143"/>
              <a:ext cx="2253942" cy="2758168"/>
            </a:xfrm>
            <a:prstGeom prst="roundRect">
              <a:avLst>
                <a:gd name="adj" fmla="val 10000"/>
              </a:avLst>
            </a:prstGeom>
            <a:solidFill>
              <a:schemeClr val="lt1">
                <a:alpha val="87843"/>
              </a:scheme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 name="Google Shape;151;p4"/>
            <p:cNvSpPr txBox="1"/>
            <p:nvPr/>
          </p:nvSpPr>
          <p:spPr>
            <a:xfrm>
              <a:off x="3074428" y="1746159"/>
              <a:ext cx="2121910" cy="2626136"/>
            </a:xfrm>
            <a:prstGeom prst="rect">
              <a:avLst/>
            </a:prstGeom>
            <a:noFill/>
            <a:ln>
              <a:noFill/>
            </a:ln>
          </p:spPr>
          <p:txBody>
            <a:bodyPr spcFirstLastPara="1" wrap="square" lIns="72375" tIns="72375" rIns="72375" bIns="723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900"/>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Arial"/>
                  <a:cs typeface="Arial"/>
                  <a:sym typeface="Arial"/>
                </a:rPr>
                <a:t>211 allows United Ways to better understand community needs and respond appropriately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 name="Google Shape;152;p4"/>
            <p:cNvSpPr/>
            <p:nvPr/>
          </p:nvSpPr>
          <p:spPr>
            <a:xfrm>
              <a:off x="5512793" y="1442227"/>
              <a:ext cx="2253942" cy="2758168"/>
            </a:xfrm>
            <a:prstGeom prst="roundRect">
              <a:avLst>
                <a:gd name="adj" fmla="val 10000"/>
              </a:avLst>
            </a:prstGeom>
            <a:solidFill>
              <a:srgbClr val="8AAED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 name="Google Shape;153;p4"/>
            <p:cNvSpPr/>
            <p:nvPr/>
          </p:nvSpPr>
          <p:spPr>
            <a:xfrm>
              <a:off x="5763231" y="1680143"/>
              <a:ext cx="2253942" cy="2758168"/>
            </a:xfrm>
            <a:prstGeom prst="roundRect">
              <a:avLst>
                <a:gd name="adj" fmla="val 10000"/>
              </a:avLst>
            </a:prstGeom>
            <a:solidFill>
              <a:schemeClr val="lt1">
                <a:alpha val="87843"/>
              </a:scheme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 name="Google Shape;154;p4"/>
            <p:cNvSpPr txBox="1"/>
            <p:nvPr/>
          </p:nvSpPr>
          <p:spPr>
            <a:xfrm>
              <a:off x="5829247" y="1746159"/>
              <a:ext cx="2121910" cy="2626136"/>
            </a:xfrm>
            <a:prstGeom prst="rect">
              <a:avLst/>
            </a:prstGeom>
            <a:noFill/>
            <a:ln>
              <a:noFill/>
            </a:ln>
          </p:spPr>
          <p:txBody>
            <a:bodyPr spcFirstLastPara="1" wrap="square" lIns="72375" tIns="72375" rIns="72375" bIns="723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900"/>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Arial"/>
                  <a:cs typeface="Arial"/>
                  <a:sym typeface="Arial"/>
                </a:rPr>
                <a:t>211 is also a strategic outreach vehicle for many of the financial, educational, and health-related programs of United Ways and their partners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 name="Google Shape;155;p4"/>
            <p:cNvSpPr/>
            <p:nvPr/>
          </p:nvSpPr>
          <p:spPr>
            <a:xfrm>
              <a:off x="8267611" y="1442227"/>
              <a:ext cx="2253942" cy="2758168"/>
            </a:xfrm>
            <a:prstGeom prst="roundRect">
              <a:avLst>
                <a:gd name="adj" fmla="val 10000"/>
              </a:avLst>
            </a:prstGeom>
            <a:solidFill>
              <a:srgbClr val="8AAED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 name="Google Shape;156;p4"/>
            <p:cNvSpPr/>
            <p:nvPr/>
          </p:nvSpPr>
          <p:spPr>
            <a:xfrm>
              <a:off x="8518049" y="1680143"/>
              <a:ext cx="2253942" cy="2758168"/>
            </a:xfrm>
            <a:prstGeom prst="roundRect">
              <a:avLst>
                <a:gd name="adj" fmla="val 10000"/>
              </a:avLst>
            </a:prstGeom>
            <a:solidFill>
              <a:schemeClr val="lt1">
                <a:alpha val="87843"/>
              </a:scheme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 name="Google Shape;157;p4"/>
            <p:cNvSpPr txBox="1"/>
            <p:nvPr/>
          </p:nvSpPr>
          <p:spPr>
            <a:xfrm>
              <a:off x="8584065" y="1746159"/>
              <a:ext cx="2121910" cy="2626136"/>
            </a:xfrm>
            <a:prstGeom prst="rect">
              <a:avLst/>
            </a:prstGeom>
            <a:noFill/>
            <a:ln>
              <a:noFill/>
            </a:ln>
          </p:spPr>
          <p:txBody>
            <a:bodyPr spcFirstLastPara="1" wrap="square" lIns="72375" tIns="72375" rIns="72375" bIns="723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900"/>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Arial"/>
                  <a:cs typeface="Arial"/>
                  <a:sym typeface="Arial"/>
                </a:rPr>
                <a:t>United Ways play a critical role in disaster relief, which includes relief funds, emergency services, and 211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58" name="Google Shape;158;p4"/>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Why 211 and United Way?</a:t>
            </a:r>
            <a:endParaRPr/>
          </a:p>
        </p:txBody>
      </p:sp>
      <p:sp>
        <p:nvSpPr>
          <p:cNvPr id="159" name="Google Shape;159;p4"/>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64</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60" name="Google Shape;160;p4" descr="Text&#10;&#10;Description automatically generated"/>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F1B7FA88-4084-2033-BF74-F78022EC168C}"/>
              </a:ext>
            </a:extLst>
          </p:cNvPr>
          <p:cNvPicPr>
            <a:picLocks noChangeAspect="1"/>
          </p:cNvPicPr>
          <p:nvPr/>
        </p:nvPicPr>
        <p:blipFill>
          <a:blip r:embed="rId4"/>
          <a:stretch>
            <a:fillRect/>
          </a:stretch>
        </p:blipFill>
        <p:spPr>
          <a:xfrm>
            <a:off x="9425597" y="5901227"/>
            <a:ext cx="2621573" cy="790087"/>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7"/>
          <p:cNvPicPr preferRelativeResize="0"/>
          <p:nvPr/>
        </p:nvPicPr>
        <p:blipFill rotWithShape="1">
          <a:blip r:embed="rId3">
            <a:alphaModFix/>
          </a:blip>
          <a:srcRect l="1279" t="583" r="41" b="5448"/>
          <a:stretch/>
        </p:blipFill>
        <p:spPr>
          <a:xfrm>
            <a:off x="3938913" y="-1"/>
            <a:ext cx="4157378" cy="2736236"/>
          </a:xfrm>
          <a:prstGeom prst="rect">
            <a:avLst/>
          </a:prstGeom>
          <a:solidFill>
            <a:srgbClr val="CCCCCC"/>
          </a:solidFill>
          <a:ln>
            <a:noFill/>
          </a:ln>
        </p:spPr>
      </p:pic>
      <p:pic>
        <p:nvPicPr>
          <p:cNvPr id="167" name="Google Shape;167;p7"/>
          <p:cNvPicPr preferRelativeResize="0"/>
          <p:nvPr/>
        </p:nvPicPr>
        <p:blipFill rotWithShape="1">
          <a:blip r:embed="rId4">
            <a:alphaModFix/>
          </a:blip>
          <a:srcRect l="1575" t="871" r="703"/>
          <a:stretch/>
        </p:blipFill>
        <p:spPr>
          <a:xfrm>
            <a:off x="0" y="-2"/>
            <a:ext cx="4048407" cy="2736236"/>
          </a:xfrm>
          <a:prstGeom prst="rect">
            <a:avLst/>
          </a:prstGeom>
          <a:solidFill>
            <a:srgbClr val="CCCCCC"/>
          </a:solidFill>
          <a:ln>
            <a:noFill/>
          </a:ln>
        </p:spPr>
      </p:pic>
      <p:pic>
        <p:nvPicPr>
          <p:cNvPr id="168" name="Google Shape;168;p7"/>
          <p:cNvPicPr preferRelativeResize="0">
            <a:picLocks noGrp="1"/>
          </p:cNvPicPr>
          <p:nvPr>
            <p:ph type="pic" idx="2"/>
          </p:nvPr>
        </p:nvPicPr>
        <p:blipFill rotWithShape="1">
          <a:blip r:embed="rId5">
            <a:alphaModFix/>
          </a:blip>
          <a:srcRect t="3062" r="1621" b="237"/>
          <a:stretch/>
        </p:blipFill>
        <p:spPr>
          <a:xfrm>
            <a:off x="8096291" y="2880"/>
            <a:ext cx="4095709" cy="2730472"/>
          </a:xfrm>
          <a:prstGeom prst="rect">
            <a:avLst/>
          </a:prstGeom>
          <a:solidFill>
            <a:srgbClr val="CCCCCC"/>
          </a:solidFill>
          <a:ln>
            <a:noFill/>
          </a:ln>
        </p:spPr>
      </p:pic>
      <p:sp>
        <p:nvSpPr>
          <p:cNvPr id="169" name="Google Shape;169;p7"/>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65</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70" name="Google Shape;170;p7"/>
          <p:cNvPicPr preferRelativeResize="0"/>
          <p:nvPr/>
        </p:nvPicPr>
        <p:blipFill rotWithShape="1">
          <a:blip r:embed="rId6">
            <a:alphaModFix/>
          </a:blip>
          <a:srcRect/>
          <a:stretch/>
        </p:blipFill>
        <p:spPr>
          <a:xfrm>
            <a:off x="473242" y="2459084"/>
            <a:ext cx="1730492" cy="1158167"/>
          </a:xfrm>
          <a:prstGeom prst="rect">
            <a:avLst/>
          </a:prstGeom>
          <a:noFill/>
          <a:ln>
            <a:noFill/>
          </a:ln>
        </p:spPr>
      </p:pic>
      <p:pic>
        <p:nvPicPr>
          <p:cNvPr id="171" name="Google Shape;171;p7" descr="Text&#10;&#10;Description automatically generated"/>
          <p:cNvPicPr preferRelativeResize="0"/>
          <p:nvPr/>
        </p:nvPicPr>
        <p:blipFill rotWithShape="1">
          <a:blip r:embed="rId7">
            <a:alphaModFix/>
          </a:blip>
          <a:srcRect l="47292" r="-361" b="-1282"/>
          <a:stretch/>
        </p:blipFill>
        <p:spPr>
          <a:xfrm>
            <a:off x="10533413" y="5878459"/>
            <a:ext cx="1455780" cy="791464"/>
          </a:xfrm>
          <a:prstGeom prst="rect">
            <a:avLst/>
          </a:prstGeom>
          <a:noFill/>
          <a:ln>
            <a:noFill/>
          </a:ln>
        </p:spPr>
      </p:pic>
      <p:sp>
        <p:nvSpPr>
          <p:cNvPr id="172" name="Google Shape;172;p7"/>
          <p:cNvSpPr txBox="1">
            <a:spLocks noGrp="1"/>
          </p:cNvSpPr>
          <p:nvPr>
            <p:ph type="body" idx="1"/>
          </p:nvPr>
        </p:nvSpPr>
        <p:spPr>
          <a:xfrm>
            <a:off x="465675" y="3340100"/>
            <a:ext cx="10888200" cy="3098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Where is 211 available? </a:t>
            </a:r>
            <a:endParaRPr/>
          </a:p>
          <a:p>
            <a:pPr marL="0" indent="0">
              <a:buSzPts val="2400"/>
            </a:pPr>
            <a:r>
              <a:rPr lang="en-US" sz="2400"/>
              <a:t>In the Bay Area: </a:t>
            </a:r>
            <a:r>
              <a:rPr lang="en-US" sz="2400" u="sng">
                <a:solidFill>
                  <a:srgbClr val="0070C0"/>
                </a:solidFill>
                <a:hlinkClick r:id="rId8">
                  <a:extLst>
                    <a:ext uri="{A12FA001-AC4F-418D-AE19-62706E023703}">
                      <ahyp:hlinkClr xmlns:ahyp="http://schemas.microsoft.com/office/drawing/2018/hyperlinkcolor" val="tx"/>
                    </a:ext>
                  </a:extLst>
                </a:hlinkClick>
              </a:rPr>
              <a:t>www.211bayarea.org</a:t>
            </a:r>
            <a:r>
              <a:rPr lang="en-US" sz="2400">
                <a:solidFill>
                  <a:srgbClr val="0070C0"/>
                </a:solidFill>
              </a:rPr>
              <a:t>, </a:t>
            </a:r>
            <a:br>
              <a:rPr lang="en-US" sz="2400"/>
            </a:br>
            <a:r>
              <a:rPr lang="en-US" sz="2400" u="sng">
                <a:solidFill>
                  <a:srgbClr val="FFC000"/>
                </a:solidFill>
                <a:hlinkClick r:id="rId9">
                  <a:extLst>
                    <a:ext uri="{A12FA001-AC4F-418D-AE19-62706E023703}">
                      <ahyp:hlinkClr xmlns:ahyp="http://schemas.microsoft.com/office/drawing/2018/hyperlinkcolor" val="tx"/>
                    </a:ext>
                  </a:extLst>
                </a:hlinkClick>
              </a:rPr>
              <a:t>www.edenir.org</a:t>
            </a:r>
            <a:r>
              <a:rPr lang="en-US" sz="2400">
                <a:solidFill>
                  <a:srgbClr val="FFC000"/>
                </a:solidFill>
              </a:rPr>
              <a:t>, </a:t>
            </a:r>
            <a:r>
              <a:rPr lang="en-US" sz="2400" u="sng">
                <a:solidFill>
                  <a:srgbClr val="FFC000"/>
                </a:solidFill>
                <a:hlinkClick r:id="rId10">
                  <a:extLst>
                    <a:ext uri="{A12FA001-AC4F-418D-AE19-62706E023703}">
                      <ahyp:hlinkClr xmlns:ahyp="http://schemas.microsoft.com/office/drawing/2018/hyperlinkcolor" val="tx"/>
                    </a:ext>
                  </a:extLst>
                </a:hlinkClick>
              </a:rPr>
              <a:t>www.crisis-center.org</a:t>
            </a:r>
            <a:r>
              <a:rPr lang="en-US" sz="2400" u="sng">
                <a:solidFill>
                  <a:srgbClr val="FFC000"/>
                </a:solidFill>
              </a:rPr>
              <a:t>, www.211sonoma.org/</a:t>
            </a:r>
            <a:endParaRPr sz="2400"/>
          </a:p>
          <a:p>
            <a:pPr marL="0" lvl="0" indent="0" algn="ctr" rtl="0">
              <a:lnSpc>
                <a:spcPct val="90000"/>
              </a:lnSpc>
              <a:spcBef>
                <a:spcPts val="1000"/>
              </a:spcBef>
              <a:spcAft>
                <a:spcPts val="0"/>
              </a:spcAft>
              <a:buClr>
                <a:schemeClr val="dk1"/>
              </a:buClr>
              <a:buSzPts val="2400"/>
              <a:buNone/>
            </a:pPr>
            <a:r>
              <a:rPr lang="en-US" sz="2400"/>
              <a:t>In California: </a:t>
            </a:r>
            <a:r>
              <a:rPr lang="en-US" sz="2400" u="sng">
                <a:solidFill>
                  <a:schemeClr val="accent5"/>
                </a:solidFill>
                <a:hlinkClick r:id="rId11">
                  <a:extLst>
                    <a:ext uri="{A12FA001-AC4F-418D-AE19-62706E023703}">
                      <ahyp:hlinkClr xmlns:ahyp="http://schemas.microsoft.com/office/drawing/2018/hyperlinkcolor" val="tx"/>
                    </a:ext>
                  </a:extLst>
                </a:hlinkClick>
              </a:rPr>
              <a:t>https://www.211ca.org/about-2-1-1</a:t>
            </a:r>
            <a:endParaRPr sz="2400">
              <a:solidFill>
                <a:schemeClr val="accent5"/>
              </a:solidFill>
            </a:endParaRPr>
          </a:p>
          <a:p>
            <a:pPr marL="0" lvl="0" indent="0" algn="ctr" rtl="0">
              <a:lnSpc>
                <a:spcPct val="90000"/>
              </a:lnSpc>
              <a:spcBef>
                <a:spcPts val="1000"/>
              </a:spcBef>
              <a:spcAft>
                <a:spcPts val="0"/>
              </a:spcAft>
              <a:buClr>
                <a:schemeClr val="dk1"/>
              </a:buClr>
              <a:buSzPts val="2400"/>
              <a:buNone/>
            </a:pPr>
            <a:r>
              <a:rPr lang="en-US" sz="2400"/>
              <a:t>Worldwide: </a:t>
            </a:r>
            <a:r>
              <a:rPr lang="en-US" sz="2400" u="sng">
                <a:solidFill>
                  <a:schemeClr val="accent5"/>
                </a:solidFill>
                <a:hlinkClick r:id="rId12">
                  <a:extLst>
                    <a:ext uri="{A12FA001-AC4F-418D-AE19-62706E023703}">
                      <ahyp:hlinkClr xmlns:ahyp="http://schemas.microsoft.com/office/drawing/2018/hyperlinkcolor" val="tx"/>
                    </a:ext>
                  </a:extLst>
                </a:hlinkClick>
              </a:rPr>
              <a:t>https://www.211.org/about-us/your-local-211</a:t>
            </a:r>
            <a:endParaRPr sz="2400">
              <a:solidFill>
                <a:schemeClr val="accent5"/>
              </a:solidFill>
            </a:endParaRPr>
          </a:p>
          <a:p>
            <a:pPr marL="0" lvl="0" indent="0" algn="ctr" rtl="0">
              <a:lnSpc>
                <a:spcPct val="90000"/>
              </a:lnSpc>
              <a:spcBef>
                <a:spcPts val="1000"/>
              </a:spcBef>
              <a:spcAft>
                <a:spcPts val="0"/>
              </a:spcAft>
              <a:buClr>
                <a:schemeClr val="dk1"/>
              </a:buClr>
              <a:buSzPts val="2400"/>
              <a:buNone/>
            </a:pPr>
            <a:endParaRPr sz="2400"/>
          </a:p>
        </p:txBody>
      </p:sp>
      <p:pic>
        <p:nvPicPr>
          <p:cNvPr id="3" name="Picture 2" descr="A blue text on a white background&#10;&#10;AI-generated content may be incorrect.">
            <a:extLst>
              <a:ext uri="{FF2B5EF4-FFF2-40B4-BE49-F238E27FC236}">
                <a16:creationId xmlns:a16="http://schemas.microsoft.com/office/drawing/2014/main" id="{F7705024-3AAE-2E72-91D2-3ED4BB233B95}"/>
              </a:ext>
            </a:extLst>
          </p:cNvPr>
          <p:cNvPicPr>
            <a:picLocks noChangeAspect="1"/>
          </p:cNvPicPr>
          <p:nvPr/>
        </p:nvPicPr>
        <p:blipFill>
          <a:blip r:embed="rId13"/>
          <a:stretch>
            <a:fillRect/>
          </a:stretch>
        </p:blipFill>
        <p:spPr>
          <a:xfrm>
            <a:off x="9425597" y="5901227"/>
            <a:ext cx="2621573" cy="790087"/>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08B0906C-E739-9609-19C3-DE1B4A0BD79E}"/>
            </a:ext>
          </a:extLst>
        </p:cNvPr>
        <p:cNvGrpSpPr/>
        <p:nvPr/>
      </p:nvGrpSpPr>
      <p:grpSpPr>
        <a:xfrm>
          <a:off x="0" y="0"/>
          <a:ext cx="0" cy="0"/>
          <a:chOff x="0" y="0"/>
          <a:chExt cx="0" cy="0"/>
        </a:xfrm>
      </p:grpSpPr>
      <p:sp>
        <p:nvSpPr>
          <p:cNvPr id="178" name="Google Shape;178;p8">
            <a:extLst>
              <a:ext uri="{FF2B5EF4-FFF2-40B4-BE49-F238E27FC236}">
                <a16:creationId xmlns:a16="http://schemas.microsoft.com/office/drawing/2014/main" id="{2438A893-994F-A856-E3D7-323400A4DD54}"/>
              </a:ext>
            </a:extLst>
          </p:cNvPr>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r>
              <a:rPr lang="en-US"/>
              <a:t>Where is 211 available?</a:t>
            </a:r>
          </a:p>
        </p:txBody>
      </p:sp>
      <p:sp>
        <p:nvSpPr>
          <p:cNvPr id="179" name="Google Shape;179;p8">
            <a:extLst>
              <a:ext uri="{FF2B5EF4-FFF2-40B4-BE49-F238E27FC236}">
                <a16:creationId xmlns:a16="http://schemas.microsoft.com/office/drawing/2014/main" id="{0F94B627-ECC2-FC98-0F4D-349526B440F0}"/>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66</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80" name="Google Shape;180;p8" descr="Text&#10;&#10;Description automatically generated">
            <a:extLst>
              <a:ext uri="{FF2B5EF4-FFF2-40B4-BE49-F238E27FC236}">
                <a16:creationId xmlns:a16="http://schemas.microsoft.com/office/drawing/2014/main" id="{6E587907-27F4-F0DF-5421-69FB14B2F17D}"/>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pic>
        <p:nvPicPr>
          <p:cNvPr id="2" name="Picture 1" descr="A map of california state&#10;&#10;AI-generated content may be incorrect.">
            <a:extLst>
              <a:ext uri="{FF2B5EF4-FFF2-40B4-BE49-F238E27FC236}">
                <a16:creationId xmlns:a16="http://schemas.microsoft.com/office/drawing/2014/main" id="{A839D866-E1D7-6D5A-5D89-45F349D1B92E}"/>
              </a:ext>
            </a:extLst>
          </p:cNvPr>
          <p:cNvPicPr>
            <a:picLocks noChangeAspect="1"/>
          </p:cNvPicPr>
          <p:nvPr/>
        </p:nvPicPr>
        <p:blipFill>
          <a:blip r:embed="rId4"/>
          <a:srcRect t="1776" r="6078" b="9087"/>
          <a:stretch/>
        </p:blipFill>
        <p:spPr>
          <a:xfrm>
            <a:off x="738127" y="1735723"/>
            <a:ext cx="4718118" cy="4979548"/>
          </a:xfrm>
          <a:prstGeom prst="rect">
            <a:avLst/>
          </a:prstGeom>
        </p:spPr>
      </p:pic>
      <p:pic>
        <p:nvPicPr>
          <p:cNvPr id="3" name="Picture 2" descr="A map of the state of california&#10;&#10;AI-generated content may be incorrect.">
            <a:extLst>
              <a:ext uri="{FF2B5EF4-FFF2-40B4-BE49-F238E27FC236}">
                <a16:creationId xmlns:a16="http://schemas.microsoft.com/office/drawing/2014/main" id="{52E2E2B0-0424-7BB3-B95C-6F086B5A1857}"/>
              </a:ext>
            </a:extLst>
          </p:cNvPr>
          <p:cNvPicPr>
            <a:picLocks noChangeAspect="1"/>
          </p:cNvPicPr>
          <p:nvPr/>
        </p:nvPicPr>
        <p:blipFill>
          <a:blip r:embed="rId5"/>
          <a:srcRect t="121" r="46030" b="64"/>
          <a:stretch/>
        </p:blipFill>
        <p:spPr>
          <a:xfrm>
            <a:off x="5913544" y="1736022"/>
            <a:ext cx="4524624" cy="4977542"/>
          </a:xfrm>
          <a:prstGeom prst="rect">
            <a:avLst/>
          </a:prstGeom>
        </p:spPr>
      </p:pic>
      <p:pic>
        <p:nvPicPr>
          <p:cNvPr id="4" name="Picture 3" descr="A close-up of a service&#10;&#10;AI-generated content may be incorrect.">
            <a:extLst>
              <a:ext uri="{FF2B5EF4-FFF2-40B4-BE49-F238E27FC236}">
                <a16:creationId xmlns:a16="http://schemas.microsoft.com/office/drawing/2014/main" id="{04512C58-2DB8-2541-7E51-AA35D21C2B23}"/>
              </a:ext>
            </a:extLst>
          </p:cNvPr>
          <p:cNvPicPr>
            <a:picLocks noChangeAspect="1"/>
          </p:cNvPicPr>
          <p:nvPr/>
        </p:nvPicPr>
        <p:blipFill>
          <a:blip r:embed="rId6"/>
          <a:srcRect t="-262" r="-173" b="7391"/>
          <a:stretch/>
        </p:blipFill>
        <p:spPr>
          <a:xfrm>
            <a:off x="8055618" y="1880671"/>
            <a:ext cx="3301335" cy="1149964"/>
          </a:xfrm>
          <a:prstGeom prst="rect">
            <a:avLst/>
          </a:prstGeom>
        </p:spPr>
      </p:pic>
      <p:pic>
        <p:nvPicPr>
          <p:cNvPr id="5" name="Picture 4" descr="A map of california state&#10;&#10;AI-generated content may be incorrect.">
            <a:extLst>
              <a:ext uri="{FF2B5EF4-FFF2-40B4-BE49-F238E27FC236}">
                <a16:creationId xmlns:a16="http://schemas.microsoft.com/office/drawing/2014/main" id="{D42F1207-A8F1-260C-2E30-9FA11BA8F75B}"/>
              </a:ext>
            </a:extLst>
          </p:cNvPr>
          <p:cNvPicPr>
            <a:picLocks noChangeAspect="1"/>
          </p:cNvPicPr>
          <p:nvPr/>
        </p:nvPicPr>
        <p:blipFill>
          <a:blip r:embed="rId4"/>
          <a:srcRect l="63" t="70213" r="56115" b="11381"/>
          <a:stretch/>
        </p:blipFill>
        <p:spPr>
          <a:xfrm>
            <a:off x="-348" y="4942569"/>
            <a:ext cx="2941840" cy="1337859"/>
          </a:xfrm>
          <a:prstGeom prst="rect">
            <a:avLst/>
          </a:prstGeom>
        </p:spPr>
      </p:pic>
    </p:spTree>
    <p:extLst>
      <p:ext uri="{BB962C8B-B14F-4D97-AF65-F5344CB8AC3E}">
        <p14:creationId xmlns:p14="http://schemas.microsoft.com/office/powerpoint/2010/main" val="3714695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8"/>
          <p:cNvSpPr txBox="1">
            <a:spLocks noGrp="1"/>
          </p:cNvSpPr>
          <p:nvPr>
            <p:ph type="title"/>
          </p:nvPr>
        </p:nvSpPr>
        <p:spPr>
          <a:xfrm>
            <a:off x="2755900" y="493135"/>
            <a:ext cx="8597899" cy="11510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a:t>Why/How 211 in an Emergency</a:t>
            </a:r>
            <a:endParaRPr/>
          </a:p>
        </p:txBody>
      </p:sp>
      <p:sp>
        <p:nvSpPr>
          <p:cNvPr id="179" name="Google Shape;179;p8"/>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67</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80" name="Google Shape;180;p8" descr="Text&#10;&#10;Description automatically generated"/>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grpSp>
        <p:nvGrpSpPr>
          <p:cNvPr id="181" name="Google Shape;181;p8"/>
          <p:cNvGrpSpPr/>
          <p:nvPr/>
        </p:nvGrpSpPr>
        <p:grpSpPr>
          <a:xfrm>
            <a:off x="1270595" y="1983543"/>
            <a:ext cx="9650809" cy="2890928"/>
            <a:chOff x="506941" y="2168"/>
            <a:chExt cx="9650809" cy="2890928"/>
          </a:xfrm>
        </p:grpSpPr>
        <p:sp>
          <p:nvSpPr>
            <p:cNvPr id="182" name="Google Shape;182;p8"/>
            <p:cNvSpPr/>
            <p:nvPr/>
          </p:nvSpPr>
          <p:spPr>
            <a:xfrm>
              <a:off x="506941"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3" name="Google Shape;183;p8"/>
            <p:cNvSpPr txBox="1"/>
            <p:nvPr/>
          </p:nvSpPr>
          <p:spPr>
            <a:xfrm>
              <a:off x="506941" y="2168"/>
              <a:ext cx="2244300" cy="1346700"/>
            </a:xfrm>
            <a:prstGeom prst="rect">
              <a:avLst/>
            </a:prstGeom>
            <a:solidFill>
              <a:srgbClr val="E60808"/>
            </a:solid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Easily Accessible 24/7/365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 name="Google Shape;184;p8"/>
            <p:cNvSpPr/>
            <p:nvPr/>
          </p:nvSpPr>
          <p:spPr>
            <a:xfrm>
              <a:off x="2975778"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 name="Google Shape;185;p8"/>
            <p:cNvSpPr txBox="1"/>
            <p:nvPr/>
          </p:nvSpPr>
          <p:spPr>
            <a:xfrm>
              <a:off x="2975778" y="2168"/>
              <a:ext cx="2244300" cy="1346700"/>
            </a:xfrm>
            <a:prstGeom prst="rect">
              <a:avLst/>
            </a:prstGeom>
            <a:solidFill>
              <a:srgbClr val="E60808"/>
            </a:solid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Right/best information because of partnerships &amp; years of service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 name="Google Shape;186;p8"/>
            <p:cNvSpPr/>
            <p:nvPr/>
          </p:nvSpPr>
          <p:spPr>
            <a:xfrm>
              <a:off x="5444614"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 name="Google Shape;187;p8"/>
            <p:cNvSpPr txBox="1"/>
            <p:nvPr/>
          </p:nvSpPr>
          <p:spPr>
            <a:xfrm>
              <a:off x="5444614" y="2168"/>
              <a:ext cx="2244300" cy="1346700"/>
            </a:xfrm>
            <a:prstGeom prst="rect">
              <a:avLst/>
            </a:prstGeom>
            <a:solidFill>
              <a:srgbClr val="E60808"/>
            </a:solid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Extensive Database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 name="Google Shape;188;p8"/>
            <p:cNvSpPr/>
            <p:nvPr/>
          </p:nvSpPr>
          <p:spPr>
            <a:xfrm>
              <a:off x="7913450"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 name="Google Shape;189;p8"/>
            <p:cNvSpPr txBox="1"/>
            <p:nvPr/>
          </p:nvSpPr>
          <p:spPr>
            <a:xfrm>
              <a:off x="7913450" y="2168"/>
              <a:ext cx="2244300" cy="1346700"/>
            </a:xfrm>
            <a:prstGeom prst="rect">
              <a:avLst/>
            </a:prstGeom>
            <a:solidFill>
              <a:srgbClr val="E60808"/>
            </a:solid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Help alleviate the # of non-emergency calls made to 911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 name="Google Shape;190;p8"/>
            <p:cNvSpPr txBox="1"/>
            <p:nvPr/>
          </p:nvSpPr>
          <p:spPr>
            <a:xfrm>
              <a:off x="2975779" y="1546396"/>
              <a:ext cx="2244300" cy="1346700"/>
            </a:xfrm>
            <a:prstGeom prst="rect">
              <a:avLst/>
            </a:prstGeom>
            <a:solidFill>
              <a:srgbClr val="E60808"/>
            </a:solid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Collect information about callers and community needs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 name="Google Shape;191;p8"/>
            <p:cNvSpPr txBox="1"/>
            <p:nvPr/>
          </p:nvSpPr>
          <p:spPr>
            <a:xfrm>
              <a:off x="5444603" y="1546396"/>
              <a:ext cx="2244300" cy="1346700"/>
            </a:xfrm>
            <a:prstGeom prst="rect">
              <a:avLst/>
            </a:prstGeom>
            <a:solidFill>
              <a:srgbClr val="E60808"/>
            </a:solid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Identify service gaps that exist or emerge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3" name="Picture 2" descr="A blue text on a white background&#10;&#10;AI-generated content may be incorrect.">
            <a:extLst>
              <a:ext uri="{FF2B5EF4-FFF2-40B4-BE49-F238E27FC236}">
                <a16:creationId xmlns:a16="http://schemas.microsoft.com/office/drawing/2014/main" id="{0DDAD372-7DB2-4516-E095-2F55AB71E515}"/>
              </a:ext>
            </a:extLst>
          </p:cNvPr>
          <p:cNvPicPr>
            <a:picLocks noChangeAspect="1"/>
          </p:cNvPicPr>
          <p:nvPr/>
        </p:nvPicPr>
        <p:blipFill>
          <a:blip r:embed="rId4"/>
          <a:stretch>
            <a:fillRect/>
          </a:stretch>
        </p:blipFill>
        <p:spPr>
          <a:xfrm>
            <a:off x="9425597" y="5901227"/>
            <a:ext cx="2621573" cy="790087"/>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grpSp>
        <p:nvGrpSpPr>
          <p:cNvPr id="197" name="Google Shape;197;g1d8baf2e5a7_0_9"/>
          <p:cNvGrpSpPr/>
          <p:nvPr/>
        </p:nvGrpSpPr>
        <p:grpSpPr>
          <a:xfrm>
            <a:off x="972607" y="1992031"/>
            <a:ext cx="9650809" cy="4488855"/>
            <a:chOff x="506941" y="2168"/>
            <a:chExt cx="9650809" cy="4488855"/>
          </a:xfrm>
        </p:grpSpPr>
        <p:sp>
          <p:nvSpPr>
            <p:cNvPr id="198" name="Google Shape;198;g1d8baf2e5a7_0_9"/>
            <p:cNvSpPr/>
            <p:nvPr/>
          </p:nvSpPr>
          <p:spPr>
            <a:xfrm>
              <a:off x="506941"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 name="Google Shape;199;g1d8baf2e5a7_0_9"/>
            <p:cNvSpPr txBox="1"/>
            <p:nvPr/>
          </p:nvSpPr>
          <p:spPr>
            <a:xfrm>
              <a:off x="506941" y="2168"/>
              <a:ext cx="2244300" cy="1346700"/>
            </a:xfrm>
            <a:prstGeom prst="rect">
              <a:avLst/>
            </a:prstGeom>
            <a:no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An important conduit of public information, working with local officials and various response agencies.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 name="Google Shape;200;g1d8baf2e5a7_0_9"/>
            <p:cNvSpPr/>
            <p:nvPr/>
          </p:nvSpPr>
          <p:spPr>
            <a:xfrm>
              <a:off x="2975778"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 name="Google Shape;201;g1d8baf2e5a7_0_9"/>
            <p:cNvSpPr txBox="1"/>
            <p:nvPr/>
          </p:nvSpPr>
          <p:spPr>
            <a:xfrm>
              <a:off x="2975778" y="2168"/>
              <a:ext cx="2244300" cy="1346700"/>
            </a:xfrm>
            <a:prstGeom prst="rect">
              <a:avLst/>
            </a:prstGeom>
            <a:no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Resources for food, water, and other </a:t>
              </a:r>
              <a:br>
                <a:rPr kumimoji="0" lang="en-US" sz="1700" b="0" i="0" u="none" strike="noStrike" kern="0" cap="none" spc="0" normalizeH="0" baseline="0" noProof="0">
                  <a:ln>
                    <a:noFill/>
                  </a:ln>
                  <a:solidFill>
                    <a:srgbClr val="FFFFFF"/>
                  </a:solidFill>
                  <a:effectLst/>
                  <a:uLnTx/>
                  <a:uFillTx/>
                  <a:latin typeface="Arial"/>
                  <a:ea typeface="Arial"/>
                  <a:cs typeface="Arial"/>
                  <a:sym typeface="Arial"/>
                </a:rPr>
              </a:b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basic needs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 name="Google Shape;202;g1d8baf2e5a7_0_9"/>
            <p:cNvSpPr/>
            <p:nvPr/>
          </p:nvSpPr>
          <p:spPr>
            <a:xfrm>
              <a:off x="5444614"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 name="Google Shape;203;g1d8baf2e5a7_0_9"/>
            <p:cNvSpPr txBox="1"/>
            <p:nvPr/>
          </p:nvSpPr>
          <p:spPr>
            <a:xfrm>
              <a:off x="5444614" y="2168"/>
              <a:ext cx="2244300" cy="1346700"/>
            </a:xfrm>
            <a:prstGeom prst="rect">
              <a:avLst/>
            </a:prstGeom>
            <a:no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Evacuation Routes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 name="Google Shape;204;g1d8baf2e5a7_0_9"/>
            <p:cNvSpPr/>
            <p:nvPr/>
          </p:nvSpPr>
          <p:spPr>
            <a:xfrm>
              <a:off x="7913450" y="2168"/>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 name="Google Shape;205;g1d8baf2e5a7_0_9"/>
            <p:cNvSpPr txBox="1"/>
            <p:nvPr/>
          </p:nvSpPr>
          <p:spPr>
            <a:xfrm>
              <a:off x="7913450" y="2168"/>
              <a:ext cx="2244300" cy="1346700"/>
            </a:xfrm>
            <a:prstGeom prst="rect">
              <a:avLst/>
            </a:prstGeom>
            <a:no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Public Health Support: E.g. mask mandates, vaccine appointments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 name="Google Shape;206;g1d8baf2e5a7_0_9"/>
            <p:cNvSpPr/>
            <p:nvPr/>
          </p:nvSpPr>
          <p:spPr>
            <a:xfrm>
              <a:off x="506941" y="1573246"/>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 name="Google Shape;207;g1d8baf2e5a7_0_9"/>
            <p:cNvSpPr txBox="1"/>
            <p:nvPr/>
          </p:nvSpPr>
          <p:spPr>
            <a:xfrm>
              <a:off x="506941" y="1573246"/>
              <a:ext cx="2244300" cy="1346700"/>
            </a:xfrm>
            <a:prstGeom prst="rect">
              <a:avLst/>
            </a:prstGeom>
            <a:no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Crisis Hotlines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 name="Google Shape;208;g1d8baf2e5a7_0_9"/>
            <p:cNvSpPr/>
            <p:nvPr/>
          </p:nvSpPr>
          <p:spPr>
            <a:xfrm>
              <a:off x="2975778" y="1573246"/>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 name="Google Shape;209;g1d8baf2e5a7_0_9"/>
            <p:cNvSpPr txBox="1"/>
            <p:nvPr/>
          </p:nvSpPr>
          <p:spPr>
            <a:xfrm>
              <a:off x="2975778" y="1573246"/>
              <a:ext cx="2244300" cy="1346700"/>
            </a:xfrm>
            <a:prstGeom prst="rect">
              <a:avLst/>
            </a:prstGeom>
            <a:no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Emergency Shelters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 name="Google Shape;210;g1d8baf2e5a7_0_9"/>
            <p:cNvSpPr/>
            <p:nvPr/>
          </p:nvSpPr>
          <p:spPr>
            <a:xfrm>
              <a:off x="5444614" y="1573246"/>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 name="Google Shape;211;g1d8baf2e5a7_0_9"/>
            <p:cNvSpPr txBox="1"/>
            <p:nvPr/>
          </p:nvSpPr>
          <p:spPr>
            <a:xfrm>
              <a:off x="5444614" y="1573246"/>
              <a:ext cx="2244300" cy="1346700"/>
            </a:xfrm>
            <a:prstGeom prst="rect">
              <a:avLst/>
            </a:prstGeom>
            <a:no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Donations and Volunteering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 name="Google Shape;212;g1d8baf2e5a7_0_9"/>
            <p:cNvSpPr/>
            <p:nvPr/>
          </p:nvSpPr>
          <p:spPr>
            <a:xfrm>
              <a:off x="7913450" y="1573246"/>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 name="Google Shape;213;g1d8baf2e5a7_0_9"/>
            <p:cNvSpPr txBox="1"/>
            <p:nvPr/>
          </p:nvSpPr>
          <p:spPr>
            <a:xfrm>
              <a:off x="7913450" y="1573246"/>
              <a:ext cx="2244300" cy="1346700"/>
            </a:xfrm>
            <a:prstGeom prst="rect">
              <a:avLst/>
            </a:prstGeom>
            <a:no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Emergency Status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4" name="Google Shape;214;g1d8baf2e5a7_0_9"/>
            <p:cNvSpPr/>
            <p:nvPr/>
          </p:nvSpPr>
          <p:spPr>
            <a:xfrm>
              <a:off x="1741360" y="3144323"/>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 name="Google Shape;215;g1d8baf2e5a7_0_9"/>
            <p:cNvSpPr txBox="1"/>
            <p:nvPr/>
          </p:nvSpPr>
          <p:spPr>
            <a:xfrm>
              <a:off x="1741360" y="3144323"/>
              <a:ext cx="2244300" cy="1346700"/>
            </a:xfrm>
            <a:prstGeom prst="rect">
              <a:avLst/>
            </a:prstGeom>
            <a:no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Long term recovery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 name="Google Shape;216;g1d8baf2e5a7_0_9"/>
            <p:cNvSpPr/>
            <p:nvPr/>
          </p:nvSpPr>
          <p:spPr>
            <a:xfrm>
              <a:off x="4210196" y="3144323"/>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 name="Google Shape;217;g1d8baf2e5a7_0_9"/>
            <p:cNvSpPr txBox="1"/>
            <p:nvPr/>
          </p:nvSpPr>
          <p:spPr>
            <a:xfrm>
              <a:off x="4210196" y="3144323"/>
              <a:ext cx="2244300" cy="1346700"/>
            </a:xfrm>
            <a:prstGeom prst="rect">
              <a:avLst/>
            </a:prstGeom>
            <a:no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211 211 Keyword push texting campaigns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 name="Google Shape;218;g1d8baf2e5a7_0_9"/>
            <p:cNvSpPr/>
            <p:nvPr/>
          </p:nvSpPr>
          <p:spPr>
            <a:xfrm>
              <a:off x="6679032" y="3144323"/>
              <a:ext cx="2244300" cy="1346700"/>
            </a:xfrm>
            <a:prstGeom prst="rect">
              <a:avLst/>
            </a:prstGeom>
            <a:solidFill>
              <a:srgbClr val="0051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 name="Google Shape;219;g1d8baf2e5a7_0_9"/>
            <p:cNvSpPr txBox="1"/>
            <p:nvPr/>
          </p:nvSpPr>
          <p:spPr>
            <a:xfrm>
              <a:off x="6679032" y="3144323"/>
              <a:ext cx="2244300" cy="1346700"/>
            </a:xfrm>
            <a:prstGeom prst="rect">
              <a:avLst/>
            </a:prstGeom>
            <a:no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Reduce call volume to 911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20" name="Google Shape;220;g1d8baf2e5a7_0_9"/>
          <p:cNvSpPr txBox="1">
            <a:spLocks noGrp="1"/>
          </p:cNvSpPr>
          <p:nvPr>
            <p:ph type="title"/>
          </p:nvPr>
        </p:nvSpPr>
        <p:spPr>
          <a:xfrm>
            <a:off x="2755900" y="493135"/>
            <a:ext cx="8598000" cy="1151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latin typeface="Arial"/>
                <a:ea typeface="Arial"/>
                <a:cs typeface="Arial"/>
                <a:sym typeface="Arial"/>
              </a:rPr>
              <a:t>211 Roles Emergency Response</a:t>
            </a:r>
            <a:endParaRPr/>
          </a:p>
        </p:txBody>
      </p:sp>
      <p:sp>
        <p:nvSpPr>
          <p:cNvPr id="221" name="Google Shape;221;g1d8baf2e5a7_0_9"/>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68</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222" name="Google Shape;222;g1d8baf2e5a7_0_9" descr="Text&#10;&#10;Description automatically generated"/>
          <p:cNvPicPr preferRelativeResize="0"/>
          <p:nvPr/>
        </p:nvPicPr>
        <p:blipFill rotWithShape="1">
          <a:blip r:embed="rId3">
            <a:alphaModFix/>
          </a:blip>
          <a:srcRect l="47289" r="-355" b="-1286"/>
          <a:stretch/>
        </p:blipFill>
        <p:spPr>
          <a:xfrm>
            <a:off x="10533413" y="5878459"/>
            <a:ext cx="1455779"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6ADCD1DE-A03A-0474-3DB0-B0E7F4398E8D}"/>
              </a:ext>
            </a:extLst>
          </p:cNvPr>
          <p:cNvPicPr>
            <a:picLocks noChangeAspect="1"/>
          </p:cNvPicPr>
          <p:nvPr/>
        </p:nvPicPr>
        <p:blipFill>
          <a:blip r:embed="rId4"/>
          <a:stretch>
            <a:fillRect/>
          </a:stretch>
        </p:blipFill>
        <p:spPr>
          <a:xfrm>
            <a:off x="9425597" y="5901227"/>
            <a:ext cx="2621573" cy="790087"/>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g2a5cbd4b961_0_0"/>
          <p:cNvPicPr preferRelativeResize="0"/>
          <p:nvPr/>
        </p:nvPicPr>
        <p:blipFill rotWithShape="1">
          <a:blip r:embed="rId3">
            <a:alphaModFix/>
          </a:blip>
          <a:srcRect t="641" b="630"/>
          <a:stretch/>
        </p:blipFill>
        <p:spPr>
          <a:xfrm>
            <a:off x="3938913" y="-1"/>
            <a:ext cx="4157375" cy="2736235"/>
          </a:xfrm>
          <a:prstGeom prst="rect">
            <a:avLst/>
          </a:prstGeom>
          <a:solidFill>
            <a:srgbClr val="CCCCCC"/>
          </a:solidFill>
          <a:ln>
            <a:noFill/>
          </a:ln>
        </p:spPr>
      </p:pic>
      <p:pic>
        <p:nvPicPr>
          <p:cNvPr id="229" name="Google Shape;229;g2a5cbd4b961_0_0"/>
          <p:cNvPicPr preferRelativeResize="0"/>
          <p:nvPr/>
        </p:nvPicPr>
        <p:blipFill rotWithShape="1">
          <a:blip r:embed="rId4">
            <a:alphaModFix/>
          </a:blip>
          <a:srcRect l="680" r="679"/>
          <a:stretch/>
        </p:blipFill>
        <p:spPr>
          <a:xfrm>
            <a:off x="0" y="-2"/>
            <a:ext cx="4048406" cy="2736235"/>
          </a:xfrm>
          <a:prstGeom prst="rect">
            <a:avLst/>
          </a:prstGeom>
          <a:solidFill>
            <a:srgbClr val="CCCCCC"/>
          </a:solidFill>
          <a:ln>
            <a:noFill/>
          </a:ln>
        </p:spPr>
      </p:pic>
      <p:pic>
        <p:nvPicPr>
          <p:cNvPr id="230" name="Google Shape;230;g2a5cbd4b961_0_0"/>
          <p:cNvPicPr preferRelativeResize="0">
            <a:picLocks noGrp="1"/>
          </p:cNvPicPr>
          <p:nvPr>
            <p:ph type="pic" idx="2"/>
          </p:nvPr>
        </p:nvPicPr>
        <p:blipFill rotWithShape="1">
          <a:blip r:embed="rId5">
            <a:alphaModFix/>
          </a:blip>
          <a:srcRect/>
          <a:stretch/>
        </p:blipFill>
        <p:spPr>
          <a:xfrm>
            <a:off x="8096291" y="2880"/>
            <a:ext cx="4095706" cy="2730471"/>
          </a:xfrm>
          <a:prstGeom prst="rect">
            <a:avLst/>
          </a:prstGeom>
          <a:solidFill>
            <a:srgbClr val="CCCCCC"/>
          </a:solidFill>
          <a:ln>
            <a:noFill/>
          </a:ln>
        </p:spPr>
      </p:pic>
      <p:sp>
        <p:nvSpPr>
          <p:cNvPr id="231" name="Google Shape;231;g2a5cbd4b961_0_0"/>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69</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232" name="Google Shape;232;g2a5cbd4b961_0_0"/>
          <p:cNvPicPr preferRelativeResize="0"/>
          <p:nvPr/>
        </p:nvPicPr>
        <p:blipFill rotWithShape="1">
          <a:blip r:embed="rId6">
            <a:alphaModFix/>
          </a:blip>
          <a:srcRect/>
          <a:stretch/>
        </p:blipFill>
        <p:spPr>
          <a:xfrm>
            <a:off x="473242" y="2459084"/>
            <a:ext cx="1730494" cy="1158165"/>
          </a:xfrm>
          <a:prstGeom prst="rect">
            <a:avLst/>
          </a:prstGeom>
          <a:noFill/>
          <a:ln>
            <a:noFill/>
          </a:ln>
        </p:spPr>
      </p:pic>
      <p:pic>
        <p:nvPicPr>
          <p:cNvPr id="233" name="Google Shape;233;g2a5cbd4b961_0_0" descr="Text&#10;&#10;Description automatically generated"/>
          <p:cNvPicPr preferRelativeResize="0"/>
          <p:nvPr/>
        </p:nvPicPr>
        <p:blipFill rotWithShape="1">
          <a:blip r:embed="rId7">
            <a:alphaModFix/>
          </a:blip>
          <a:srcRect l="47290" r="-359" b="-1286"/>
          <a:stretch/>
        </p:blipFill>
        <p:spPr>
          <a:xfrm>
            <a:off x="10533413" y="5878459"/>
            <a:ext cx="1455779" cy="791464"/>
          </a:xfrm>
          <a:prstGeom prst="rect">
            <a:avLst/>
          </a:prstGeom>
          <a:noFill/>
          <a:ln>
            <a:noFill/>
          </a:ln>
        </p:spPr>
      </p:pic>
      <p:sp>
        <p:nvSpPr>
          <p:cNvPr id="234" name="Google Shape;234;g2a5cbd4b961_0_0"/>
          <p:cNvSpPr txBox="1">
            <a:spLocks noGrp="1"/>
          </p:cNvSpPr>
          <p:nvPr>
            <p:ph type="body" idx="1"/>
          </p:nvPr>
        </p:nvSpPr>
        <p:spPr>
          <a:xfrm>
            <a:off x="476104" y="2891251"/>
            <a:ext cx="11242562" cy="3962325"/>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90000"/>
              </a:lnSpc>
              <a:spcBef>
                <a:spcPts val="0"/>
              </a:spcBef>
              <a:spcAft>
                <a:spcPts val="0"/>
              </a:spcAft>
              <a:buClr>
                <a:schemeClr val="dk1"/>
              </a:buClr>
              <a:buSzPct val="100000"/>
              <a:buNone/>
            </a:pPr>
            <a:r>
              <a:rPr lang="en-US" dirty="0"/>
              <a:t>211 Bay Area Projects</a:t>
            </a:r>
          </a:p>
          <a:p>
            <a:pPr marL="0" lvl="0" indent="0" algn="ctr" rtl="0">
              <a:lnSpc>
                <a:spcPct val="100000"/>
              </a:lnSpc>
              <a:spcBef>
                <a:spcPts val="1000"/>
              </a:spcBef>
              <a:spcAft>
                <a:spcPts val="0"/>
              </a:spcAft>
              <a:buClr>
                <a:schemeClr val="dk1"/>
              </a:buClr>
              <a:buSzPct val="100000"/>
              <a:buNone/>
            </a:pPr>
            <a:r>
              <a:rPr lang="en-US" sz="2400" b="0" dirty="0"/>
              <a:t>Emergency Preparedness Screening &amp; Care Coordination (Statewide)</a:t>
            </a:r>
            <a:endParaRPr sz="2400" b="0" dirty="0"/>
          </a:p>
          <a:p>
            <a:pPr marL="0" indent="0">
              <a:lnSpc>
                <a:spcPct val="100000"/>
              </a:lnSpc>
            </a:pPr>
            <a:r>
              <a:rPr lang="en-US" sz="2400" b="0" dirty="0" err="1"/>
              <a:t>Airbnb.Org</a:t>
            </a:r>
            <a:r>
              <a:rPr lang="en-US" sz="2400" b="0" dirty="0"/>
              <a:t> Emergency Response</a:t>
            </a:r>
          </a:p>
          <a:p>
            <a:pPr marL="0" indent="0">
              <a:lnSpc>
                <a:spcPct val="100000"/>
              </a:lnSpc>
            </a:pPr>
            <a:r>
              <a:rPr lang="en-US" sz="2400" b="0" dirty="0"/>
              <a:t>Lyft – Ride United </a:t>
            </a:r>
            <a:r>
              <a:rPr lang="en-US" sz="2400" b="0"/>
              <a:t>Program (Wherever Lyft is)</a:t>
            </a:r>
            <a:endParaRPr lang="en-US" sz="2400" b="0" dirty="0"/>
          </a:p>
          <a:p>
            <a:pPr marL="0" lvl="0" indent="0" algn="ctr" rtl="0">
              <a:lnSpc>
                <a:spcPct val="100000"/>
              </a:lnSpc>
              <a:spcBef>
                <a:spcPts val="1000"/>
              </a:spcBef>
              <a:spcAft>
                <a:spcPts val="0"/>
              </a:spcAft>
              <a:buClr>
                <a:schemeClr val="dk1"/>
              </a:buClr>
              <a:buSzPct val="100000"/>
              <a:buNone/>
            </a:pPr>
            <a:r>
              <a:rPr lang="en-US" sz="2400" b="0"/>
              <a:t>Earthquake Preparedness (Statewide)</a:t>
            </a:r>
            <a:endParaRPr sz="2400" dirty="0"/>
          </a:p>
          <a:p>
            <a:pPr marL="0" lvl="0" indent="0" algn="ctr" rtl="0">
              <a:lnSpc>
                <a:spcPct val="100000"/>
              </a:lnSpc>
              <a:spcBef>
                <a:spcPts val="1000"/>
              </a:spcBef>
              <a:spcAft>
                <a:spcPts val="0"/>
              </a:spcAft>
              <a:buClr>
                <a:schemeClr val="dk1"/>
              </a:buClr>
              <a:buSzPct val="100000"/>
              <a:buNone/>
            </a:pPr>
            <a:r>
              <a:rPr lang="en-US" sz="2400" b="0" dirty="0"/>
              <a:t>Tobacco Cessation (Statewide)</a:t>
            </a:r>
            <a:endParaRPr sz="2400" dirty="0"/>
          </a:p>
          <a:p>
            <a:pPr marL="0" lvl="0" indent="0" algn="ctr" rtl="0">
              <a:lnSpc>
                <a:spcPct val="100000"/>
              </a:lnSpc>
              <a:spcBef>
                <a:spcPts val="1000"/>
              </a:spcBef>
              <a:spcAft>
                <a:spcPts val="0"/>
              </a:spcAft>
              <a:buClr>
                <a:schemeClr val="dk1"/>
              </a:buClr>
              <a:buSzPct val="100000"/>
              <a:buNone/>
            </a:pPr>
            <a:r>
              <a:rPr lang="en-US" sz="2400" b="0" dirty="0"/>
              <a:t>Caregiver Support Program (our six counties)</a:t>
            </a:r>
          </a:p>
          <a:p>
            <a:pPr marL="0" indent="0">
              <a:lnSpc>
                <a:spcPct val="100000"/>
              </a:lnSpc>
            </a:pPr>
            <a:r>
              <a:rPr lang="en-US" sz="2400" b="0" dirty="0"/>
              <a:t>California vs Hate (Statewide)</a:t>
            </a:r>
          </a:p>
          <a:p>
            <a:pPr marL="0" indent="0">
              <a:lnSpc>
                <a:spcPct val="100000"/>
              </a:lnSpc>
            </a:pPr>
            <a:r>
              <a:rPr lang="en-US" sz="2400" b="0" dirty="0"/>
              <a:t>Data Exchange Framework (Statewide)</a:t>
            </a:r>
          </a:p>
        </p:txBody>
      </p:sp>
      <p:pic>
        <p:nvPicPr>
          <p:cNvPr id="3" name="Picture 2" descr="A blue text on a white background&#10;&#10;AI-generated content may be incorrect.">
            <a:extLst>
              <a:ext uri="{FF2B5EF4-FFF2-40B4-BE49-F238E27FC236}">
                <a16:creationId xmlns:a16="http://schemas.microsoft.com/office/drawing/2014/main" id="{FEE03AD3-99DA-B5F5-CF6A-F273EA0DBA62}"/>
              </a:ext>
            </a:extLst>
          </p:cNvPr>
          <p:cNvPicPr>
            <a:picLocks noChangeAspect="1"/>
          </p:cNvPicPr>
          <p:nvPr/>
        </p:nvPicPr>
        <p:blipFill>
          <a:blip r:embed="rId8"/>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3007842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64FF9-0300-4A95-BBD0-414E50E6ADAA}"/>
              </a:ext>
            </a:extLst>
          </p:cNvPr>
          <p:cNvSpPr>
            <a:spLocks noGrp="1"/>
          </p:cNvSpPr>
          <p:nvPr>
            <p:ph type="title"/>
          </p:nvPr>
        </p:nvSpPr>
        <p:spPr/>
        <p:txBody>
          <a:bodyPr/>
          <a:lstStyle/>
          <a:p>
            <a:r>
              <a:rPr lang="en-US" dirty="0"/>
              <a:t>About us: 	</a:t>
            </a:r>
          </a:p>
        </p:txBody>
      </p:sp>
      <p:sp>
        <p:nvSpPr>
          <p:cNvPr id="3" name="Content Placeholder 2">
            <a:extLst>
              <a:ext uri="{FF2B5EF4-FFF2-40B4-BE49-F238E27FC236}">
                <a16:creationId xmlns:a16="http://schemas.microsoft.com/office/drawing/2014/main" id="{F909960F-83CD-40D9-AF49-B66AABD35756}"/>
              </a:ext>
            </a:extLst>
          </p:cNvPr>
          <p:cNvSpPr>
            <a:spLocks noGrp="1"/>
          </p:cNvSpPr>
          <p:nvPr>
            <p:ph idx="1"/>
          </p:nvPr>
        </p:nvSpPr>
        <p:spPr>
          <a:xfrm>
            <a:off x="962236" y="2010521"/>
            <a:ext cx="10058400" cy="4050792"/>
          </a:xfrm>
        </p:spPr>
        <p:txBody>
          <a:bodyPr>
            <a:normAutofit fontScale="92500" lnSpcReduction="20000"/>
          </a:bodyPr>
          <a:lstStyle/>
          <a:p>
            <a:r>
              <a:rPr lang="en-US" dirty="0"/>
              <a:t>DSLC has been helping individuals with disabilities and their families in Sonoma County since 1976. Since then, services and resources have been expanded to serve consumers in Lake, Mendocino, &amp; Napa counties as well. </a:t>
            </a:r>
          </a:p>
          <a:p>
            <a:pPr marL="0" indent="0">
              <a:buNone/>
            </a:pPr>
            <a:endParaRPr lang="en-US" dirty="0"/>
          </a:p>
          <a:p>
            <a:r>
              <a:rPr lang="en-US" dirty="0"/>
              <a:t>DSLC is 501(C)(3) non-profit organization and is part of California’s Independent Living Center Community.</a:t>
            </a:r>
          </a:p>
          <a:p>
            <a:pPr marL="0" indent="0">
              <a:buNone/>
            </a:pPr>
            <a:endParaRPr lang="en-US" dirty="0"/>
          </a:p>
          <a:p>
            <a:r>
              <a:rPr lang="en-US" dirty="0"/>
              <a:t>DSLC is one of California's 28 Centers for Independent Living (CIL/ILC) that promotes the Independent Living philosophy through education, community partnerships and advocacy.</a:t>
            </a:r>
          </a:p>
          <a:p>
            <a:pPr marL="0" indent="0">
              <a:buNone/>
            </a:pPr>
            <a:endParaRPr lang="en-US" dirty="0"/>
          </a:p>
        </p:txBody>
      </p:sp>
      <p:pic>
        <p:nvPicPr>
          <p:cNvPr id="5" name="Picture 4">
            <a:extLst>
              <a:ext uri="{FF2B5EF4-FFF2-40B4-BE49-F238E27FC236}">
                <a16:creationId xmlns:a16="http://schemas.microsoft.com/office/drawing/2014/main" id="{7D1A437A-27C4-4B97-B0A3-905B68B54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2230" y="251599"/>
            <a:ext cx="1596813" cy="1037705"/>
          </a:xfrm>
          <a:prstGeom prst="rect">
            <a:avLst/>
          </a:prstGeom>
        </p:spPr>
      </p:pic>
    </p:spTree>
    <p:extLst>
      <p:ext uri="{BB962C8B-B14F-4D97-AF65-F5344CB8AC3E}">
        <p14:creationId xmlns:p14="http://schemas.microsoft.com/office/powerpoint/2010/main" val="3580677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1"/>
          <p:cNvSpPr txBox="1">
            <a:spLocks noGrp="1"/>
          </p:cNvSpPr>
          <p:nvPr>
            <p:ph type="body" idx="1"/>
          </p:nvPr>
        </p:nvSpPr>
        <p:spPr>
          <a:xfrm>
            <a:off x="653556" y="2188192"/>
            <a:ext cx="6354234" cy="373029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latin typeface="Arial"/>
                <a:ea typeface="Arial"/>
                <a:cs typeface="Arial"/>
                <a:sym typeface="Arial"/>
              </a:rPr>
              <a:t>PG&amp;E Partnership with 211 California Provider Network (CAPN)</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latin typeface="Arial"/>
                <a:ea typeface="Arial"/>
                <a:cs typeface="Arial"/>
                <a:sym typeface="Arial"/>
                <a:hlinkClick r:id="rId3"/>
              </a:rPr>
              <a:t>https://www.youtube.com/watch?v=-3X0tyUXKnk</a:t>
            </a:r>
            <a:endParaRPr>
              <a:latin typeface="Arial"/>
              <a:ea typeface="Arial"/>
              <a:cs typeface="Arial"/>
              <a:sym typeface="Arial"/>
            </a:endParaRPr>
          </a:p>
          <a:p>
            <a:pPr marL="228600" lvl="0" indent="-228600" algn="l" rtl="0">
              <a:lnSpc>
                <a:spcPct val="90000"/>
              </a:lnSpc>
              <a:spcBef>
                <a:spcPts val="1000"/>
              </a:spcBef>
              <a:spcAft>
                <a:spcPts val="0"/>
              </a:spcAft>
              <a:buClr>
                <a:schemeClr val="dk1"/>
              </a:buClr>
              <a:buSzPts val="2800"/>
              <a:buChar char="•"/>
            </a:pPr>
            <a:r>
              <a:rPr lang="en-US">
                <a:latin typeface="Arial"/>
                <a:ea typeface="Arial"/>
                <a:cs typeface="Arial"/>
                <a:sym typeface="Arial"/>
              </a:rPr>
              <a:t>Special Focus on population with Access and Functional Needs (AFN)</a:t>
            </a:r>
            <a:endParaRPr/>
          </a:p>
          <a:p>
            <a:pPr marL="228600" lvl="0" indent="-228600" algn="l" rtl="0">
              <a:lnSpc>
                <a:spcPct val="90000"/>
              </a:lnSpc>
              <a:spcBef>
                <a:spcPts val="1000"/>
              </a:spcBef>
              <a:spcAft>
                <a:spcPts val="0"/>
              </a:spcAft>
              <a:buClr>
                <a:schemeClr val="dk1"/>
              </a:buClr>
              <a:buSzPts val="2800"/>
              <a:buChar char="•"/>
            </a:pPr>
            <a:r>
              <a:rPr lang="en-US">
                <a:latin typeface="Arial"/>
                <a:ea typeface="Arial"/>
                <a:cs typeface="Arial"/>
                <a:sym typeface="Arial"/>
              </a:rPr>
              <a:t>Care Coordination for all households that opt in</a:t>
            </a:r>
            <a:endParaRPr/>
          </a:p>
        </p:txBody>
      </p:sp>
      <p:sp>
        <p:nvSpPr>
          <p:cNvPr id="251" name="Google Shape;251;p11"/>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70</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52" name="Google Shape;252;p11"/>
          <p:cNvSpPr txBox="1">
            <a:spLocks noGrp="1"/>
          </p:cNvSpPr>
          <p:nvPr>
            <p:ph type="title"/>
          </p:nvPr>
        </p:nvSpPr>
        <p:spPr>
          <a:xfrm>
            <a:off x="2755900" y="493135"/>
            <a:ext cx="8915400" cy="1151075"/>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100000"/>
              <a:buFont typeface="Arial"/>
              <a:buNone/>
            </a:pPr>
            <a:r>
              <a:rPr lang="en-US"/>
              <a:t>Emergency Preparedness Screening &amp; Care Coordination</a:t>
            </a:r>
            <a:endParaRPr/>
          </a:p>
        </p:txBody>
      </p:sp>
      <p:pic>
        <p:nvPicPr>
          <p:cNvPr id="253" name="Google Shape;253;p11"/>
          <p:cNvPicPr preferRelativeResize="0"/>
          <p:nvPr/>
        </p:nvPicPr>
        <p:blipFill rotWithShape="1">
          <a:blip r:embed="rId4">
            <a:alphaModFix/>
          </a:blip>
          <a:srcRect/>
          <a:stretch/>
        </p:blipFill>
        <p:spPr>
          <a:xfrm>
            <a:off x="7593793" y="2183269"/>
            <a:ext cx="4287686" cy="4433823"/>
          </a:xfrm>
          <a:prstGeom prst="rect">
            <a:avLst/>
          </a:prstGeom>
          <a:noFill/>
          <a:ln w="57150">
            <a:solidFill>
              <a:schemeClr val="tx1"/>
            </a:solid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5088A80E-1633-BF88-0F5E-B0611F5BDD81}"/>
            </a:ext>
          </a:extLst>
        </p:cNvPr>
        <p:cNvGrpSpPr/>
        <p:nvPr/>
      </p:nvGrpSpPr>
      <p:grpSpPr>
        <a:xfrm>
          <a:off x="0" y="0"/>
          <a:ext cx="0" cy="0"/>
          <a:chOff x="0" y="0"/>
          <a:chExt cx="0" cy="0"/>
        </a:xfrm>
      </p:grpSpPr>
      <p:sp>
        <p:nvSpPr>
          <p:cNvPr id="258" name="Google Shape;258;g2a5cbd4b961_0_75">
            <a:extLst>
              <a:ext uri="{FF2B5EF4-FFF2-40B4-BE49-F238E27FC236}">
                <a16:creationId xmlns:a16="http://schemas.microsoft.com/office/drawing/2014/main" id="{550B8D71-BC67-76CF-C624-C9203DA3732C}"/>
              </a:ext>
            </a:extLst>
          </p:cNvPr>
          <p:cNvSpPr txBox="1">
            <a:spLocks noGrp="1"/>
          </p:cNvSpPr>
          <p:nvPr>
            <p:ph type="body" idx="1"/>
          </p:nvPr>
        </p:nvSpPr>
        <p:spPr>
          <a:xfrm>
            <a:off x="465667" y="1989863"/>
            <a:ext cx="7008192" cy="3730200"/>
          </a:xfrm>
          <a:prstGeom prst="rect">
            <a:avLst/>
          </a:prstGeom>
          <a:noFill/>
          <a:ln>
            <a:noFill/>
          </a:ln>
        </p:spPr>
        <p:txBody>
          <a:bodyPr spcFirstLastPara="1" wrap="square" lIns="91425" tIns="45700" rIns="91425" bIns="45700" anchor="t" anchorCtr="0">
            <a:normAutofit/>
          </a:bodyPr>
          <a:lstStyle/>
          <a:p>
            <a:pPr marL="228600" indent="-228600">
              <a:spcBef>
                <a:spcPts val="0"/>
              </a:spcBef>
              <a:buSzPts val="2800"/>
            </a:pPr>
            <a:r>
              <a:rPr lang="en-US" dirty="0"/>
              <a:t>Partnership with  </a:t>
            </a:r>
            <a:r>
              <a:rPr lang="en-US"/>
              <a:t>Airbnb.org and 211 Bay Area</a:t>
            </a:r>
            <a:endParaRPr lang="en-US" dirty="0"/>
          </a:p>
          <a:p>
            <a:pPr marL="228600" indent="-228600">
              <a:buSzPts val="2800"/>
            </a:pPr>
            <a:r>
              <a:rPr lang="en-US" dirty="0">
                <a:solidFill>
                  <a:srgbClr val="000000"/>
                </a:solidFill>
              </a:rPr>
              <a:t>Activated during Napa Pickett Fire, but didn't provide housing</a:t>
            </a:r>
          </a:p>
          <a:p>
            <a:pPr marL="228600" indent="-228600">
              <a:buSzPts val="2800"/>
            </a:pPr>
            <a:r>
              <a:rPr lang="en-US" dirty="0"/>
              <a:t>Activated two weeks ago for 2 apartment </a:t>
            </a:r>
            <a:r>
              <a:rPr lang="en-US"/>
              <a:t>complex</a:t>
            </a:r>
            <a:r>
              <a:rPr lang="en-US" dirty="0"/>
              <a:t> fires in Santa Clara County</a:t>
            </a:r>
          </a:p>
          <a:p>
            <a:pPr marL="0" indent="0">
              <a:buNone/>
            </a:pPr>
            <a:endParaRPr lang="en-US"/>
          </a:p>
        </p:txBody>
      </p:sp>
      <p:sp>
        <p:nvSpPr>
          <p:cNvPr id="259" name="Google Shape;259;g2a5cbd4b961_0_75">
            <a:extLst>
              <a:ext uri="{FF2B5EF4-FFF2-40B4-BE49-F238E27FC236}">
                <a16:creationId xmlns:a16="http://schemas.microsoft.com/office/drawing/2014/main" id="{602D5500-3D19-7D4E-278F-BDB3D49F342C}"/>
              </a:ext>
            </a:extLst>
          </p:cNvPr>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71</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60" name="Google Shape;260;g2a5cbd4b961_0_75">
            <a:extLst>
              <a:ext uri="{FF2B5EF4-FFF2-40B4-BE49-F238E27FC236}">
                <a16:creationId xmlns:a16="http://schemas.microsoft.com/office/drawing/2014/main" id="{AF72B687-72D1-3786-E3AF-C3FA2142EFEC}"/>
              </a:ext>
            </a:extLst>
          </p:cNvPr>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r>
              <a:rPr lang="en-US"/>
              <a:t>Airbnb.org Partnership</a:t>
            </a:r>
          </a:p>
        </p:txBody>
      </p:sp>
      <p:pic>
        <p:nvPicPr>
          <p:cNvPr id="262" name="Google Shape;262;g2a5cbd4b961_0_75" descr="Text&#10;&#10;Description automatically generated">
            <a:extLst>
              <a:ext uri="{FF2B5EF4-FFF2-40B4-BE49-F238E27FC236}">
                <a16:creationId xmlns:a16="http://schemas.microsoft.com/office/drawing/2014/main" id="{DA916903-3341-B672-FC1D-92761045FF45}"/>
              </a:ext>
            </a:extLst>
          </p:cNvPr>
          <p:cNvPicPr preferRelativeResize="0"/>
          <p:nvPr/>
        </p:nvPicPr>
        <p:blipFill rotWithShape="1">
          <a:blip r:embed="rId3">
            <a:alphaModFix/>
          </a:blip>
          <a:srcRect l="47290" r="-359" b="-1286"/>
          <a:stretch/>
        </p:blipFill>
        <p:spPr>
          <a:xfrm>
            <a:off x="10533413" y="5878459"/>
            <a:ext cx="1455779"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A609F144-12B3-22E8-AAED-D14385CA08F0}"/>
              </a:ext>
            </a:extLst>
          </p:cNvPr>
          <p:cNvPicPr>
            <a:picLocks noChangeAspect="1"/>
          </p:cNvPicPr>
          <p:nvPr/>
        </p:nvPicPr>
        <p:blipFill>
          <a:blip r:embed="rId4"/>
          <a:stretch>
            <a:fillRect/>
          </a:stretch>
        </p:blipFill>
        <p:spPr>
          <a:xfrm>
            <a:off x="9425597" y="5901227"/>
            <a:ext cx="2621573" cy="790087"/>
          </a:xfrm>
          <a:prstGeom prst="rect">
            <a:avLst/>
          </a:prstGeom>
        </p:spPr>
      </p:pic>
      <p:pic>
        <p:nvPicPr>
          <p:cNvPr id="4" name="Picture 3" descr="A person and person standing in front of a house&#10;&#10;AI-generated content may be incorrect.">
            <a:extLst>
              <a:ext uri="{FF2B5EF4-FFF2-40B4-BE49-F238E27FC236}">
                <a16:creationId xmlns:a16="http://schemas.microsoft.com/office/drawing/2014/main" id="{40EEA3A2-D8BD-9AFA-50B1-112CCF017F1C}"/>
              </a:ext>
            </a:extLst>
          </p:cNvPr>
          <p:cNvPicPr>
            <a:picLocks noChangeAspect="1"/>
          </p:cNvPicPr>
          <p:nvPr/>
        </p:nvPicPr>
        <p:blipFill>
          <a:blip r:embed="rId5"/>
          <a:srcRect l="2417" t="71" r="-302" b="-269"/>
          <a:stretch>
            <a:fillRect/>
          </a:stretch>
        </p:blipFill>
        <p:spPr>
          <a:xfrm>
            <a:off x="8122749" y="1811977"/>
            <a:ext cx="3312491" cy="3822811"/>
          </a:xfrm>
          <a:prstGeom prst="rect">
            <a:avLst/>
          </a:prstGeom>
          <a:ln w="57150">
            <a:solidFill>
              <a:schemeClr val="tx1"/>
            </a:solidFill>
          </a:ln>
        </p:spPr>
      </p:pic>
      <p:pic>
        <p:nvPicPr>
          <p:cNvPr id="5" name="Picture 4" descr="Airbnb.org, 경북 산불 피해 이재민에 임시 주거 지원 - 다트크리에이티브 IT &amp; CG Magazine">
            <a:extLst>
              <a:ext uri="{FF2B5EF4-FFF2-40B4-BE49-F238E27FC236}">
                <a16:creationId xmlns:a16="http://schemas.microsoft.com/office/drawing/2014/main" id="{B55D1F22-9098-7D37-BF26-D88A039E1A02}"/>
              </a:ext>
            </a:extLst>
          </p:cNvPr>
          <p:cNvPicPr>
            <a:picLocks noChangeAspect="1"/>
          </p:cNvPicPr>
          <p:nvPr/>
        </p:nvPicPr>
        <p:blipFill>
          <a:blip r:embed="rId6"/>
          <a:stretch>
            <a:fillRect/>
          </a:stretch>
        </p:blipFill>
        <p:spPr>
          <a:xfrm>
            <a:off x="709247" y="5108695"/>
            <a:ext cx="3710351" cy="792534"/>
          </a:xfrm>
          <a:prstGeom prst="rect">
            <a:avLst/>
          </a:prstGeom>
        </p:spPr>
      </p:pic>
      <p:pic>
        <p:nvPicPr>
          <p:cNvPr id="6" name="Picture 5" descr="NJ 2-1-1 To Get Help or Give Help | United Way of Central Jersey">
            <a:extLst>
              <a:ext uri="{FF2B5EF4-FFF2-40B4-BE49-F238E27FC236}">
                <a16:creationId xmlns:a16="http://schemas.microsoft.com/office/drawing/2014/main" id="{5623E737-242F-6834-12AD-5D8A323CE56C}"/>
              </a:ext>
            </a:extLst>
          </p:cNvPr>
          <p:cNvPicPr>
            <a:picLocks noChangeAspect="1"/>
          </p:cNvPicPr>
          <p:nvPr/>
        </p:nvPicPr>
        <p:blipFill>
          <a:blip r:embed="rId7"/>
          <a:stretch>
            <a:fillRect/>
          </a:stretch>
        </p:blipFill>
        <p:spPr>
          <a:xfrm>
            <a:off x="4636477" y="5105634"/>
            <a:ext cx="1834661" cy="1003807"/>
          </a:xfrm>
          <a:prstGeom prst="rect">
            <a:avLst/>
          </a:prstGeom>
        </p:spPr>
      </p:pic>
    </p:spTree>
    <p:extLst>
      <p:ext uri="{BB962C8B-B14F-4D97-AF65-F5344CB8AC3E}">
        <p14:creationId xmlns:p14="http://schemas.microsoft.com/office/powerpoint/2010/main" val="21634870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04891F8E-3193-25BA-7D3B-F3A4E45B5CF4}"/>
            </a:ext>
          </a:extLst>
        </p:cNvPr>
        <p:cNvGrpSpPr/>
        <p:nvPr/>
      </p:nvGrpSpPr>
      <p:grpSpPr>
        <a:xfrm>
          <a:off x="0" y="0"/>
          <a:ext cx="0" cy="0"/>
          <a:chOff x="0" y="0"/>
          <a:chExt cx="0" cy="0"/>
        </a:xfrm>
      </p:grpSpPr>
      <p:sp>
        <p:nvSpPr>
          <p:cNvPr id="258" name="Google Shape;258;g2a5cbd4b961_0_75">
            <a:extLst>
              <a:ext uri="{FF2B5EF4-FFF2-40B4-BE49-F238E27FC236}">
                <a16:creationId xmlns:a16="http://schemas.microsoft.com/office/drawing/2014/main" id="{8D8E88A3-7FDE-D999-2D0C-7E5C104EEE6E}"/>
              </a:ext>
            </a:extLst>
          </p:cNvPr>
          <p:cNvSpPr txBox="1">
            <a:spLocks noGrp="1"/>
          </p:cNvSpPr>
          <p:nvPr>
            <p:ph type="body" idx="1"/>
          </p:nvPr>
        </p:nvSpPr>
        <p:spPr>
          <a:xfrm>
            <a:off x="465667" y="1989863"/>
            <a:ext cx="7008192" cy="2811893"/>
          </a:xfrm>
          <a:prstGeom prst="rect">
            <a:avLst/>
          </a:prstGeom>
          <a:noFill/>
          <a:ln>
            <a:noFill/>
          </a:ln>
        </p:spPr>
        <p:txBody>
          <a:bodyPr spcFirstLastPara="1" wrap="square" lIns="91425" tIns="45700" rIns="91425" bIns="45700" anchor="t" anchorCtr="0">
            <a:noAutofit/>
          </a:bodyPr>
          <a:lstStyle/>
          <a:p>
            <a:pPr marL="0" indent="0">
              <a:buSzPts val="2800"/>
              <a:buNone/>
            </a:pPr>
            <a:r>
              <a:rPr lang="en-US"/>
              <a:t>Provides up to 4 free, Lyft rides to individuals:</a:t>
            </a:r>
            <a:endParaRPr lang="en-US" dirty="0"/>
          </a:p>
          <a:p>
            <a:pPr marL="685800" lvl="1">
              <a:lnSpc>
                <a:spcPct val="120000"/>
              </a:lnSpc>
              <a:buSzPts val="2800"/>
              <a:buFont typeface="Courier New"/>
              <a:buChar char="o"/>
            </a:pPr>
            <a:r>
              <a:rPr lang="en-US" sz="1900"/>
              <a:t>Medical/Healthcare. Ex: Medical </a:t>
            </a:r>
            <a:r>
              <a:rPr lang="en-US" sz="1900" dirty="0"/>
              <a:t>appointments, Urgent Care (non-emergency)</a:t>
            </a:r>
          </a:p>
          <a:p>
            <a:pPr marL="685800" lvl="1">
              <a:lnSpc>
                <a:spcPct val="120000"/>
              </a:lnSpc>
              <a:spcBef>
                <a:spcPts val="0"/>
              </a:spcBef>
              <a:buSzPts val="2800"/>
              <a:buFont typeface="Courier New"/>
              <a:buChar char="o"/>
            </a:pPr>
            <a:r>
              <a:rPr lang="en-US" sz="1900"/>
              <a:t>Financial Assistance (including public benefits, CalWORKs, SNAP, WIC, General Relief, and housing vouchers)</a:t>
            </a:r>
            <a:endParaRPr lang="en-US" sz="1900" dirty="0"/>
          </a:p>
          <a:p>
            <a:pPr marL="685800" lvl="1">
              <a:lnSpc>
                <a:spcPct val="120000"/>
              </a:lnSpc>
              <a:spcBef>
                <a:spcPts val="0"/>
              </a:spcBef>
              <a:buSzPts val="2800"/>
              <a:buFont typeface="Courier New"/>
              <a:buChar char="o"/>
            </a:pPr>
            <a:r>
              <a:rPr lang="en-US" sz="1900"/>
              <a:t>Disaster (transportation to shelter, hotel, relocation site, or to return home, and more)</a:t>
            </a:r>
            <a:endParaRPr lang="en-US" sz="1900" dirty="0"/>
          </a:p>
          <a:p>
            <a:pPr marL="685800" lvl="1">
              <a:lnSpc>
                <a:spcPct val="120000"/>
              </a:lnSpc>
              <a:spcBef>
                <a:spcPts val="0"/>
              </a:spcBef>
              <a:buSzPts val="2800"/>
              <a:buFont typeface="Courier New"/>
              <a:buChar char="o"/>
            </a:pPr>
            <a:r>
              <a:rPr lang="en-US" sz="1900"/>
              <a:t>Legal aid</a:t>
            </a:r>
            <a:endParaRPr lang="en-US" sz="1900" dirty="0"/>
          </a:p>
          <a:p>
            <a:pPr marL="685800" lvl="1">
              <a:lnSpc>
                <a:spcPct val="120000"/>
              </a:lnSpc>
              <a:spcBef>
                <a:spcPts val="0"/>
              </a:spcBef>
              <a:buSzPts val="2800"/>
              <a:buFont typeface="Courier New"/>
              <a:buChar char="o"/>
            </a:pPr>
            <a:r>
              <a:rPr lang="en-US" sz="1900"/>
              <a:t>Job/Career Center (not to a job interview. not to get to and from job) </a:t>
            </a:r>
            <a:endParaRPr lang="en-US" sz="1900" dirty="0"/>
          </a:p>
          <a:p>
            <a:pPr marL="685800" lvl="1">
              <a:lnSpc>
                <a:spcPct val="120000"/>
              </a:lnSpc>
              <a:spcBef>
                <a:spcPts val="0"/>
              </a:spcBef>
              <a:buSzPts val="2800"/>
              <a:buFont typeface="Courier New"/>
              <a:buChar char="o"/>
            </a:pPr>
            <a:r>
              <a:rPr lang="en-US" sz="1900"/>
              <a:t>Food Pantries</a:t>
            </a:r>
            <a:endParaRPr lang="en-US" sz="1900" dirty="0"/>
          </a:p>
          <a:p>
            <a:pPr marL="228600" indent="-228600">
              <a:lnSpc>
                <a:spcPct val="120000"/>
              </a:lnSpc>
              <a:spcBef>
                <a:spcPts val="0"/>
              </a:spcBef>
              <a:buSzPts val="2800"/>
            </a:pPr>
            <a:endParaRPr lang="en-US" sz="2000" dirty="0"/>
          </a:p>
          <a:p>
            <a:pPr marL="0" indent="0">
              <a:buNone/>
            </a:pPr>
            <a:endParaRPr lang="en-US"/>
          </a:p>
        </p:txBody>
      </p:sp>
      <p:sp>
        <p:nvSpPr>
          <p:cNvPr id="259" name="Google Shape;259;g2a5cbd4b961_0_75">
            <a:extLst>
              <a:ext uri="{FF2B5EF4-FFF2-40B4-BE49-F238E27FC236}">
                <a16:creationId xmlns:a16="http://schemas.microsoft.com/office/drawing/2014/main" id="{DA537F29-0EAC-EE7B-9B1A-BF7DD7F89480}"/>
              </a:ext>
            </a:extLst>
          </p:cNvPr>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72</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60" name="Google Shape;260;g2a5cbd4b961_0_75">
            <a:extLst>
              <a:ext uri="{FF2B5EF4-FFF2-40B4-BE49-F238E27FC236}">
                <a16:creationId xmlns:a16="http://schemas.microsoft.com/office/drawing/2014/main" id="{664A80C0-5C3F-8190-02FD-6BF802FD4765}"/>
              </a:ext>
            </a:extLst>
          </p:cNvPr>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r>
              <a:rPr lang="en-US"/>
              <a:t>Ride United – Lyft Partnership</a:t>
            </a:r>
          </a:p>
        </p:txBody>
      </p:sp>
      <p:pic>
        <p:nvPicPr>
          <p:cNvPr id="262" name="Google Shape;262;g2a5cbd4b961_0_75" descr="Text&#10;&#10;Description automatically generated">
            <a:extLst>
              <a:ext uri="{FF2B5EF4-FFF2-40B4-BE49-F238E27FC236}">
                <a16:creationId xmlns:a16="http://schemas.microsoft.com/office/drawing/2014/main" id="{DAA30898-90B7-FAA4-0230-456E8AC4D4E9}"/>
              </a:ext>
            </a:extLst>
          </p:cNvPr>
          <p:cNvPicPr preferRelativeResize="0"/>
          <p:nvPr/>
        </p:nvPicPr>
        <p:blipFill rotWithShape="1">
          <a:blip r:embed="rId3">
            <a:alphaModFix/>
          </a:blip>
          <a:srcRect l="47290" r="-359" b="-1286"/>
          <a:stretch/>
        </p:blipFill>
        <p:spPr>
          <a:xfrm>
            <a:off x="10533413" y="5878459"/>
            <a:ext cx="1455779"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391B4E71-53DE-F261-96D2-30819BE00847}"/>
              </a:ext>
            </a:extLst>
          </p:cNvPr>
          <p:cNvPicPr>
            <a:picLocks noChangeAspect="1"/>
          </p:cNvPicPr>
          <p:nvPr/>
        </p:nvPicPr>
        <p:blipFill>
          <a:blip r:embed="rId4"/>
          <a:stretch>
            <a:fillRect/>
          </a:stretch>
        </p:blipFill>
        <p:spPr>
          <a:xfrm>
            <a:off x="9425597" y="5901227"/>
            <a:ext cx="2621573" cy="790087"/>
          </a:xfrm>
          <a:prstGeom prst="rect">
            <a:avLst/>
          </a:prstGeom>
        </p:spPr>
      </p:pic>
      <p:pic>
        <p:nvPicPr>
          <p:cNvPr id="2" name="Picture 1" descr="A car next to a phone&#10;&#10;AI-generated content may be incorrect.">
            <a:extLst>
              <a:ext uri="{FF2B5EF4-FFF2-40B4-BE49-F238E27FC236}">
                <a16:creationId xmlns:a16="http://schemas.microsoft.com/office/drawing/2014/main" id="{69FD97E8-4277-775F-D50C-C576FAAC59D7}"/>
              </a:ext>
            </a:extLst>
          </p:cNvPr>
          <p:cNvPicPr>
            <a:picLocks noChangeAspect="1"/>
          </p:cNvPicPr>
          <p:nvPr/>
        </p:nvPicPr>
        <p:blipFill>
          <a:blip r:embed="rId5"/>
          <a:stretch>
            <a:fillRect/>
          </a:stretch>
        </p:blipFill>
        <p:spPr>
          <a:xfrm>
            <a:off x="7668847" y="1817077"/>
            <a:ext cx="3907692" cy="3888154"/>
          </a:xfrm>
          <a:prstGeom prst="rect">
            <a:avLst/>
          </a:prstGeom>
          <a:ln w="28575">
            <a:solidFill>
              <a:schemeClr val="tx1"/>
            </a:solidFill>
          </a:ln>
        </p:spPr>
      </p:pic>
    </p:spTree>
    <p:extLst>
      <p:ext uri="{BB962C8B-B14F-4D97-AF65-F5344CB8AC3E}">
        <p14:creationId xmlns:p14="http://schemas.microsoft.com/office/powerpoint/2010/main" val="6482292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2a5cbd4b961_0_75"/>
          <p:cNvSpPr txBox="1">
            <a:spLocks noGrp="1"/>
          </p:cNvSpPr>
          <p:nvPr>
            <p:ph type="body" idx="1"/>
          </p:nvPr>
        </p:nvSpPr>
        <p:spPr>
          <a:xfrm>
            <a:off x="465667" y="1989863"/>
            <a:ext cx="5386500" cy="373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Partnership with CalOES and UC Berkeley </a:t>
            </a:r>
            <a:endParaRPr/>
          </a:p>
          <a:p>
            <a:pPr marL="228600" lvl="0" indent="-228600" algn="l" rtl="0">
              <a:lnSpc>
                <a:spcPct val="90000"/>
              </a:lnSpc>
              <a:spcBef>
                <a:spcPts val="1000"/>
              </a:spcBef>
              <a:spcAft>
                <a:spcPts val="0"/>
              </a:spcAft>
              <a:buClr>
                <a:schemeClr val="dk1"/>
              </a:buClr>
              <a:buSzPts val="2800"/>
              <a:buChar char="•"/>
            </a:pPr>
            <a:r>
              <a:rPr lang="en-US"/>
              <a:t>Promoting Earthquake Early Warning System via MyShake App: </a:t>
            </a:r>
            <a:r>
              <a:rPr lang="en-US" u="sng">
                <a:solidFill>
                  <a:schemeClr val="hlink"/>
                </a:solidFill>
                <a:hlinkClick r:id="rId3"/>
              </a:rPr>
              <a:t>https://myshake.berkeley.edu/</a:t>
            </a:r>
            <a:endParaRPr/>
          </a:p>
          <a:p>
            <a:pPr marL="228600" lvl="0" indent="-228600" algn="l" rtl="0">
              <a:lnSpc>
                <a:spcPct val="90000"/>
              </a:lnSpc>
              <a:spcBef>
                <a:spcPts val="1000"/>
              </a:spcBef>
              <a:spcAft>
                <a:spcPts val="0"/>
              </a:spcAft>
              <a:buClr>
                <a:schemeClr val="dk1"/>
              </a:buClr>
              <a:buSzPts val="2800"/>
              <a:buChar char="•"/>
            </a:pPr>
            <a:r>
              <a:rPr lang="en-US"/>
              <a:t>Text Earthquake or Terremoto to 211-211 </a:t>
            </a:r>
            <a:endParaRPr/>
          </a:p>
          <a:p>
            <a:pPr marL="0" lvl="0" indent="0" algn="l" rtl="0">
              <a:lnSpc>
                <a:spcPct val="90000"/>
              </a:lnSpc>
              <a:spcBef>
                <a:spcPts val="1000"/>
              </a:spcBef>
              <a:spcAft>
                <a:spcPts val="0"/>
              </a:spcAft>
              <a:buSzPts val="1800"/>
              <a:buNone/>
            </a:pPr>
            <a:endParaRPr/>
          </a:p>
        </p:txBody>
      </p:sp>
      <p:sp>
        <p:nvSpPr>
          <p:cNvPr id="259" name="Google Shape;259;g2a5cbd4b961_0_75"/>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73</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60" name="Google Shape;260;g2a5cbd4b961_0_75"/>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a:t>Earthquake Preparedness </a:t>
            </a:r>
            <a:endParaRPr/>
          </a:p>
        </p:txBody>
      </p:sp>
      <p:pic>
        <p:nvPicPr>
          <p:cNvPr id="261" name="Google Shape;261;g2a5cbd4b961_0_75"/>
          <p:cNvPicPr preferRelativeResize="0"/>
          <p:nvPr/>
        </p:nvPicPr>
        <p:blipFill rotWithShape="1">
          <a:blip r:embed="rId4">
            <a:alphaModFix/>
          </a:blip>
          <a:srcRect/>
          <a:stretch/>
        </p:blipFill>
        <p:spPr>
          <a:xfrm>
            <a:off x="6787293" y="1986511"/>
            <a:ext cx="4886849" cy="3730294"/>
          </a:xfrm>
          <a:prstGeom prst="rect">
            <a:avLst/>
          </a:prstGeom>
          <a:noFill/>
          <a:ln w="57150" cap="flat" cmpd="sng">
            <a:solidFill>
              <a:schemeClr val="tx1"/>
            </a:solidFill>
            <a:prstDash val="solid"/>
            <a:round/>
            <a:headEnd type="none" w="sm" len="sm"/>
            <a:tailEnd type="none" w="sm" len="sm"/>
          </a:ln>
        </p:spPr>
      </p:pic>
      <p:pic>
        <p:nvPicPr>
          <p:cNvPr id="262" name="Google Shape;262;g2a5cbd4b961_0_75" descr="Text&#10;&#10;Description automatically generated"/>
          <p:cNvPicPr preferRelativeResize="0"/>
          <p:nvPr/>
        </p:nvPicPr>
        <p:blipFill rotWithShape="1">
          <a:blip r:embed="rId5">
            <a:alphaModFix/>
          </a:blip>
          <a:srcRect l="47290" r="-359" b="-1286"/>
          <a:stretch/>
        </p:blipFill>
        <p:spPr>
          <a:xfrm>
            <a:off x="10533413" y="5878459"/>
            <a:ext cx="1455779"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692153B2-9401-FA1B-231B-BA5D22D37D04}"/>
              </a:ext>
            </a:extLst>
          </p:cNvPr>
          <p:cNvPicPr>
            <a:picLocks noChangeAspect="1"/>
          </p:cNvPicPr>
          <p:nvPr/>
        </p:nvPicPr>
        <p:blipFill>
          <a:blip r:embed="rId6"/>
          <a:stretch>
            <a:fillRect/>
          </a:stretch>
        </p:blipFill>
        <p:spPr>
          <a:xfrm>
            <a:off x="9425597" y="5901227"/>
            <a:ext cx="2621573" cy="790087"/>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a5cbd4b961_0_83"/>
          <p:cNvSpPr txBox="1">
            <a:spLocks noGrp="1"/>
          </p:cNvSpPr>
          <p:nvPr>
            <p:ph type="body" idx="1"/>
          </p:nvPr>
        </p:nvSpPr>
        <p:spPr>
          <a:xfrm>
            <a:off x="465666" y="1989863"/>
            <a:ext cx="10964400" cy="3730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Partnership with Kick It California to help residents stop using tobacco products</a:t>
            </a:r>
            <a:endParaRPr/>
          </a:p>
          <a:p>
            <a:pPr marL="228600" lvl="0" indent="-50800" algn="l" rtl="0">
              <a:lnSpc>
                <a:spcPct val="90000"/>
              </a:lnSpc>
              <a:spcBef>
                <a:spcPts val="1000"/>
              </a:spcBef>
              <a:spcAft>
                <a:spcPts val="0"/>
              </a:spcAft>
              <a:buClr>
                <a:schemeClr val="dk1"/>
              </a:buClr>
              <a:buSzPts val="2800"/>
              <a:buNone/>
            </a:pPr>
            <a:endParaRPr/>
          </a:p>
        </p:txBody>
      </p:sp>
      <p:sp>
        <p:nvSpPr>
          <p:cNvPr id="269" name="Google Shape;269;g2a5cbd4b961_0_83"/>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74</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70" name="Google Shape;270;g2a5cbd4b961_0_83"/>
          <p:cNvSpPr txBox="1">
            <a:spLocks noGrp="1"/>
          </p:cNvSpPr>
          <p:nvPr>
            <p:ph type="title"/>
          </p:nvPr>
        </p:nvSpPr>
        <p:spPr>
          <a:xfrm>
            <a:off x="2755900" y="493135"/>
            <a:ext cx="5578500" cy="1151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t>Tobacco Cessation (Statewide)</a:t>
            </a:r>
            <a:endParaRPr/>
          </a:p>
        </p:txBody>
      </p:sp>
      <p:pic>
        <p:nvPicPr>
          <p:cNvPr id="271" name="Google Shape;271;g2a5cbd4b961_0_83"/>
          <p:cNvPicPr preferRelativeResize="0"/>
          <p:nvPr/>
        </p:nvPicPr>
        <p:blipFill rotWithShape="1">
          <a:blip r:embed="rId3">
            <a:alphaModFix/>
          </a:blip>
          <a:srcRect/>
          <a:stretch/>
        </p:blipFill>
        <p:spPr>
          <a:xfrm>
            <a:off x="4724218" y="3018231"/>
            <a:ext cx="3456720" cy="3450320"/>
          </a:xfrm>
          <a:prstGeom prst="rect">
            <a:avLst/>
          </a:prstGeom>
          <a:noFill/>
          <a:ln w="57150" cap="flat" cmpd="sng">
            <a:solidFill>
              <a:schemeClr val="dk1"/>
            </a:solidFill>
            <a:prstDash val="solid"/>
            <a:round/>
            <a:headEnd type="none" w="sm" len="sm"/>
            <a:tailEnd type="none" w="sm" len="sm"/>
          </a:ln>
        </p:spPr>
      </p:pic>
      <p:pic>
        <p:nvPicPr>
          <p:cNvPr id="272" name="Google Shape;272;g2a5cbd4b961_0_83"/>
          <p:cNvPicPr preferRelativeResize="0"/>
          <p:nvPr/>
        </p:nvPicPr>
        <p:blipFill rotWithShape="1">
          <a:blip r:embed="rId4">
            <a:alphaModFix/>
          </a:blip>
          <a:srcRect/>
          <a:stretch/>
        </p:blipFill>
        <p:spPr>
          <a:xfrm>
            <a:off x="1143000" y="3018231"/>
            <a:ext cx="3412404" cy="3450319"/>
          </a:xfrm>
          <a:prstGeom prst="rect">
            <a:avLst/>
          </a:prstGeom>
          <a:noFill/>
          <a:ln w="57150" cap="flat" cmpd="sng">
            <a:solidFill>
              <a:schemeClr val="dk1"/>
            </a:solidFill>
            <a:prstDash val="solid"/>
            <a:round/>
            <a:headEnd type="none" w="sm" len="sm"/>
            <a:tailEnd type="none" w="sm" len="sm"/>
          </a:ln>
        </p:spPr>
      </p:pic>
      <p:pic>
        <p:nvPicPr>
          <p:cNvPr id="273" name="Google Shape;273;g2a5cbd4b961_0_83" descr="Text&#10;&#10;Description automatically generated"/>
          <p:cNvPicPr preferRelativeResize="0"/>
          <p:nvPr/>
        </p:nvPicPr>
        <p:blipFill rotWithShape="1">
          <a:blip r:embed="rId5">
            <a:alphaModFix/>
          </a:blip>
          <a:srcRect l="47290" r="-359" b="-1286"/>
          <a:stretch/>
        </p:blipFill>
        <p:spPr>
          <a:xfrm>
            <a:off x="10533413" y="5878459"/>
            <a:ext cx="1455779"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B9434DDA-4882-1E07-B90C-0DA60503EDAA}"/>
              </a:ext>
            </a:extLst>
          </p:cNvPr>
          <p:cNvPicPr>
            <a:picLocks noChangeAspect="1"/>
          </p:cNvPicPr>
          <p:nvPr/>
        </p:nvPicPr>
        <p:blipFill>
          <a:blip r:embed="rId6"/>
          <a:stretch>
            <a:fillRect/>
          </a:stretch>
        </p:blipFill>
        <p:spPr>
          <a:xfrm>
            <a:off x="9425597" y="5901227"/>
            <a:ext cx="2621573" cy="790087"/>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058cb44505_0_0"/>
          <p:cNvSpPr txBox="1">
            <a:spLocks noGrp="1"/>
          </p:cNvSpPr>
          <p:nvPr>
            <p:ph type="body" idx="1"/>
          </p:nvPr>
        </p:nvSpPr>
        <p:spPr>
          <a:xfrm>
            <a:off x="465675" y="1837475"/>
            <a:ext cx="6121048" cy="269680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1000"/>
              </a:spcBef>
              <a:spcAft>
                <a:spcPts val="0"/>
              </a:spcAft>
              <a:buClr>
                <a:schemeClr val="dk1"/>
              </a:buClr>
              <a:buSzPts val="1800"/>
              <a:buFont typeface="Arial"/>
              <a:buNone/>
            </a:pPr>
            <a:r>
              <a:rPr lang="en-US"/>
              <a:t>If you’re caring for someone and struggling to find support, AARP and United Way Bay Area have teamed up to help you get local resources and AARP family caregiving resources through 211. </a:t>
            </a:r>
            <a:endParaRPr/>
          </a:p>
        </p:txBody>
      </p:sp>
      <p:sp>
        <p:nvSpPr>
          <p:cNvPr id="280" name="Google Shape;280;g3058cb44505_0_0"/>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75</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81" name="Google Shape;281;g3058cb44505_0_0"/>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4400"/>
              <a:buNone/>
            </a:pPr>
            <a:r>
              <a:rPr lang="en-US"/>
              <a:t>Caregiver Support Program</a:t>
            </a:r>
            <a:endParaRPr/>
          </a:p>
        </p:txBody>
      </p:sp>
      <p:pic>
        <p:nvPicPr>
          <p:cNvPr id="2" name="Picture 1" descr="A person hugging another person on a bench&#10;&#10;Description automatically generated">
            <a:extLst>
              <a:ext uri="{FF2B5EF4-FFF2-40B4-BE49-F238E27FC236}">
                <a16:creationId xmlns:a16="http://schemas.microsoft.com/office/drawing/2014/main" id="{B9681FBD-F64B-7DBD-2C4B-84108C85E72A}"/>
              </a:ext>
            </a:extLst>
          </p:cNvPr>
          <p:cNvPicPr>
            <a:picLocks noChangeAspect="1"/>
          </p:cNvPicPr>
          <p:nvPr/>
        </p:nvPicPr>
        <p:blipFill>
          <a:blip r:embed="rId3"/>
          <a:stretch>
            <a:fillRect/>
          </a:stretch>
        </p:blipFill>
        <p:spPr>
          <a:xfrm>
            <a:off x="6578578" y="2007884"/>
            <a:ext cx="5266543" cy="3082316"/>
          </a:xfrm>
          <a:prstGeom prst="rect">
            <a:avLst/>
          </a:prstGeom>
        </p:spPr>
      </p:pic>
      <p:sp>
        <p:nvSpPr>
          <p:cNvPr id="3" name="TextBox 2">
            <a:extLst>
              <a:ext uri="{FF2B5EF4-FFF2-40B4-BE49-F238E27FC236}">
                <a16:creationId xmlns:a16="http://schemas.microsoft.com/office/drawing/2014/main" id="{9E001F10-59DC-DFDF-C2FD-8E2446725849}"/>
              </a:ext>
            </a:extLst>
          </p:cNvPr>
          <p:cNvSpPr txBox="1"/>
          <p:nvPr/>
        </p:nvSpPr>
        <p:spPr>
          <a:xfrm>
            <a:off x="622126" y="4275551"/>
            <a:ext cx="7471775"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342900" algn="l" defTabSz="914400" rtl="0" eaLnBrk="1" fontAlgn="auto" latinLnBrk="0" hangingPunct="1">
              <a:lnSpc>
                <a:spcPct val="100000"/>
              </a:lnSpc>
              <a:spcBef>
                <a:spcPts val="0"/>
              </a:spcBef>
              <a:spcAft>
                <a:spcPts val="0"/>
              </a:spcAft>
              <a:buClr>
                <a:srgbClr val="000000"/>
              </a:buClr>
              <a:buSzTx/>
              <a:buFont typeface="Arial,Sans-Serif"/>
              <a:buChar char="•"/>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Text Caregiver to 211211​</a:t>
            </a:r>
          </a:p>
          <a:p>
            <a:pPr marL="457200" marR="0" lvl="0" indent="-342900" algn="l" defTabSz="914400" rtl="0" eaLnBrk="1" fontAlgn="auto" latinLnBrk="0" hangingPunct="1">
              <a:lnSpc>
                <a:spcPct val="100000"/>
              </a:lnSpc>
              <a:spcBef>
                <a:spcPts val="0"/>
              </a:spcBef>
              <a:spcAft>
                <a:spcPts val="0"/>
              </a:spcAft>
              <a:buClr>
                <a:srgbClr val="000000"/>
              </a:buClr>
              <a:buSzTx/>
              <a:buFont typeface="Arial,Sans-Serif"/>
              <a:buChar char="•"/>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Text Cuidador to 211211​</a:t>
            </a:r>
          </a:p>
          <a:p>
            <a:pPr marL="457200" marR="0" lvl="0" indent="-342900" algn="l" defTabSz="914400" rtl="0" eaLnBrk="1" fontAlgn="auto" latinLnBrk="0" hangingPunct="1">
              <a:lnSpc>
                <a:spcPct val="100000"/>
              </a:lnSpc>
              <a:spcBef>
                <a:spcPts val="0"/>
              </a:spcBef>
              <a:spcAft>
                <a:spcPts val="0"/>
              </a:spcAft>
              <a:buClr>
                <a:srgbClr val="000000"/>
              </a:buClr>
              <a:buSzTx/>
              <a:buFont typeface="Arial,Sans-Serif"/>
              <a:buChar char="•"/>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Call 211​</a:t>
            </a:r>
          </a:p>
          <a:p>
            <a:pPr marL="457200" marR="0" lvl="0" indent="-342900" algn="l" defTabSz="914400" rtl="0" eaLnBrk="1" fontAlgn="auto" latinLnBrk="0" hangingPunct="1">
              <a:lnSpc>
                <a:spcPct val="100000"/>
              </a:lnSpc>
              <a:spcBef>
                <a:spcPts val="0"/>
              </a:spcBef>
              <a:spcAft>
                <a:spcPts val="0"/>
              </a:spcAft>
              <a:buClr>
                <a:srgbClr val="000000"/>
              </a:buClr>
              <a:buSzTx/>
              <a:buFont typeface="Arial,Sans-Serif"/>
              <a:buChar char="•"/>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Learn more here</a:t>
            </a:r>
            <a:r>
              <a:rPr kumimoji="0" lang="en-US" sz="2400" b="0" i="0" u="none" strike="noStrike" kern="0" cap="none" spc="0" normalizeH="0" baseline="0" noProof="0">
                <a:ln>
                  <a:noFill/>
                </a:ln>
                <a:solidFill>
                  <a:srgbClr val="000000"/>
                </a:solidFill>
                <a:effectLst/>
                <a:uLnTx/>
                <a:uFillTx/>
                <a:latin typeface="Arial"/>
                <a:cs typeface="Arial"/>
                <a:sym typeface="Arial"/>
              </a:rPr>
              <a:t>​</a:t>
            </a:r>
            <a:br>
              <a:rPr kumimoji="0" lang="en-US" sz="2400" b="0" i="0" u="none" strike="noStrike" kern="0" cap="none" spc="0" normalizeH="0" baseline="0" noProof="0">
                <a:ln>
                  <a:noFill/>
                </a:ln>
                <a:solidFill>
                  <a:srgbClr val="000000"/>
                </a:solidFill>
                <a:effectLst/>
                <a:uLnTx/>
                <a:uFillTx/>
                <a:latin typeface="Arial"/>
                <a:cs typeface="Arial"/>
                <a:sym typeface="Arial"/>
              </a:rPr>
            </a:br>
            <a:r>
              <a:rPr kumimoji="0" lang="en-US" sz="2400" b="0" i="0" u="sng" strike="noStrike" kern="0" cap="none" spc="0" normalizeH="0" baseline="0" noProof="0">
                <a:ln>
                  <a:noFill/>
                </a:ln>
                <a:solidFill>
                  <a:srgbClr val="0000FF"/>
                </a:solidFill>
                <a:effectLst/>
                <a:uLnTx/>
                <a:uFillTx/>
                <a:latin typeface="Arial"/>
                <a:cs typeface="Arial"/>
                <a:sym typeface="Arial"/>
                <a:hlinkClick r:id="rId4">
                  <a:extLst>
                    <a:ext uri="{A12FA001-AC4F-418D-AE19-62706E023703}">
                      <ahyp:hlinkClr xmlns:ahyp="http://schemas.microsoft.com/office/drawing/2018/hyperlinkcolor" val="tx"/>
                    </a:ext>
                  </a:extLst>
                </a:hlinkClick>
              </a:rPr>
              <a:t>https://unitedwaysca.org/caregivers/</a:t>
            </a:r>
          </a:p>
        </p:txBody>
      </p:sp>
      <p:pic>
        <p:nvPicPr>
          <p:cNvPr id="5" name="Google Shape;273;g2a5cbd4b961_0_83" descr="Text&#10;&#10;Description automatically generated">
            <a:extLst>
              <a:ext uri="{FF2B5EF4-FFF2-40B4-BE49-F238E27FC236}">
                <a16:creationId xmlns:a16="http://schemas.microsoft.com/office/drawing/2014/main" id="{0E3286BC-285E-F8A1-14FC-6955DFE1E467}"/>
              </a:ext>
            </a:extLst>
          </p:cNvPr>
          <p:cNvPicPr preferRelativeResize="0"/>
          <p:nvPr/>
        </p:nvPicPr>
        <p:blipFill rotWithShape="1">
          <a:blip r:embed="rId5">
            <a:alphaModFix/>
          </a:blip>
          <a:srcRect l="47290" r="-359" b="-1286"/>
          <a:stretch/>
        </p:blipFill>
        <p:spPr>
          <a:xfrm>
            <a:off x="10533413" y="5878459"/>
            <a:ext cx="1455779" cy="791464"/>
          </a:xfrm>
          <a:prstGeom prst="rect">
            <a:avLst/>
          </a:prstGeom>
          <a:noFill/>
          <a:ln>
            <a:noFill/>
          </a:ln>
        </p:spPr>
      </p:pic>
      <p:pic>
        <p:nvPicPr>
          <p:cNvPr id="6" name="Picture 5" descr="A blue text on a white background&#10;&#10;AI-generated content may be incorrect.">
            <a:extLst>
              <a:ext uri="{FF2B5EF4-FFF2-40B4-BE49-F238E27FC236}">
                <a16:creationId xmlns:a16="http://schemas.microsoft.com/office/drawing/2014/main" id="{6BAD1C5B-2117-132B-2665-710696C27810}"/>
              </a:ext>
            </a:extLst>
          </p:cNvPr>
          <p:cNvPicPr>
            <a:picLocks noChangeAspect="1"/>
          </p:cNvPicPr>
          <p:nvPr/>
        </p:nvPicPr>
        <p:blipFill>
          <a:blip r:embed="rId6"/>
          <a:stretch>
            <a:fillRect/>
          </a:stretch>
        </p:blipFill>
        <p:spPr>
          <a:xfrm>
            <a:off x="9425597" y="5901227"/>
            <a:ext cx="2621573" cy="790087"/>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058cb44505_0_0"/>
          <p:cNvSpPr txBox="1">
            <a:spLocks noGrp="1"/>
          </p:cNvSpPr>
          <p:nvPr>
            <p:ph type="body" idx="1"/>
          </p:nvPr>
        </p:nvSpPr>
        <p:spPr>
          <a:xfrm>
            <a:off x="465675" y="1837475"/>
            <a:ext cx="6368685" cy="3730200"/>
          </a:xfrm>
          <a:prstGeom prst="rect">
            <a:avLst/>
          </a:prstGeom>
          <a:noFill/>
          <a:ln>
            <a:noFill/>
          </a:ln>
        </p:spPr>
        <p:txBody>
          <a:bodyPr spcFirstLastPara="1" wrap="square" lIns="91425" tIns="45700" rIns="91425" bIns="45700" anchor="t" anchorCtr="0">
            <a:normAutofit lnSpcReduction="10000"/>
          </a:bodyPr>
          <a:lstStyle/>
          <a:p>
            <a:pPr indent="-457200">
              <a:lnSpc>
                <a:spcPct val="100000"/>
              </a:lnSpc>
            </a:pPr>
            <a:r>
              <a:rPr lang="en-US"/>
              <a:t>Non-emergency hate incident and hate crime reporting system </a:t>
            </a:r>
          </a:p>
          <a:p>
            <a:pPr indent="-457200">
              <a:lnSpc>
                <a:spcPct val="100000"/>
              </a:lnSpc>
            </a:pPr>
            <a:r>
              <a:rPr lang="en-US"/>
              <a:t>Call specialist will assess the caller’s safety, determine the need for emergency assistance, and provide connections to local resources for physical and mental health support. </a:t>
            </a:r>
          </a:p>
        </p:txBody>
      </p:sp>
      <p:sp>
        <p:nvSpPr>
          <p:cNvPr id="280" name="Google Shape;280;g3058cb44505_0_0"/>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76</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81" name="Google Shape;281;g3058cb44505_0_0"/>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r>
              <a:rPr lang="en-US"/>
              <a:t>California VS Hate</a:t>
            </a:r>
            <a:endParaRPr/>
          </a:p>
        </p:txBody>
      </p:sp>
      <p:pic>
        <p:nvPicPr>
          <p:cNvPr id="2" name="Picture 1" descr="A hand holding a phone&#10;&#10;Description automatically generated">
            <a:extLst>
              <a:ext uri="{FF2B5EF4-FFF2-40B4-BE49-F238E27FC236}">
                <a16:creationId xmlns:a16="http://schemas.microsoft.com/office/drawing/2014/main" id="{D67787BF-06EA-B869-60BD-09075705B18E}"/>
              </a:ext>
            </a:extLst>
          </p:cNvPr>
          <p:cNvPicPr>
            <a:picLocks noChangeAspect="1"/>
          </p:cNvPicPr>
          <p:nvPr/>
        </p:nvPicPr>
        <p:blipFill>
          <a:blip r:embed="rId3"/>
          <a:stretch>
            <a:fillRect/>
          </a:stretch>
        </p:blipFill>
        <p:spPr>
          <a:xfrm>
            <a:off x="7308761" y="1842652"/>
            <a:ext cx="4120405" cy="3493348"/>
          </a:xfrm>
          <a:prstGeom prst="rect">
            <a:avLst/>
          </a:prstGeom>
          <a:solidFill>
            <a:srgbClr val="FFFFFF">
              <a:shade val="85000"/>
            </a:srgbClr>
          </a:solidFill>
          <a:ln w="571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oogle Shape;273;g2a5cbd4b961_0_83" descr="Text&#10;&#10;Description automatically generated">
            <a:extLst>
              <a:ext uri="{FF2B5EF4-FFF2-40B4-BE49-F238E27FC236}">
                <a16:creationId xmlns:a16="http://schemas.microsoft.com/office/drawing/2014/main" id="{C10406F6-534D-3EC9-96C9-FC516D20F4A4}"/>
              </a:ext>
            </a:extLst>
          </p:cNvPr>
          <p:cNvPicPr preferRelativeResize="0"/>
          <p:nvPr/>
        </p:nvPicPr>
        <p:blipFill rotWithShape="1">
          <a:blip r:embed="rId4">
            <a:alphaModFix/>
          </a:blip>
          <a:srcRect l="47290" r="-359" b="-1286"/>
          <a:stretch/>
        </p:blipFill>
        <p:spPr>
          <a:xfrm>
            <a:off x="10533413" y="5878459"/>
            <a:ext cx="1455779" cy="791464"/>
          </a:xfrm>
          <a:prstGeom prst="rect">
            <a:avLst/>
          </a:prstGeom>
          <a:noFill/>
          <a:ln>
            <a:noFill/>
          </a:ln>
        </p:spPr>
      </p:pic>
      <p:pic>
        <p:nvPicPr>
          <p:cNvPr id="5" name="Picture 4" descr="A blue text on a white background&#10;&#10;AI-generated content may be incorrect.">
            <a:extLst>
              <a:ext uri="{FF2B5EF4-FFF2-40B4-BE49-F238E27FC236}">
                <a16:creationId xmlns:a16="http://schemas.microsoft.com/office/drawing/2014/main" id="{A53DE5E8-EE0A-079F-9838-1FCB2BE9687A}"/>
              </a:ext>
            </a:extLst>
          </p:cNvPr>
          <p:cNvPicPr>
            <a:picLocks noChangeAspect="1"/>
          </p:cNvPicPr>
          <p:nvPr/>
        </p:nvPicPr>
        <p:blipFill>
          <a:blip r:embed="rId5"/>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3868463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058cb44505_0_0"/>
          <p:cNvSpPr txBox="1">
            <a:spLocks noGrp="1"/>
          </p:cNvSpPr>
          <p:nvPr>
            <p:ph type="body" idx="1"/>
          </p:nvPr>
        </p:nvSpPr>
        <p:spPr>
          <a:xfrm>
            <a:off x="465675" y="1837475"/>
            <a:ext cx="7429697" cy="4521136"/>
          </a:xfrm>
          <a:prstGeom prst="rect">
            <a:avLst/>
          </a:prstGeom>
          <a:noFill/>
          <a:ln>
            <a:noFill/>
          </a:ln>
        </p:spPr>
        <p:txBody>
          <a:bodyPr spcFirstLastPara="1" wrap="square" lIns="91425" tIns="45700" rIns="91425" bIns="45700" anchor="t" anchorCtr="0">
            <a:normAutofit/>
          </a:bodyPr>
          <a:lstStyle/>
          <a:p>
            <a:pPr indent="-457200">
              <a:lnSpc>
                <a:spcPct val="100000"/>
              </a:lnSpc>
            </a:pPr>
            <a:r>
              <a:rPr lang="en-US"/>
              <a:t>Statewide data sharing agreement aimed at achieving the state’s plans for  improving connections between health and social services entities.</a:t>
            </a:r>
          </a:p>
          <a:p>
            <a:pPr indent="-457200">
              <a:lnSpc>
                <a:spcPct val="100000"/>
              </a:lnSpc>
            </a:pPr>
            <a:r>
              <a:rPr lang="en-US"/>
              <a:t>By February 2026,  be able to share 211 data in real-time with external agencies</a:t>
            </a:r>
          </a:p>
          <a:p>
            <a:pPr indent="-457200">
              <a:lnSpc>
                <a:spcPct val="100000"/>
              </a:lnSpc>
            </a:pPr>
            <a:r>
              <a:rPr lang="en-US"/>
              <a:t>Participating in partnership with UWCA &amp; 8 other 211s/UWs</a:t>
            </a:r>
          </a:p>
        </p:txBody>
      </p:sp>
      <p:sp>
        <p:nvSpPr>
          <p:cNvPr id="280" name="Google Shape;280;g3058cb44505_0_0"/>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77</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81" name="Google Shape;281;g3058cb44505_0_0"/>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r>
              <a:rPr lang="en-US"/>
              <a:t>Data Exchange Framework (</a:t>
            </a:r>
            <a:r>
              <a:rPr lang="en-US" err="1"/>
              <a:t>DxF</a:t>
            </a:r>
            <a:r>
              <a:rPr lang="en-US"/>
              <a:t>)</a:t>
            </a:r>
          </a:p>
        </p:txBody>
      </p:sp>
      <p:pic>
        <p:nvPicPr>
          <p:cNvPr id="3" name="Picture 2" descr="A person smiling with a child&#10;&#10;Description automatically generated">
            <a:extLst>
              <a:ext uri="{FF2B5EF4-FFF2-40B4-BE49-F238E27FC236}">
                <a16:creationId xmlns:a16="http://schemas.microsoft.com/office/drawing/2014/main" id="{C3AA6353-A8BA-4825-E1E8-B69EFED5921A}"/>
              </a:ext>
            </a:extLst>
          </p:cNvPr>
          <p:cNvPicPr>
            <a:picLocks noChangeAspect="1"/>
          </p:cNvPicPr>
          <p:nvPr/>
        </p:nvPicPr>
        <p:blipFill>
          <a:blip r:embed="rId3"/>
          <a:srcRect l="2100" t="1266" r="8710" b="1981"/>
          <a:stretch/>
        </p:blipFill>
        <p:spPr>
          <a:xfrm>
            <a:off x="8230714" y="1900175"/>
            <a:ext cx="3472091" cy="4706236"/>
          </a:xfrm>
          <a:prstGeom prst="rect">
            <a:avLst/>
          </a:prstGeom>
          <a:ln w="57150">
            <a:solidFill>
              <a:schemeClr val="tx1"/>
            </a:solidFill>
          </a:ln>
        </p:spPr>
      </p:pic>
    </p:spTree>
    <p:extLst>
      <p:ext uri="{BB962C8B-B14F-4D97-AF65-F5344CB8AC3E}">
        <p14:creationId xmlns:p14="http://schemas.microsoft.com/office/powerpoint/2010/main" val="21436310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3058cb44505_0_111"/>
          <p:cNvSpPr txBox="1">
            <a:spLocks noGrp="1"/>
          </p:cNvSpPr>
          <p:nvPr>
            <p:ph type="body" idx="1"/>
          </p:nvPr>
        </p:nvSpPr>
        <p:spPr>
          <a:xfrm>
            <a:off x="465675" y="1872850"/>
            <a:ext cx="4338856" cy="4978154"/>
          </a:xfrm>
          <a:prstGeom prst="rect">
            <a:avLst/>
          </a:prstGeom>
          <a:noFill/>
          <a:ln>
            <a:noFill/>
          </a:ln>
        </p:spPr>
        <p:txBody>
          <a:bodyPr spcFirstLastPara="1" wrap="square" lIns="91425" tIns="45700" rIns="91425" bIns="45700" anchor="t" anchorCtr="0">
            <a:normAutofit/>
          </a:bodyPr>
          <a:lstStyle/>
          <a:p>
            <a:pPr marL="457200" lvl="0" indent="-392684" algn="l" rtl="0">
              <a:lnSpc>
                <a:spcPct val="95000"/>
              </a:lnSpc>
              <a:spcBef>
                <a:spcPts val="0"/>
              </a:spcBef>
              <a:spcAft>
                <a:spcPts val="0"/>
              </a:spcAft>
              <a:buSzPts val="2584"/>
              <a:buChar char="•"/>
            </a:pPr>
            <a:r>
              <a:rPr lang="en-US" sz="2584"/>
              <a:t>Access here:</a:t>
            </a:r>
            <a:endParaRPr sz="2584"/>
          </a:p>
          <a:p>
            <a:pPr marL="457200" lvl="0" indent="0" algn="l" rtl="0">
              <a:lnSpc>
                <a:spcPct val="95000"/>
              </a:lnSpc>
              <a:spcBef>
                <a:spcPts val="0"/>
              </a:spcBef>
              <a:spcAft>
                <a:spcPts val="0"/>
              </a:spcAft>
              <a:buNone/>
            </a:pPr>
            <a:r>
              <a:rPr lang="en-US" sz="2584" u="sng">
                <a:solidFill>
                  <a:srgbClr val="0000FF"/>
                </a:solidFill>
                <a:hlinkClick r:id="rId3">
                  <a:extLst>
                    <a:ext uri="{A12FA001-AC4F-418D-AE19-62706E023703}">
                      <ahyp:hlinkClr xmlns:ahyp="http://schemas.microsoft.com/office/drawing/2018/hyperlinkcolor" val="tx"/>
                    </a:ext>
                  </a:extLst>
                </a:hlinkClick>
              </a:rPr>
              <a:t>https://uwba.org/what-we-do/211-bay-area/</a:t>
            </a:r>
            <a:endParaRPr/>
          </a:p>
          <a:p>
            <a:pPr marL="457200" lvl="0" indent="0" algn="l" rtl="0">
              <a:lnSpc>
                <a:spcPct val="95000"/>
              </a:lnSpc>
              <a:spcBef>
                <a:spcPts val="0"/>
              </a:spcBef>
              <a:spcAft>
                <a:spcPts val="0"/>
              </a:spcAft>
              <a:buNone/>
            </a:pPr>
            <a:endParaRPr/>
          </a:p>
          <a:p>
            <a:pPr marL="457200" lvl="0" indent="0" algn="l" rtl="0">
              <a:lnSpc>
                <a:spcPct val="95000"/>
              </a:lnSpc>
              <a:spcBef>
                <a:spcPts val="0"/>
              </a:spcBef>
              <a:spcAft>
                <a:spcPts val="0"/>
              </a:spcAft>
              <a:buNone/>
            </a:pPr>
            <a:r>
              <a:rPr lang="en-US" sz="2584" u="sng">
                <a:solidFill>
                  <a:srgbClr val="0000FF"/>
                </a:solidFill>
                <a:hlinkClick r:id="rId4">
                  <a:extLst>
                    <a:ext uri="{A12FA001-AC4F-418D-AE19-62706E023703}">
                      <ahyp:hlinkClr xmlns:ahyp="http://schemas.microsoft.com/office/drawing/2018/hyperlinkcolor" val="tx"/>
                    </a:ext>
                  </a:extLst>
                </a:hlinkClick>
              </a:rPr>
              <a:t>https://211bayarea.org/about-211-bay-area/reports-dashboards/</a:t>
            </a:r>
            <a:endParaRPr sz="2584">
              <a:solidFill>
                <a:srgbClr val="0000FF"/>
              </a:solidFill>
            </a:endParaRPr>
          </a:p>
          <a:p>
            <a:pPr marL="457200" lvl="0" indent="0" algn="l" rtl="0">
              <a:lnSpc>
                <a:spcPct val="95000"/>
              </a:lnSpc>
              <a:spcBef>
                <a:spcPts val="0"/>
              </a:spcBef>
              <a:spcAft>
                <a:spcPts val="0"/>
              </a:spcAft>
              <a:buNone/>
            </a:pPr>
            <a:endParaRPr sz="2584">
              <a:solidFill>
                <a:srgbClr val="0000FF"/>
              </a:solidFill>
            </a:endParaRPr>
          </a:p>
          <a:p>
            <a:pPr marL="457200" lvl="0" indent="-392684" algn="l" rtl="0">
              <a:lnSpc>
                <a:spcPct val="95000"/>
              </a:lnSpc>
              <a:spcBef>
                <a:spcPts val="0"/>
              </a:spcBef>
              <a:spcAft>
                <a:spcPts val="0"/>
              </a:spcAft>
              <a:buSzPts val="2584"/>
              <a:buChar char="•"/>
            </a:pPr>
            <a:r>
              <a:rPr lang="en-US" sz="2584"/>
              <a:t>Filter by geography, demographics and more!</a:t>
            </a:r>
            <a:endParaRPr sz="1800"/>
          </a:p>
        </p:txBody>
      </p:sp>
      <p:sp>
        <p:nvSpPr>
          <p:cNvPr id="289" name="Google Shape;289;g3058cb44505_0_111"/>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78</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90" name="Google Shape;290;g3058cb44505_0_111"/>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400"/>
              <a:buFont typeface="Arial"/>
              <a:buNone/>
            </a:pPr>
            <a:r>
              <a:rPr lang="en-US"/>
              <a:t>211 Data Dashboards</a:t>
            </a:r>
            <a:endParaRPr/>
          </a:p>
        </p:txBody>
      </p:sp>
      <p:pic>
        <p:nvPicPr>
          <p:cNvPr id="291" name="Google Shape;291;g3058cb44505_0_111" descr="Text&#10;&#10;Description automatically generated"/>
          <p:cNvPicPr preferRelativeResize="0"/>
          <p:nvPr/>
        </p:nvPicPr>
        <p:blipFill rotWithShape="1">
          <a:blip r:embed="rId5">
            <a:alphaModFix/>
          </a:blip>
          <a:srcRect l="47290" r="-360" b="-1286"/>
          <a:stretch/>
        </p:blipFill>
        <p:spPr>
          <a:xfrm>
            <a:off x="10533413" y="5878459"/>
            <a:ext cx="1455779" cy="791464"/>
          </a:xfrm>
          <a:prstGeom prst="rect">
            <a:avLst/>
          </a:prstGeom>
          <a:noFill/>
          <a:ln>
            <a:noFill/>
          </a:ln>
        </p:spPr>
      </p:pic>
      <p:pic>
        <p:nvPicPr>
          <p:cNvPr id="4" name="Picture 3" descr="A blue text on a white background&#10;&#10;AI-generated content may be incorrect.">
            <a:extLst>
              <a:ext uri="{FF2B5EF4-FFF2-40B4-BE49-F238E27FC236}">
                <a16:creationId xmlns:a16="http://schemas.microsoft.com/office/drawing/2014/main" id="{70F361B8-5FDC-0BDE-A7A7-FD16CF9C692D}"/>
              </a:ext>
            </a:extLst>
          </p:cNvPr>
          <p:cNvPicPr>
            <a:picLocks noChangeAspect="1"/>
          </p:cNvPicPr>
          <p:nvPr/>
        </p:nvPicPr>
        <p:blipFill>
          <a:blip r:embed="rId6"/>
          <a:stretch>
            <a:fillRect/>
          </a:stretch>
        </p:blipFill>
        <p:spPr>
          <a:xfrm>
            <a:off x="9425597" y="5901227"/>
            <a:ext cx="2621573" cy="790087"/>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9500B5FF-32AF-0E20-B731-711FEE5CBB6F}"/>
              </a:ext>
            </a:extLst>
          </p:cNvPr>
          <p:cNvPicPr>
            <a:picLocks noChangeAspect="1"/>
          </p:cNvPicPr>
          <p:nvPr/>
        </p:nvPicPr>
        <p:blipFill>
          <a:blip r:embed="rId7"/>
          <a:stretch>
            <a:fillRect/>
          </a:stretch>
        </p:blipFill>
        <p:spPr>
          <a:xfrm>
            <a:off x="4878388" y="1875896"/>
            <a:ext cx="7165976" cy="2883959"/>
          </a:xfrm>
          <a:prstGeom prst="rect">
            <a:avLst/>
          </a:prstGeom>
          <a:ln w="57150">
            <a:solidFill>
              <a:schemeClr val="tx1"/>
            </a:solid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16D3B2BB-50B1-D738-F859-502A318F4E2A}"/>
            </a:ext>
          </a:extLst>
        </p:cNvPr>
        <p:cNvGrpSpPr/>
        <p:nvPr/>
      </p:nvGrpSpPr>
      <p:grpSpPr>
        <a:xfrm>
          <a:off x="0" y="0"/>
          <a:ext cx="0" cy="0"/>
          <a:chOff x="0" y="0"/>
          <a:chExt cx="0" cy="0"/>
        </a:xfrm>
      </p:grpSpPr>
      <p:sp>
        <p:nvSpPr>
          <p:cNvPr id="159" name="Google Shape;159;p4">
            <a:extLst>
              <a:ext uri="{FF2B5EF4-FFF2-40B4-BE49-F238E27FC236}">
                <a16:creationId xmlns:a16="http://schemas.microsoft.com/office/drawing/2014/main" id="{46514FD8-AEDE-E877-2CDF-9691CF2EA402}"/>
              </a:ext>
            </a:extLst>
          </p:cNvPr>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79</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60" name="Google Shape;160;p4" descr="Text&#10;&#10;Description automatically generated">
            <a:extLst>
              <a:ext uri="{FF2B5EF4-FFF2-40B4-BE49-F238E27FC236}">
                <a16:creationId xmlns:a16="http://schemas.microsoft.com/office/drawing/2014/main" id="{FEF22054-7B26-1906-067F-F6DB24D708E7}"/>
              </a:ext>
            </a:extLst>
          </p:cNvPr>
          <p:cNvPicPr preferRelativeResize="0"/>
          <p:nvPr/>
        </p:nvPicPr>
        <p:blipFill rotWithShape="1">
          <a:blip r:embed="rId3">
            <a:alphaModFix/>
          </a:blip>
          <a:srcRect l="47292" r="-361" b="-1282"/>
          <a:stretch/>
        </p:blipFill>
        <p:spPr>
          <a:xfrm>
            <a:off x="10533413" y="5878459"/>
            <a:ext cx="1455780"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8D81AEC8-B146-7B81-A820-F9308E230A69}"/>
              </a:ext>
            </a:extLst>
          </p:cNvPr>
          <p:cNvPicPr>
            <a:picLocks noChangeAspect="1"/>
          </p:cNvPicPr>
          <p:nvPr/>
        </p:nvPicPr>
        <p:blipFill>
          <a:blip r:embed="rId4"/>
          <a:stretch>
            <a:fillRect/>
          </a:stretch>
        </p:blipFill>
        <p:spPr>
          <a:xfrm>
            <a:off x="9425597" y="5901227"/>
            <a:ext cx="2621573" cy="790087"/>
          </a:xfrm>
          <a:prstGeom prst="rect">
            <a:avLst/>
          </a:prstGeom>
        </p:spPr>
      </p:pic>
      <p:sp>
        <p:nvSpPr>
          <p:cNvPr id="7" name="Google Shape;300;g223b0bee496_0_187">
            <a:extLst>
              <a:ext uri="{FF2B5EF4-FFF2-40B4-BE49-F238E27FC236}">
                <a16:creationId xmlns:a16="http://schemas.microsoft.com/office/drawing/2014/main" id="{4FD60CD9-7493-CE17-1D2B-96DB5C62BBA2}"/>
              </a:ext>
            </a:extLst>
          </p:cNvPr>
          <p:cNvSpPr txBox="1">
            <a:spLocks noGrp="1"/>
          </p:cNvSpPr>
          <p:nvPr>
            <p:ph type="title"/>
          </p:nvPr>
        </p:nvSpPr>
        <p:spPr>
          <a:xfrm>
            <a:off x="7677150" y="493135"/>
            <a:ext cx="3994150" cy="1151100"/>
          </a:xfrm>
          <a:prstGeom prst="rect">
            <a:avLst/>
          </a:prstGeom>
          <a:noFill/>
          <a:ln>
            <a:noFill/>
          </a:ln>
        </p:spPr>
        <p:txBody>
          <a:bodyPr spcFirstLastPara="1" wrap="square" lIns="91425" tIns="45700" rIns="91425" bIns="45700" anchor="b" anchorCtr="0">
            <a:normAutofit fontScale="90000"/>
          </a:bodyPr>
          <a:lstStyle/>
          <a:p>
            <a:r>
              <a:rPr lang="en-US"/>
              <a:t>Napa County FY25 Stats</a:t>
            </a:r>
          </a:p>
        </p:txBody>
      </p:sp>
      <p:pic>
        <p:nvPicPr>
          <p:cNvPr id="8" name="Picture 7" descr="A person holding a pen&#10;&#10;AI-generated content may be incorrect.">
            <a:extLst>
              <a:ext uri="{FF2B5EF4-FFF2-40B4-BE49-F238E27FC236}">
                <a16:creationId xmlns:a16="http://schemas.microsoft.com/office/drawing/2014/main" id="{18EB4BF3-0CC5-50E2-EE79-C83E407BC723}"/>
              </a:ext>
            </a:extLst>
          </p:cNvPr>
          <p:cNvPicPr>
            <a:picLocks noChangeAspect="1"/>
          </p:cNvPicPr>
          <p:nvPr/>
        </p:nvPicPr>
        <p:blipFill>
          <a:blip r:embed="rId5"/>
          <a:srcRect l="7735" t="5271" r="7735" b="8114"/>
          <a:stretch>
            <a:fillRect/>
          </a:stretch>
        </p:blipFill>
        <p:spPr>
          <a:xfrm>
            <a:off x="2488388" y="136770"/>
            <a:ext cx="4978727" cy="6584819"/>
          </a:xfrm>
          <a:prstGeom prst="rect">
            <a:avLst/>
          </a:prstGeom>
          <a:ln w="28575">
            <a:solidFill>
              <a:schemeClr val="tx1"/>
            </a:solidFill>
            <a:prstDash val="solid"/>
          </a:ln>
        </p:spPr>
      </p:pic>
    </p:spTree>
    <p:extLst>
      <p:ext uri="{BB962C8B-B14F-4D97-AF65-F5344CB8AC3E}">
        <p14:creationId xmlns:p14="http://schemas.microsoft.com/office/powerpoint/2010/main" val="665459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67128-206F-4E09-9CFB-0B33A4ADC0DD}"/>
              </a:ext>
            </a:extLst>
          </p:cNvPr>
          <p:cNvSpPr>
            <a:spLocks noGrp="1"/>
          </p:cNvSpPr>
          <p:nvPr>
            <p:ph type="title"/>
          </p:nvPr>
        </p:nvSpPr>
        <p:spPr>
          <a:xfrm>
            <a:off x="1490145" y="2376862"/>
            <a:ext cx="2640646" cy="2104273"/>
          </a:xfrm>
          <a:noFill/>
        </p:spPr>
        <p:txBody>
          <a:bodyPr>
            <a:normAutofit/>
          </a:bodyPr>
          <a:lstStyle/>
          <a:p>
            <a:pPr algn="ctr"/>
            <a:r>
              <a:rPr lang="en-US" sz="3000" dirty="0">
                <a:solidFill>
                  <a:srgbClr val="FFFFFF"/>
                </a:solidFill>
              </a:rPr>
              <a:t>AVAILABLE Services and Projects </a:t>
            </a:r>
          </a:p>
        </p:txBody>
      </p:sp>
      <p:sp>
        <p:nvSpPr>
          <p:cNvPr id="3" name="Content Placeholder 2">
            <a:extLst>
              <a:ext uri="{FF2B5EF4-FFF2-40B4-BE49-F238E27FC236}">
                <a16:creationId xmlns:a16="http://schemas.microsoft.com/office/drawing/2014/main" id="{7235A97B-619B-4F77-9210-6EC64D463213}"/>
              </a:ext>
            </a:extLst>
          </p:cNvPr>
          <p:cNvSpPr>
            <a:spLocks noGrp="1"/>
          </p:cNvSpPr>
          <p:nvPr>
            <p:ph idx="1"/>
          </p:nvPr>
        </p:nvSpPr>
        <p:spPr>
          <a:xfrm>
            <a:off x="6081089" y="725394"/>
            <a:ext cx="5142658" cy="5407212"/>
          </a:xfrm>
        </p:spPr>
        <p:txBody>
          <a:bodyPr anchor="ctr">
            <a:normAutofit/>
          </a:bodyPr>
          <a:lstStyle/>
          <a:p>
            <a:r>
              <a:rPr lang="en-US" dirty="0"/>
              <a:t>Benefits Counseling</a:t>
            </a:r>
          </a:p>
          <a:p>
            <a:pPr>
              <a:buClr>
                <a:srgbClr val="9E3611"/>
              </a:buClr>
            </a:pPr>
            <a:r>
              <a:rPr lang="en-US" dirty="0"/>
              <a:t>Disaster/Emergency Preparedness </a:t>
            </a:r>
          </a:p>
          <a:p>
            <a:r>
              <a:rPr lang="en-US" dirty="0"/>
              <a:t>HAM (Home Access Modification)/AT (Assistive Technology) Program</a:t>
            </a:r>
          </a:p>
          <a:p>
            <a:r>
              <a:rPr lang="en-US" dirty="0"/>
              <a:t>Housing Services</a:t>
            </a:r>
          </a:p>
          <a:p>
            <a:r>
              <a:rPr lang="en-US" dirty="0"/>
              <a:t>Legal Assistance</a:t>
            </a:r>
          </a:p>
          <a:p>
            <a:r>
              <a:rPr lang="en-US" dirty="0"/>
              <a:t>Advocacy</a:t>
            </a:r>
          </a:p>
          <a:p>
            <a:r>
              <a:rPr lang="en-US" dirty="0"/>
              <a:t>Transition &amp; Diversions  </a:t>
            </a:r>
          </a:p>
          <a:p>
            <a:pPr marL="0" indent="0">
              <a:buNone/>
            </a:pPr>
            <a:endParaRPr lang="en-US" dirty="0"/>
          </a:p>
          <a:p>
            <a:endParaRPr lang="en-US" dirty="0"/>
          </a:p>
        </p:txBody>
      </p:sp>
      <p:pic>
        <p:nvPicPr>
          <p:cNvPr id="10" name="Picture 9">
            <a:extLst>
              <a:ext uri="{FF2B5EF4-FFF2-40B4-BE49-F238E27FC236}">
                <a16:creationId xmlns:a16="http://schemas.microsoft.com/office/drawing/2014/main" id="{55D8A4EA-C857-D139-EF69-C1DF5E3AA69D}"/>
              </a:ext>
            </a:extLst>
          </p:cNvPr>
          <p:cNvPicPr>
            <a:picLocks noChangeAspect="1"/>
          </p:cNvPicPr>
          <p:nvPr/>
        </p:nvPicPr>
        <p:blipFill>
          <a:blip r:embed="rId2"/>
          <a:stretch>
            <a:fillRect/>
          </a:stretch>
        </p:blipFill>
        <p:spPr>
          <a:xfrm>
            <a:off x="1490145" y="1781185"/>
            <a:ext cx="2915133" cy="2927975"/>
          </a:xfrm>
          <a:prstGeom prst="ellipse">
            <a:avLst/>
          </a:prstGeom>
          <a:ln w="190500" cap="rnd">
            <a:solidFill>
              <a:srgbClr val="B02A0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5821252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97">
          <a:extLst>
            <a:ext uri="{FF2B5EF4-FFF2-40B4-BE49-F238E27FC236}">
              <a16:creationId xmlns:a16="http://schemas.microsoft.com/office/drawing/2014/main" id="{FDB14DFC-2227-147F-A357-628422403C8D}"/>
            </a:ext>
          </a:extLst>
        </p:cNvPr>
        <p:cNvGrpSpPr/>
        <p:nvPr/>
      </p:nvGrpSpPr>
      <p:grpSpPr>
        <a:xfrm>
          <a:off x="0" y="0"/>
          <a:ext cx="0" cy="0"/>
          <a:chOff x="0" y="0"/>
          <a:chExt cx="0" cy="0"/>
        </a:xfrm>
      </p:grpSpPr>
      <p:sp>
        <p:nvSpPr>
          <p:cNvPr id="298" name="Google Shape;298;g223b0bee496_0_187">
            <a:extLst>
              <a:ext uri="{FF2B5EF4-FFF2-40B4-BE49-F238E27FC236}">
                <a16:creationId xmlns:a16="http://schemas.microsoft.com/office/drawing/2014/main" id="{2C13BFC9-77C9-2B13-AB1D-E3D8868F2EA6}"/>
              </a:ext>
            </a:extLst>
          </p:cNvPr>
          <p:cNvSpPr txBox="1">
            <a:spLocks noGrp="1"/>
          </p:cNvSpPr>
          <p:nvPr>
            <p:ph type="body" idx="1"/>
          </p:nvPr>
        </p:nvSpPr>
        <p:spPr>
          <a:xfrm>
            <a:off x="465666" y="1989863"/>
            <a:ext cx="7173172" cy="4179904"/>
          </a:xfrm>
          <a:prstGeom prst="rect">
            <a:avLst/>
          </a:prstGeom>
          <a:noFill/>
          <a:ln>
            <a:noFill/>
          </a:ln>
        </p:spPr>
        <p:txBody>
          <a:bodyPr spcFirstLastPara="1" wrap="square" lIns="91425" tIns="45700" rIns="91425" bIns="45700" anchor="t" anchorCtr="0">
            <a:normAutofit/>
          </a:bodyPr>
          <a:lstStyle/>
          <a:p>
            <a:pPr marL="228600" indent="-228600">
              <a:spcBef>
                <a:spcPts val="0"/>
              </a:spcBef>
              <a:buSzPts val="1900"/>
            </a:pPr>
            <a:r>
              <a:rPr lang="en-US" sz="2400">
                <a:solidFill>
                  <a:srgbClr val="005191"/>
                </a:solidFill>
              </a:rPr>
              <a:t>211 in California has never received federal or state funding </a:t>
            </a:r>
          </a:p>
          <a:p>
            <a:pPr marL="228600" indent="-228600">
              <a:spcBef>
                <a:spcPts val="0"/>
              </a:spcBef>
              <a:buSzPts val="1900"/>
            </a:pPr>
            <a:r>
              <a:rPr lang="en-US" sz="2400">
                <a:solidFill>
                  <a:srgbClr val="005191"/>
                </a:solidFill>
              </a:rPr>
              <a:t>Each local 211 fundraises independently (some are more successful than others)</a:t>
            </a:r>
          </a:p>
          <a:p>
            <a:pPr marL="228600" indent="-228600">
              <a:spcBef>
                <a:spcPts val="0"/>
              </a:spcBef>
              <a:buSzPts val="1900"/>
            </a:pPr>
            <a:r>
              <a:rPr lang="en-US" sz="2400">
                <a:solidFill>
                  <a:srgbClr val="005191"/>
                </a:solidFill>
              </a:rPr>
              <a:t>State budget request</a:t>
            </a:r>
          </a:p>
          <a:p>
            <a:pPr marL="685800" lvl="1">
              <a:spcBef>
                <a:spcPts val="0"/>
              </a:spcBef>
              <a:buSzPts val="1900"/>
              <a:buFont typeface="Courier New"/>
              <a:buChar char="o"/>
            </a:pPr>
            <a:r>
              <a:rPr lang="en-US" sz="2000">
                <a:solidFill>
                  <a:srgbClr val="005191"/>
                </a:solidFill>
                <a:hlinkClick r:id="rId3"/>
              </a:rPr>
              <a:t>Budget Letter</a:t>
            </a:r>
            <a:endParaRPr lang="en-US" sz="2000">
              <a:solidFill>
                <a:srgbClr val="005191"/>
              </a:solidFill>
            </a:endParaRPr>
          </a:p>
          <a:p>
            <a:pPr marL="685800" lvl="1">
              <a:spcBef>
                <a:spcPts val="0"/>
              </a:spcBef>
              <a:buSzPts val="1900"/>
              <a:buFont typeface="Courier New"/>
              <a:buChar char="o"/>
            </a:pPr>
            <a:r>
              <a:rPr lang="en-US" sz="2000">
                <a:solidFill>
                  <a:srgbClr val="005191"/>
                </a:solidFill>
                <a:hlinkClick r:id="rId4"/>
              </a:rPr>
              <a:t>Sign on here</a:t>
            </a:r>
            <a:r>
              <a:rPr lang="en-US" sz="2000">
                <a:solidFill>
                  <a:srgbClr val="005191"/>
                </a:solidFill>
              </a:rPr>
              <a:t> </a:t>
            </a:r>
            <a:endParaRPr lang="en-US" sz="2000">
              <a:solidFill>
                <a:srgbClr val="005091"/>
              </a:solidFill>
            </a:endParaRPr>
          </a:p>
          <a:p>
            <a:pPr marL="685800" lvl="1">
              <a:spcBef>
                <a:spcPts val="0"/>
              </a:spcBef>
              <a:buSzPts val="1900"/>
              <a:buFont typeface="Courier New"/>
              <a:buChar char="o"/>
            </a:pPr>
            <a:endParaRPr lang="en-US" sz="2000">
              <a:solidFill>
                <a:srgbClr val="005191"/>
              </a:solidFill>
            </a:endParaRPr>
          </a:p>
          <a:p>
            <a:pPr marL="228600" indent="-228600">
              <a:spcBef>
                <a:spcPts val="0"/>
              </a:spcBef>
              <a:buSzPts val="1900"/>
            </a:pPr>
            <a:endParaRPr lang="en-US" sz="2400">
              <a:solidFill>
                <a:srgbClr val="005191"/>
              </a:solidFill>
            </a:endParaRPr>
          </a:p>
        </p:txBody>
      </p:sp>
      <p:sp>
        <p:nvSpPr>
          <p:cNvPr id="299" name="Google Shape;299;g223b0bee496_0_187">
            <a:extLst>
              <a:ext uri="{FF2B5EF4-FFF2-40B4-BE49-F238E27FC236}">
                <a16:creationId xmlns:a16="http://schemas.microsoft.com/office/drawing/2014/main" id="{A16BC1AC-7D1C-7D64-6144-C9A693E5E2A3}"/>
              </a:ext>
            </a:extLst>
          </p:cNvPr>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80</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00" name="Google Shape;300;g223b0bee496_0_187">
            <a:extLst>
              <a:ext uri="{FF2B5EF4-FFF2-40B4-BE49-F238E27FC236}">
                <a16:creationId xmlns:a16="http://schemas.microsoft.com/office/drawing/2014/main" id="{E2973C5A-6CD4-8417-A7AE-5FB4EBC607CD}"/>
              </a:ext>
            </a:extLst>
          </p:cNvPr>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r>
              <a:rPr lang="en-US"/>
              <a:t>211 Capacity Challenges</a:t>
            </a:r>
            <a:endParaRPr/>
          </a:p>
        </p:txBody>
      </p:sp>
      <p:pic>
        <p:nvPicPr>
          <p:cNvPr id="301" name="Google Shape;301;g223b0bee496_0_187" descr="Text&#10;&#10;Description automatically generated">
            <a:extLst>
              <a:ext uri="{FF2B5EF4-FFF2-40B4-BE49-F238E27FC236}">
                <a16:creationId xmlns:a16="http://schemas.microsoft.com/office/drawing/2014/main" id="{63FC6D65-CB97-7C88-9C01-BE7B27612EBB}"/>
              </a:ext>
            </a:extLst>
          </p:cNvPr>
          <p:cNvPicPr preferRelativeResize="0"/>
          <p:nvPr/>
        </p:nvPicPr>
        <p:blipFill rotWithShape="1">
          <a:blip r:embed="rId5">
            <a:alphaModFix/>
          </a:blip>
          <a:srcRect l="47289" r="-358" b="-1286"/>
          <a:stretch/>
        </p:blipFill>
        <p:spPr>
          <a:xfrm>
            <a:off x="10533413" y="5878459"/>
            <a:ext cx="1455779" cy="791464"/>
          </a:xfrm>
          <a:prstGeom prst="rect">
            <a:avLst/>
          </a:prstGeom>
          <a:noFill/>
          <a:ln>
            <a:noFill/>
          </a:ln>
        </p:spPr>
      </p:pic>
      <p:pic>
        <p:nvPicPr>
          <p:cNvPr id="2" name="Picture 1" descr="A person wearing headphones and a blue and yellow circle with white text&#10;&#10;AI-generated content may be incorrect.">
            <a:extLst>
              <a:ext uri="{FF2B5EF4-FFF2-40B4-BE49-F238E27FC236}">
                <a16:creationId xmlns:a16="http://schemas.microsoft.com/office/drawing/2014/main" id="{36A39712-4049-DF82-C1AC-B26D589BF84D}"/>
              </a:ext>
            </a:extLst>
          </p:cNvPr>
          <p:cNvPicPr>
            <a:picLocks noChangeAspect="1"/>
          </p:cNvPicPr>
          <p:nvPr/>
        </p:nvPicPr>
        <p:blipFill>
          <a:blip r:embed="rId6"/>
          <a:stretch>
            <a:fillRect/>
          </a:stretch>
        </p:blipFill>
        <p:spPr>
          <a:xfrm>
            <a:off x="8067027" y="1687975"/>
            <a:ext cx="3853298" cy="4986760"/>
          </a:xfrm>
          <a:prstGeom prst="rect">
            <a:avLst/>
          </a:prstGeom>
          <a:ln w="28575">
            <a:solidFill>
              <a:schemeClr val="tx1"/>
            </a:solidFill>
          </a:ln>
        </p:spPr>
      </p:pic>
    </p:spTree>
    <p:extLst>
      <p:ext uri="{BB962C8B-B14F-4D97-AF65-F5344CB8AC3E}">
        <p14:creationId xmlns:p14="http://schemas.microsoft.com/office/powerpoint/2010/main" val="29350894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223b0bee496_0_187"/>
          <p:cNvSpPr txBox="1">
            <a:spLocks noGrp="1"/>
          </p:cNvSpPr>
          <p:nvPr>
            <p:ph type="body" idx="1"/>
          </p:nvPr>
        </p:nvSpPr>
        <p:spPr>
          <a:xfrm>
            <a:off x="465666" y="1989863"/>
            <a:ext cx="10888200" cy="4179904"/>
          </a:xfrm>
          <a:prstGeom prst="rect">
            <a:avLst/>
          </a:prstGeom>
          <a:noFill/>
          <a:ln>
            <a:noFill/>
          </a:ln>
        </p:spPr>
        <p:txBody>
          <a:bodyPr spcFirstLastPara="1" wrap="square" lIns="91425" tIns="45700" rIns="91425" bIns="45700" anchor="t" anchorCtr="0">
            <a:normAutofit lnSpcReduction="10000"/>
          </a:bodyPr>
          <a:lstStyle/>
          <a:p>
            <a:pPr marL="342900">
              <a:spcBef>
                <a:spcPts val="0"/>
              </a:spcBef>
              <a:buSzPts val="1900"/>
            </a:pPr>
            <a:r>
              <a:rPr lang="en-US" sz="2400" dirty="0">
                <a:solidFill>
                  <a:srgbClr val="005191"/>
                </a:solidFill>
                <a:hlinkClick r:id="rId3">
                  <a:extLst>
                    <a:ext uri="{A12FA001-AC4F-418D-AE19-62706E023703}">
                      <ahyp:hlinkClr xmlns:ahyp="http://schemas.microsoft.com/office/drawing/2018/hyperlinkcolor" val="tx"/>
                    </a:ext>
                  </a:extLst>
                </a:hlinkClick>
              </a:rPr>
              <a:t>211 Data Dashboard</a:t>
            </a:r>
            <a:endParaRPr lang="en-US" sz="2400">
              <a:solidFill>
                <a:srgbClr val="005191"/>
              </a:solidFill>
            </a:endParaRPr>
          </a:p>
          <a:p>
            <a:pPr marL="0" indent="0">
              <a:spcBef>
                <a:spcPts val="0"/>
              </a:spcBef>
              <a:buSzPts val="1900"/>
              <a:buNone/>
            </a:pPr>
            <a:r>
              <a:rPr lang="en-US" sz="800" dirty="0">
                <a:solidFill>
                  <a:srgbClr val="005191"/>
                </a:solidFill>
              </a:rPr>
              <a:t> </a:t>
            </a:r>
            <a:endParaRPr lang="en-US" sz="2400" dirty="0">
              <a:solidFill>
                <a:srgbClr val="005191"/>
              </a:solidFill>
            </a:endParaRPr>
          </a:p>
          <a:p>
            <a:pPr marL="228600" lvl="0" indent="-228600" algn="l">
              <a:spcBef>
                <a:spcPts val="0"/>
              </a:spcBef>
              <a:spcAft>
                <a:spcPts val="0"/>
              </a:spcAft>
              <a:buClr>
                <a:schemeClr val="dk1"/>
              </a:buClr>
              <a:buSzPts val="1900"/>
              <a:buChar char="•"/>
            </a:pPr>
            <a:r>
              <a:rPr lang="en-US" sz="2400" dirty="0"/>
              <a:t>For Agencies interested in being added to the 2-1-1 Database:</a:t>
            </a:r>
            <a:br>
              <a:rPr lang="en-US" sz="2400" dirty="0"/>
            </a:br>
            <a:r>
              <a:rPr lang="en-US" sz="2400" u="sng" dirty="0">
                <a:solidFill>
                  <a:srgbClr val="005191"/>
                </a:solidFill>
                <a:hlinkClick r:id="rId4">
                  <a:extLst>
                    <a:ext uri="{A12FA001-AC4F-418D-AE19-62706E023703}">
                      <ahyp:hlinkClr xmlns:ahyp="http://schemas.microsoft.com/office/drawing/2018/hyperlinkcolor" val="tx"/>
                    </a:ext>
                  </a:extLst>
                </a:hlinkClick>
              </a:rPr>
              <a:t>https://www.211bayarea.org/apply-join-database/</a:t>
            </a:r>
            <a:endParaRPr lang="en-US" sz="2400" dirty="0">
              <a:solidFill>
                <a:srgbClr val="005191"/>
              </a:solidFill>
            </a:endParaRPr>
          </a:p>
          <a:p>
            <a:pPr marL="228600" lvl="0" indent="-228600" algn="l" rtl="0">
              <a:spcBef>
                <a:spcPts val="1000"/>
              </a:spcBef>
              <a:spcAft>
                <a:spcPts val="0"/>
              </a:spcAft>
              <a:buClr>
                <a:schemeClr val="dk1"/>
              </a:buClr>
              <a:buSzPts val="1900"/>
              <a:buChar char="•"/>
            </a:pPr>
            <a:r>
              <a:rPr lang="en-US" sz="2400" dirty="0"/>
              <a:t>To make an update or ADD NEW information to an existing organization in the 2-1-1 Database: </a:t>
            </a:r>
            <a:br>
              <a:rPr lang="en-US" sz="2400" dirty="0"/>
            </a:br>
            <a:r>
              <a:rPr lang="en-US" sz="2400" u="sng" dirty="0">
                <a:solidFill>
                  <a:srgbClr val="005191"/>
                </a:solidFill>
                <a:hlinkClick r:id="rId5">
                  <a:extLst>
                    <a:ext uri="{A12FA001-AC4F-418D-AE19-62706E023703}">
                      <ahyp:hlinkClr xmlns:ahyp="http://schemas.microsoft.com/office/drawing/2018/hyperlinkcolor" val="tx"/>
                    </a:ext>
                  </a:extLst>
                </a:hlinkClick>
              </a:rPr>
              <a:t>https://www.211bayarea.org/update/</a:t>
            </a:r>
            <a:endParaRPr sz="2400" dirty="0">
              <a:solidFill>
                <a:srgbClr val="005191"/>
              </a:solidFill>
            </a:endParaRPr>
          </a:p>
          <a:p>
            <a:pPr marL="228600" indent="-228600">
              <a:buSzPts val="1900"/>
            </a:pPr>
            <a:r>
              <a:rPr lang="en-US" sz="2400" dirty="0"/>
              <a:t>For assistance with updating your Agency or Program information contact us at </a:t>
            </a:r>
            <a:r>
              <a:rPr lang="en-US" sz="2400" u="sng" dirty="0">
                <a:solidFill>
                  <a:srgbClr val="005191"/>
                </a:solidFill>
                <a:hlinkClick r:id="rId6">
                  <a:extLst>
                    <a:ext uri="{A12FA001-AC4F-418D-AE19-62706E023703}">
                      <ahyp:hlinkClr xmlns:ahyp="http://schemas.microsoft.com/office/drawing/2018/hyperlinkcolor" val="tx"/>
                    </a:ext>
                  </a:extLst>
                </a:hlinkClick>
              </a:rPr>
              <a:t>211@uwba.org</a:t>
            </a:r>
            <a:r>
              <a:rPr lang="en-US" sz="2400" dirty="0">
                <a:solidFill>
                  <a:srgbClr val="000000"/>
                </a:solidFill>
              </a:rPr>
              <a:t> </a:t>
            </a:r>
            <a:endParaRPr lang="en-US" sz="2400" dirty="0">
              <a:solidFill>
                <a:srgbClr val="005191"/>
              </a:solidFill>
            </a:endParaRPr>
          </a:p>
          <a:p>
            <a:pPr marL="228600" lvl="0" indent="-228600" algn="l" rtl="0">
              <a:spcBef>
                <a:spcPts val="1000"/>
              </a:spcBef>
              <a:spcAft>
                <a:spcPts val="0"/>
              </a:spcAft>
              <a:buClr>
                <a:srgbClr val="005191"/>
              </a:buClr>
              <a:buSzPts val="1900"/>
              <a:buChar char="•"/>
            </a:pPr>
            <a:r>
              <a:rPr lang="en-US" sz="2400" u="sng" dirty="0">
                <a:solidFill>
                  <a:srgbClr val="005191"/>
                </a:solidFill>
                <a:hlinkClick r:id="rId7">
                  <a:extLst>
                    <a:ext uri="{A12FA001-AC4F-418D-AE19-62706E023703}">
                      <ahyp:hlinkClr xmlns:ahyp="http://schemas.microsoft.com/office/drawing/2018/hyperlinkcolor" val="tx"/>
                    </a:ext>
                  </a:extLst>
                </a:hlinkClick>
              </a:rPr>
              <a:t>Communications Toolkit </a:t>
            </a:r>
            <a:r>
              <a:rPr lang="en-US" sz="2400" dirty="0"/>
              <a:t>– Available to all partners</a:t>
            </a:r>
            <a:endParaRPr sz="2400" dirty="0"/>
          </a:p>
          <a:p>
            <a:pPr marL="228600" indent="-228600">
              <a:buSzPts val="1900"/>
            </a:pPr>
            <a:r>
              <a:rPr lang="en-US" sz="2400" dirty="0"/>
              <a:t>For flyers or cards, email </a:t>
            </a:r>
            <a:r>
              <a:rPr lang="en-US" sz="2400" u="sng" dirty="0">
                <a:solidFill>
                  <a:srgbClr val="005191"/>
                </a:solidFill>
                <a:hlinkClick r:id="rId8">
                  <a:extLst>
                    <a:ext uri="{A12FA001-AC4F-418D-AE19-62706E023703}">
                      <ahyp:hlinkClr xmlns:ahyp="http://schemas.microsoft.com/office/drawing/2018/hyperlinkcolor" val="tx"/>
                    </a:ext>
                  </a:extLst>
                </a:hlinkClick>
              </a:rPr>
              <a:t>cmargason@uwba.org</a:t>
            </a:r>
            <a:r>
              <a:rPr lang="en-US" sz="2400" dirty="0">
                <a:solidFill>
                  <a:srgbClr val="005191"/>
                </a:solidFill>
              </a:rPr>
              <a:t> </a:t>
            </a:r>
            <a:r>
              <a:rPr lang="en-US" sz="2400" dirty="0">
                <a:solidFill>
                  <a:schemeClr val="tx1"/>
                </a:solidFill>
              </a:rPr>
              <a:t>or</a:t>
            </a:r>
            <a:r>
              <a:rPr lang="en-US" sz="2400" dirty="0">
                <a:solidFill>
                  <a:srgbClr val="005191"/>
                </a:solidFill>
              </a:rPr>
              <a:t> </a:t>
            </a:r>
            <a:r>
              <a:rPr lang="en-US" sz="2400" dirty="0">
                <a:solidFill>
                  <a:srgbClr val="005191"/>
                </a:solidFill>
                <a:hlinkClick r:id="rId9">
                  <a:extLst>
                    <a:ext uri="{A12FA001-AC4F-418D-AE19-62706E023703}">
                      <ahyp:hlinkClr xmlns:ahyp="http://schemas.microsoft.com/office/drawing/2018/hyperlinkcolor" val="tx"/>
                    </a:ext>
                  </a:extLst>
                </a:hlinkClick>
              </a:rPr>
              <a:t>mlaureta@uwba.org</a:t>
            </a:r>
            <a:r>
              <a:rPr lang="en-US" sz="2400" dirty="0">
                <a:solidFill>
                  <a:srgbClr val="005191"/>
                </a:solidFill>
              </a:rPr>
              <a:t> </a:t>
            </a:r>
            <a:r>
              <a:rPr lang="en-US" sz="2400" dirty="0"/>
              <a:t>or </a:t>
            </a:r>
            <a:r>
              <a:rPr lang="en-US" sz="2400"/>
              <a:t>or call 415-808-4335</a:t>
            </a:r>
            <a:endParaRPr sz="2000"/>
          </a:p>
        </p:txBody>
      </p:sp>
      <p:sp>
        <p:nvSpPr>
          <p:cNvPr id="299" name="Google Shape;299;g223b0bee496_0_187"/>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81</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00" name="Google Shape;300;g223b0bee496_0_187"/>
          <p:cNvSpPr txBox="1">
            <a:spLocks noGrp="1"/>
          </p:cNvSpPr>
          <p:nvPr>
            <p:ph type="title"/>
          </p:nvPr>
        </p:nvSpPr>
        <p:spPr>
          <a:xfrm>
            <a:off x="2755900" y="493135"/>
            <a:ext cx="8915400" cy="1151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a:t>211 Resources</a:t>
            </a:r>
            <a:endParaRPr/>
          </a:p>
        </p:txBody>
      </p:sp>
      <p:pic>
        <p:nvPicPr>
          <p:cNvPr id="301" name="Google Shape;301;g223b0bee496_0_187" descr="Text&#10;&#10;Description automatically generated"/>
          <p:cNvPicPr preferRelativeResize="0"/>
          <p:nvPr/>
        </p:nvPicPr>
        <p:blipFill rotWithShape="1">
          <a:blip r:embed="rId10">
            <a:alphaModFix/>
          </a:blip>
          <a:srcRect l="47289" r="-358" b="-1286"/>
          <a:stretch/>
        </p:blipFill>
        <p:spPr>
          <a:xfrm>
            <a:off x="10533413" y="5878459"/>
            <a:ext cx="1455779" cy="791464"/>
          </a:xfrm>
          <a:prstGeom prst="rect">
            <a:avLst/>
          </a:prstGeom>
          <a:noFill/>
          <a:ln>
            <a:noFill/>
          </a:ln>
        </p:spPr>
      </p:pic>
      <p:pic>
        <p:nvPicPr>
          <p:cNvPr id="3" name="Picture 2" descr="A blue text on a white background&#10;&#10;AI-generated content may be incorrect.">
            <a:extLst>
              <a:ext uri="{FF2B5EF4-FFF2-40B4-BE49-F238E27FC236}">
                <a16:creationId xmlns:a16="http://schemas.microsoft.com/office/drawing/2014/main" id="{EB3E5352-138F-9E62-7291-9AC18B89948A}"/>
              </a:ext>
            </a:extLst>
          </p:cNvPr>
          <p:cNvPicPr>
            <a:picLocks noChangeAspect="1"/>
          </p:cNvPicPr>
          <p:nvPr/>
        </p:nvPicPr>
        <p:blipFill>
          <a:blip r:embed="rId11"/>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28805395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9868B9-61F1-8890-260F-2B2B5342E90C}"/>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82</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 name="Title 3">
            <a:extLst>
              <a:ext uri="{FF2B5EF4-FFF2-40B4-BE49-F238E27FC236}">
                <a16:creationId xmlns:a16="http://schemas.microsoft.com/office/drawing/2014/main" id="{CFA8A61D-9AC3-C4A9-D9E0-91FEE1BE74C3}"/>
              </a:ext>
            </a:extLst>
          </p:cNvPr>
          <p:cNvSpPr>
            <a:spLocks noGrp="1"/>
          </p:cNvSpPr>
          <p:nvPr>
            <p:ph type="title"/>
          </p:nvPr>
        </p:nvSpPr>
        <p:spPr/>
        <p:txBody>
          <a:bodyPr/>
          <a:lstStyle/>
          <a:p>
            <a:r>
              <a:rPr lang="en-US"/>
              <a:t>Sample Flyers</a:t>
            </a:r>
          </a:p>
        </p:txBody>
      </p:sp>
      <p:pic>
        <p:nvPicPr>
          <p:cNvPr id="6" name="Picture 5">
            <a:extLst>
              <a:ext uri="{FF2B5EF4-FFF2-40B4-BE49-F238E27FC236}">
                <a16:creationId xmlns:a16="http://schemas.microsoft.com/office/drawing/2014/main" id="{72ADCD4F-83B4-B65A-E5BB-2ECBEB90FDFF}"/>
              </a:ext>
            </a:extLst>
          </p:cNvPr>
          <p:cNvPicPr>
            <a:picLocks noChangeAspect="1"/>
          </p:cNvPicPr>
          <p:nvPr/>
        </p:nvPicPr>
        <p:blipFill>
          <a:blip r:embed="rId2"/>
          <a:stretch>
            <a:fillRect/>
          </a:stretch>
        </p:blipFill>
        <p:spPr>
          <a:xfrm>
            <a:off x="624336" y="1712884"/>
            <a:ext cx="3210161" cy="4162327"/>
          </a:xfrm>
          <a:prstGeom prst="rect">
            <a:avLst/>
          </a:prstGeom>
        </p:spPr>
      </p:pic>
      <p:pic>
        <p:nvPicPr>
          <p:cNvPr id="8" name="Picture 7">
            <a:extLst>
              <a:ext uri="{FF2B5EF4-FFF2-40B4-BE49-F238E27FC236}">
                <a16:creationId xmlns:a16="http://schemas.microsoft.com/office/drawing/2014/main" id="{1A1E97C4-2059-42C1-C85B-F4CE00BC9BFA}"/>
              </a:ext>
            </a:extLst>
          </p:cNvPr>
          <p:cNvPicPr>
            <a:picLocks noChangeAspect="1"/>
          </p:cNvPicPr>
          <p:nvPr/>
        </p:nvPicPr>
        <p:blipFill>
          <a:blip r:embed="rId3"/>
          <a:stretch>
            <a:fillRect/>
          </a:stretch>
        </p:blipFill>
        <p:spPr>
          <a:xfrm>
            <a:off x="3869001" y="1719684"/>
            <a:ext cx="3223763" cy="4148725"/>
          </a:xfrm>
          <a:prstGeom prst="rect">
            <a:avLst/>
          </a:prstGeom>
        </p:spPr>
      </p:pic>
      <p:pic>
        <p:nvPicPr>
          <p:cNvPr id="10" name="Picture 9">
            <a:extLst>
              <a:ext uri="{FF2B5EF4-FFF2-40B4-BE49-F238E27FC236}">
                <a16:creationId xmlns:a16="http://schemas.microsoft.com/office/drawing/2014/main" id="{CCDB0615-452D-A214-90CC-D97850FCAEB9}"/>
              </a:ext>
            </a:extLst>
          </p:cNvPr>
          <p:cNvPicPr>
            <a:picLocks noChangeAspect="1"/>
          </p:cNvPicPr>
          <p:nvPr/>
        </p:nvPicPr>
        <p:blipFill>
          <a:blip r:embed="rId4"/>
          <a:stretch>
            <a:fillRect/>
          </a:stretch>
        </p:blipFill>
        <p:spPr>
          <a:xfrm rot="10800000">
            <a:off x="7622558" y="2049313"/>
            <a:ext cx="1989175" cy="2263895"/>
          </a:xfrm>
          <a:prstGeom prst="rect">
            <a:avLst/>
          </a:prstGeom>
        </p:spPr>
      </p:pic>
      <p:pic>
        <p:nvPicPr>
          <p:cNvPr id="12" name="Picture 11">
            <a:extLst>
              <a:ext uri="{FF2B5EF4-FFF2-40B4-BE49-F238E27FC236}">
                <a16:creationId xmlns:a16="http://schemas.microsoft.com/office/drawing/2014/main" id="{F8BB64A9-0C3A-D9F7-D6FE-86F5E3E550FE}"/>
              </a:ext>
            </a:extLst>
          </p:cNvPr>
          <p:cNvPicPr>
            <a:picLocks noChangeAspect="1"/>
          </p:cNvPicPr>
          <p:nvPr/>
        </p:nvPicPr>
        <p:blipFill>
          <a:blip r:embed="rId5"/>
          <a:stretch>
            <a:fillRect/>
          </a:stretch>
        </p:blipFill>
        <p:spPr>
          <a:xfrm rot="10800000">
            <a:off x="9646237" y="2049313"/>
            <a:ext cx="1987311" cy="2263895"/>
          </a:xfrm>
          <a:prstGeom prst="rect">
            <a:avLst/>
          </a:prstGeom>
        </p:spPr>
      </p:pic>
      <p:sp>
        <p:nvSpPr>
          <p:cNvPr id="16" name="TextBox 15">
            <a:extLst>
              <a:ext uri="{FF2B5EF4-FFF2-40B4-BE49-F238E27FC236}">
                <a16:creationId xmlns:a16="http://schemas.microsoft.com/office/drawing/2014/main" id="{EE5C3D5E-6827-24EB-3D8E-254DB335FEA8}"/>
              </a:ext>
            </a:extLst>
          </p:cNvPr>
          <p:cNvSpPr txBox="1"/>
          <p:nvPr/>
        </p:nvSpPr>
        <p:spPr>
          <a:xfrm>
            <a:off x="710598" y="5895051"/>
            <a:ext cx="6382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Full Page Flyer – Front in English, Back in Spanish, Mandarin, Russian, Vietnamese and Tagalog</a:t>
            </a:r>
          </a:p>
        </p:txBody>
      </p:sp>
      <p:sp>
        <p:nvSpPr>
          <p:cNvPr id="17" name="TextBox 16">
            <a:extLst>
              <a:ext uri="{FF2B5EF4-FFF2-40B4-BE49-F238E27FC236}">
                <a16:creationId xmlns:a16="http://schemas.microsoft.com/office/drawing/2014/main" id="{E34E9BC6-93A0-2942-0770-D574FBB56650}"/>
              </a:ext>
            </a:extLst>
          </p:cNvPr>
          <p:cNvSpPr txBox="1"/>
          <p:nvPr/>
        </p:nvSpPr>
        <p:spPr>
          <a:xfrm>
            <a:off x="7622558" y="4295618"/>
            <a:ext cx="401099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Pocket/business cards in four languages (can be folded so preferred language is in the front): English, Spanish, Mandarin and Vietnamese</a:t>
            </a:r>
          </a:p>
        </p:txBody>
      </p:sp>
      <p:pic>
        <p:nvPicPr>
          <p:cNvPr id="5" name="Picture 4" descr="A blue text on a white background&#10;&#10;AI-generated content may be incorrect.">
            <a:extLst>
              <a:ext uri="{FF2B5EF4-FFF2-40B4-BE49-F238E27FC236}">
                <a16:creationId xmlns:a16="http://schemas.microsoft.com/office/drawing/2014/main" id="{235C3523-C1E5-C53F-EEB0-A053DFFDB432}"/>
              </a:ext>
            </a:extLst>
          </p:cNvPr>
          <p:cNvPicPr>
            <a:picLocks noChangeAspect="1"/>
          </p:cNvPicPr>
          <p:nvPr/>
        </p:nvPicPr>
        <p:blipFill>
          <a:blip r:embed="rId6"/>
          <a:stretch>
            <a:fillRect/>
          </a:stretch>
        </p:blipFill>
        <p:spPr>
          <a:xfrm>
            <a:off x="9425597" y="5901227"/>
            <a:ext cx="2621573" cy="790087"/>
          </a:xfrm>
          <a:prstGeom prst="rect">
            <a:avLst/>
          </a:prstGeom>
        </p:spPr>
      </p:pic>
    </p:spTree>
    <p:extLst>
      <p:ext uri="{BB962C8B-B14F-4D97-AF65-F5344CB8AC3E}">
        <p14:creationId xmlns:p14="http://schemas.microsoft.com/office/powerpoint/2010/main" val="25698359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g2a5cbd4b961_0_0" descr="Two women taking a selfie&#10;&#10;Description automatically generated"/>
          <p:cNvPicPr preferRelativeResize="0"/>
          <p:nvPr/>
        </p:nvPicPr>
        <p:blipFill rotWithShape="1">
          <a:blip r:embed="rId3"/>
          <a:srcRect t="6122" b="6122"/>
          <a:stretch/>
        </p:blipFill>
        <p:spPr>
          <a:xfrm>
            <a:off x="3938913" y="-1"/>
            <a:ext cx="4157375" cy="2736235"/>
          </a:xfrm>
          <a:prstGeom prst="rect">
            <a:avLst/>
          </a:prstGeom>
          <a:solidFill>
            <a:srgbClr val="CCCCCC"/>
          </a:solidFill>
          <a:ln>
            <a:noFill/>
          </a:ln>
        </p:spPr>
      </p:pic>
      <p:pic>
        <p:nvPicPr>
          <p:cNvPr id="229" name="Google Shape;229;g2a5cbd4b961_0_0" descr="Two women sitting at a table with a table full of items&#10;&#10;Description automatically generated"/>
          <p:cNvPicPr preferRelativeResize="0"/>
          <p:nvPr/>
        </p:nvPicPr>
        <p:blipFill rotWithShape="1">
          <a:blip r:embed="rId4"/>
          <a:srcRect t="4941" b="4941"/>
          <a:stretch/>
        </p:blipFill>
        <p:spPr>
          <a:xfrm>
            <a:off x="0" y="-2"/>
            <a:ext cx="4048406" cy="2736235"/>
          </a:xfrm>
          <a:prstGeom prst="rect">
            <a:avLst/>
          </a:prstGeom>
          <a:solidFill>
            <a:srgbClr val="CCCCCC"/>
          </a:solidFill>
          <a:ln>
            <a:noFill/>
          </a:ln>
        </p:spPr>
      </p:pic>
      <p:pic>
        <p:nvPicPr>
          <p:cNvPr id="230" name="Google Shape;230;g2a5cbd4b961_0_0" descr="A person taking a selfie with a couple of women&#10;&#10;Description automatically generated"/>
          <p:cNvPicPr preferRelativeResize="0">
            <a:picLocks noGrp="1"/>
          </p:cNvPicPr>
          <p:nvPr>
            <p:ph type="pic" idx="2"/>
          </p:nvPr>
        </p:nvPicPr>
        <p:blipFill rotWithShape="1">
          <a:blip r:embed="rId5"/>
          <a:srcRect l="3016" t="6832" r="-1624" b="1242"/>
          <a:stretch/>
        </p:blipFill>
        <p:spPr>
          <a:xfrm>
            <a:off x="8093810" y="-141928"/>
            <a:ext cx="4161411" cy="2864693"/>
          </a:xfrm>
          <a:prstGeom prst="rect">
            <a:avLst/>
          </a:prstGeom>
          <a:solidFill>
            <a:srgbClr val="CCCCCC"/>
          </a:solidFill>
          <a:ln>
            <a:noFill/>
          </a:ln>
        </p:spPr>
      </p:pic>
      <p:sp>
        <p:nvSpPr>
          <p:cNvPr id="231" name="Google Shape;231;g2a5cbd4b961_0_0"/>
          <p:cNvSpPr txBox="1">
            <a:spLocks noGrp="1"/>
          </p:cNvSpPr>
          <p:nvPr>
            <p:ph type="sldNum" idx="12"/>
          </p:nvPr>
        </p:nvSpPr>
        <p:spPr>
          <a:xfrm>
            <a:off x="465666"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83</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232" name="Google Shape;232;g2a5cbd4b961_0_0"/>
          <p:cNvPicPr preferRelativeResize="0"/>
          <p:nvPr/>
        </p:nvPicPr>
        <p:blipFill rotWithShape="1">
          <a:blip r:embed="rId6">
            <a:alphaModFix/>
          </a:blip>
          <a:srcRect/>
          <a:stretch/>
        </p:blipFill>
        <p:spPr>
          <a:xfrm>
            <a:off x="473242" y="2459084"/>
            <a:ext cx="1730494" cy="1158165"/>
          </a:xfrm>
          <a:prstGeom prst="rect">
            <a:avLst/>
          </a:prstGeom>
          <a:noFill/>
          <a:ln>
            <a:noFill/>
          </a:ln>
        </p:spPr>
      </p:pic>
      <p:pic>
        <p:nvPicPr>
          <p:cNvPr id="233" name="Google Shape;233;g2a5cbd4b961_0_0" descr="Text&#10;&#10;Description automatically generated"/>
          <p:cNvPicPr preferRelativeResize="0"/>
          <p:nvPr/>
        </p:nvPicPr>
        <p:blipFill rotWithShape="1">
          <a:blip r:embed="rId7">
            <a:alphaModFix/>
          </a:blip>
          <a:srcRect l="47290" r="-359" b="-1286"/>
          <a:stretch/>
        </p:blipFill>
        <p:spPr>
          <a:xfrm>
            <a:off x="10533413" y="5878459"/>
            <a:ext cx="1455779" cy="791464"/>
          </a:xfrm>
          <a:prstGeom prst="rect">
            <a:avLst/>
          </a:prstGeom>
          <a:noFill/>
          <a:ln>
            <a:noFill/>
          </a:ln>
        </p:spPr>
      </p:pic>
      <p:sp>
        <p:nvSpPr>
          <p:cNvPr id="234" name="Google Shape;234;g2a5cbd4b961_0_0"/>
          <p:cNvSpPr txBox="1">
            <a:spLocks noGrp="1"/>
          </p:cNvSpPr>
          <p:nvPr>
            <p:ph type="body" idx="1"/>
          </p:nvPr>
        </p:nvSpPr>
        <p:spPr>
          <a:xfrm>
            <a:off x="465666" y="3340100"/>
            <a:ext cx="11253000" cy="2730600"/>
          </a:xfrm>
          <a:prstGeom prst="rect">
            <a:avLst/>
          </a:prstGeom>
          <a:noFill/>
          <a:ln>
            <a:noFill/>
          </a:ln>
        </p:spPr>
        <p:txBody>
          <a:bodyPr spcFirstLastPara="1" wrap="square" lIns="91425" tIns="45700" rIns="91425" bIns="45700" anchor="ctr" anchorCtr="0">
            <a:normAutofit fontScale="77500" lnSpcReduction="20000"/>
          </a:bodyPr>
          <a:lstStyle/>
          <a:p>
            <a:pPr marL="0" indent="0">
              <a:spcBef>
                <a:spcPts val="0"/>
              </a:spcBef>
            </a:pPr>
            <a:r>
              <a:rPr lang="en-US" dirty="0"/>
              <a:t>211 Team at UWBA</a:t>
            </a:r>
            <a:endParaRPr lang="en-US" b="0" i="0" dirty="0"/>
          </a:p>
          <a:p>
            <a:pPr marL="0" indent="0"/>
            <a:endParaRPr lang="en-US" sz="2400" b="0" dirty="0">
              <a:solidFill>
                <a:srgbClr val="005091"/>
              </a:solidFill>
            </a:endParaRPr>
          </a:p>
          <a:p>
            <a:pPr marL="0" indent="0"/>
            <a:r>
              <a:rPr lang="en-US" sz="2400" b="0" dirty="0">
                <a:solidFill>
                  <a:srgbClr val="005091"/>
                </a:solidFill>
              </a:rPr>
              <a:t>Clare Margason, cmargason@uwba.org ---Anything 211 Related</a:t>
            </a:r>
            <a:endParaRPr lang="en-US" sz="2400" b="0" i="0" dirty="0"/>
          </a:p>
          <a:p>
            <a:pPr marL="0" indent="0"/>
            <a:r>
              <a:rPr lang="en-US" sz="2400" b="0" dirty="0">
                <a:solidFill>
                  <a:srgbClr val="005091"/>
                </a:solidFill>
              </a:rPr>
              <a:t>Odette Cifuentes-Garcia, ocifuentes-garcia@uwba.org ---211 Resources</a:t>
            </a:r>
          </a:p>
          <a:p>
            <a:pPr marL="0" indent="0"/>
            <a:r>
              <a:rPr lang="en-US" sz="2400" b="0" dirty="0">
                <a:solidFill>
                  <a:srgbClr val="005091"/>
                </a:solidFill>
              </a:rPr>
              <a:t>Laura Escobar, lescobar@uwba.org ---Strategy, Advocacy, History</a:t>
            </a:r>
            <a:endParaRPr lang="en-US" sz="2400" b="0" i="0" dirty="0"/>
          </a:p>
          <a:p>
            <a:pPr marL="0" indent="0"/>
            <a:r>
              <a:rPr lang="en-US" sz="2400" b="0" dirty="0">
                <a:solidFill>
                  <a:srgbClr val="005091"/>
                </a:solidFill>
              </a:rPr>
              <a:t>Melissa Laureta-Ratto, mlaureta-ratto@uwba.org ---Outreach &amp; Tableau Dashboard</a:t>
            </a:r>
            <a:endParaRPr lang="en-US" sz="2400" b="0" i="0" dirty="0"/>
          </a:p>
          <a:p>
            <a:pPr marL="0" indent="0"/>
            <a:r>
              <a:rPr lang="en-US" sz="2400" b="0" dirty="0">
                <a:solidFill>
                  <a:srgbClr val="005091"/>
                </a:solidFill>
              </a:rPr>
              <a:t>Lily Ana Marquez, lmarquez@uwba.org ---Outreach and Lived Experience Board</a:t>
            </a:r>
          </a:p>
          <a:p>
            <a:pPr marL="0" indent="0"/>
            <a:r>
              <a:rPr lang="en-US" sz="2400" b="0" dirty="0">
                <a:solidFill>
                  <a:srgbClr val="005091"/>
                </a:solidFill>
              </a:rPr>
              <a:t>Emily Chan, echan@uwba.org ---Data &amp; Evaluation</a:t>
            </a:r>
            <a:endParaRPr lang="en-US" b="0" dirty="0"/>
          </a:p>
          <a:p>
            <a:pPr marL="0" lvl="0" indent="0" algn="ctr" rtl="0">
              <a:lnSpc>
                <a:spcPct val="90000"/>
              </a:lnSpc>
              <a:spcBef>
                <a:spcPts val="1000"/>
              </a:spcBef>
              <a:spcAft>
                <a:spcPts val="0"/>
              </a:spcAft>
              <a:buClr>
                <a:schemeClr val="dk1"/>
              </a:buClr>
              <a:buSzPct val="100000"/>
              <a:buNone/>
            </a:pPr>
            <a:endParaRPr sz="2400"/>
          </a:p>
        </p:txBody>
      </p:sp>
      <p:pic>
        <p:nvPicPr>
          <p:cNvPr id="3" name="Picture 2" descr="A blue text on a white background&#10;&#10;AI-generated content may be incorrect.">
            <a:extLst>
              <a:ext uri="{FF2B5EF4-FFF2-40B4-BE49-F238E27FC236}">
                <a16:creationId xmlns:a16="http://schemas.microsoft.com/office/drawing/2014/main" id="{E6517EDC-7C0A-92DA-4CF1-BE58BE0ED018}"/>
              </a:ext>
            </a:extLst>
          </p:cNvPr>
          <p:cNvPicPr>
            <a:picLocks noChangeAspect="1"/>
          </p:cNvPicPr>
          <p:nvPr/>
        </p:nvPicPr>
        <p:blipFill>
          <a:blip r:embed="rId8"/>
          <a:stretch>
            <a:fillRect/>
          </a:stretch>
        </p:blipFill>
        <p:spPr>
          <a:xfrm>
            <a:off x="9425597" y="5901227"/>
            <a:ext cx="2621573" cy="790087"/>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2" name="Title 1">
            <a:extLst>
              <a:ext uri="{FF2B5EF4-FFF2-40B4-BE49-F238E27FC236}">
                <a16:creationId xmlns:a16="http://schemas.microsoft.com/office/drawing/2014/main" id="{B8A47A4F-0B11-1885-28BB-A5FB92180EDA}"/>
              </a:ext>
            </a:extLst>
          </p:cNvPr>
          <p:cNvSpPr>
            <a:spLocks noGrp="1"/>
          </p:cNvSpPr>
          <p:nvPr>
            <p:ph type="title"/>
          </p:nvPr>
        </p:nvSpPr>
        <p:spPr/>
        <p:txBody>
          <a:bodyPr/>
          <a:lstStyle/>
          <a:p>
            <a:r>
              <a:rPr lang="en-US"/>
              <a:t>Thank you!</a:t>
            </a:r>
          </a:p>
        </p:txBody>
      </p:sp>
      <p:sp>
        <p:nvSpPr>
          <p:cNvPr id="308" name="Google Shape;308;g223b0bee496_0_179"/>
          <p:cNvSpPr txBox="1">
            <a:spLocks noGrp="1"/>
          </p:cNvSpPr>
          <p:nvPr>
            <p:ph type="sldNum" idx="4294967295"/>
          </p:nvPr>
        </p:nvSpPr>
        <p:spPr>
          <a:xfrm>
            <a:off x="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84</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309" name="Google Shape;309;g223b0bee496_0_179" descr="Text&#10;&#10;Description automatically generated"/>
          <p:cNvPicPr preferRelativeResize="0"/>
          <p:nvPr/>
        </p:nvPicPr>
        <p:blipFill rotWithShape="1">
          <a:blip r:embed="rId3">
            <a:alphaModFix/>
          </a:blip>
          <a:srcRect l="47289" r="-358" b="-1286"/>
          <a:stretch/>
        </p:blipFill>
        <p:spPr>
          <a:xfrm>
            <a:off x="10533413" y="5878459"/>
            <a:ext cx="1455779" cy="791464"/>
          </a:xfrm>
          <a:prstGeom prst="rect">
            <a:avLst/>
          </a:prstGeom>
          <a:noFill/>
          <a:ln>
            <a:noFill/>
          </a:ln>
        </p:spPr>
      </p:pic>
      <p:sp>
        <p:nvSpPr>
          <p:cNvPr id="310" name="Google Shape;310;g223b0bee496_0_179"/>
          <p:cNvSpPr txBox="1"/>
          <p:nvPr/>
        </p:nvSpPr>
        <p:spPr>
          <a:xfrm>
            <a:off x="841829" y="351970"/>
            <a:ext cx="53649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 name="Text Placeholder 3">
            <a:extLst>
              <a:ext uri="{FF2B5EF4-FFF2-40B4-BE49-F238E27FC236}">
                <a16:creationId xmlns:a16="http://schemas.microsoft.com/office/drawing/2014/main" id="{5D3E02ED-5263-6F24-9312-CEF4B91EE91C}"/>
              </a:ext>
            </a:extLst>
          </p:cNvPr>
          <p:cNvSpPr>
            <a:spLocks noGrp="1"/>
          </p:cNvSpPr>
          <p:nvPr>
            <p:ph type="body" idx="1"/>
          </p:nvPr>
        </p:nvSpPr>
        <p:spPr/>
        <p:txBody>
          <a:bodyPr/>
          <a:lstStyle/>
          <a:p>
            <a:r>
              <a:rPr lang="en-US"/>
              <a:t>Questions?</a:t>
            </a:r>
          </a:p>
        </p:txBody>
      </p:sp>
      <p:pic>
        <p:nvPicPr>
          <p:cNvPr id="5" name="Picture 4" descr="A blue text on a white background&#10;&#10;AI-generated content may be incorrect.">
            <a:extLst>
              <a:ext uri="{FF2B5EF4-FFF2-40B4-BE49-F238E27FC236}">
                <a16:creationId xmlns:a16="http://schemas.microsoft.com/office/drawing/2014/main" id="{531787B6-1903-20D3-850E-1798E4C044DA}"/>
              </a:ext>
            </a:extLst>
          </p:cNvPr>
          <p:cNvPicPr>
            <a:picLocks noChangeAspect="1"/>
          </p:cNvPicPr>
          <p:nvPr/>
        </p:nvPicPr>
        <p:blipFill>
          <a:blip r:embed="rId4"/>
          <a:stretch>
            <a:fillRect/>
          </a:stretch>
        </p:blipFill>
        <p:spPr>
          <a:xfrm>
            <a:off x="9425597" y="5901227"/>
            <a:ext cx="2621573" cy="790087"/>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
          <p:cNvSpPr txBox="1">
            <a:spLocks noGrp="1"/>
          </p:cNvSpPr>
          <p:nvPr>
            <p:ph type="ctrTitle"/>
          </p:nvPr>
        </p:nvSpPr>
        <p:spPr>
          <a:xfrm>
            <a:off x="3354388" y="1122363"/>
            <a:ext cx="7313612"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4"/>
              </a:buClr>
              <a:buSzPts val="6000"/>
              <a:buFont typeface="Roboto Condensed"/>
              <a:buNone/>
            </a:pPr>
            <a:r>
              <a:rPr lang="en-US"/>
              <a:t>COAD Updates</a:t>
            </a:r>
            <a:endParaRPr/>
          </a:p>
        </p:txBody>
      </p:sp>
      <p:sp>
        <p:nvSpPr>
          <p:cNvPr id="152" name="Google Shape;152;p5"/>
          <p:cNvSpPr txBox="1">
            <a:spLocks noGrp="1"/>
          </p:cNvSpPr>
          <p:nvPr>
            <p:ph type="subTitle" idx="1"/>
          </p:nvPr>
        </p:nvSpPr>
        <p:spPr>
          <a:xfrm>
            <a:off x="1286359" y="3602038"/>
            <a:ext cx="9381641" cy="23876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5F5F5F"/>
              </a:buClr>
              <a:buSzPts val="2400"/>
              <a:buFont typeface="Arial"/>
              <a:buChar char="•"/>
            </a:pPr>
            <a:r>
              <a:rPr lang="en-US" dirty="0"/>
              <a:t>Focus for 2026</a:t>
            </a:r>
          </a:p>
          <a:p>
            <a:pPr marL="800100" lvl="1" indent="-342900" algn="l">
              <a:spcBef>
                <a:spcPts val="0"/>
              </a:spcBef>
              <a:buSzPts val="2400"/>
              <a:buFont typeface="Arial"/>
              <a:buChar char="•"/>
            </a:pPr>
            <a:r>
              <a:rPr lang="en-US" dirty="0"/>
              <a:t>Agencies </a:t>
            </a:r>
            <a:r>
              <a:rPr lang="en-US" sz="2400" dirty="0"/>
              <a:t>and</a:t>
            </a:r>
            <a:r>
              <a:rPr lang="en-US" dirty="0"/>
              <a:t> those you serve</a:t>
            </a:r>
          </a:p>
          <a:p>
            <a:pPr marL="1257300" lvl="2" indent="-342900" algn="l">
              <a:spcBef>
                <a:spcPts val="0"/>
              </a:spcBef>
              <a:buSzPts val="2400"/>
              <a:buFont typeface="Arial"/>
              <a:buChar char="•"/>
            </a:pPr>
            <a:r>
              <a:rPr lang="en-US" dirty="0"/>
              <a:t>Staff Workshops and also direct to those you serve</a:t>
            </a:r>
          </a:p>
          <a:p>
            <a:pPr marL="800100" lvl="1" indent="-342900" algn="l">
              <a:spcBef>
                <a:spcPts val="0"/>
              </a:spcBef>
              <a:buSzPts val="2400"/>
              <a:buFont typeface="Arial"/>
              <a:buChar char="•"/>
            </a:pPr>
            <a:r>
              <a:rPr lang="en-US" dirty="0"/>
              <a:t>Continuity of Operations Plan (COOP) / Business Continuity Plan (BCP)</a:t>
            </a:r>
          </a:p>
          <a:p>
            <a:pPr marL="1257300" lvl="2" indent="-342900" algn="l">
              <a:spcBef>
                <a:spcPts val="0"/>
              </a:spcBef>
              <a:buSzPts val="2400"/>
              <a:buFont typeface="Arial"/>
              <a:buChar char="•"/>
            </a:pPr>
            <a:r>
              <a:rPr lang="en-US" dirty="0"/>
              <a:t> Review or Implementation</a:t>
            </a:r>
          </a:p>
          <a:p>
            <a:pPr marL="800100" lvl="1" indent="-342900" algn="l">
              <a:spcBef>
                <a:spcPts val="0"/>
              </a:spcBef>
              <a:buSzPts val="2400"/>
              <a:buFont typeface="Arial"/>
              <a:buChar char="•"/>
            </a:pPr>
            <a:r>
              <a:rPr lang="en-US" dirty="0"/>
              <a:t>Communications Planning </a:t>
            </a: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1"/>
          <p:cNvSpPr txBox="1">
            <a:spLocks noGrp="1"/>
          </p:cNvSpPr>
          <p:nvPr>
            <p:ph type="ctrTitle"/>
          </p:nvPr>
        </p:nvSpPr>
        <p:spPr>
          <a:xfrm>
            <a:off x="3354388" y="1122363"/>
            <a:ext cx="7313612"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4"/>
              </a:buClr>
              <a:buSzPts val="6000"/>
              <a:buFont typeface="Roboto Condensed"/>
              <a:buNone/>
            </a:pPr>
            <a:r>
              <a:rPr lang="en-US"/>
              <a:t>Community Connections</a:t>
            </a:r>
            <a:endParaRPr/>
          </a:p>
        </p:txBody>
      </p:sp>
      <p:sp>
        <p:nvSpPr>
          <p:cNvPr id="204" name="Google Shape;204;p11"/>
          <p:cNvSpPr txBox="1">
            <a:spLocks noGrp="1"/>
          </p:cNvSpPr>
          <p:nvPr>
            <p:ph type="subTitle" idx="1"/>
          </p:nvPr>
        </p:nvSpPr>
        <p:spPr>
          <a:xfrm>
            <a:off x="1423358" y="3602037"/>
            <a:ext cx="9244642" cy="2387599"/>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5F5F5F"/>
              </a:buClr>
              <a:buSzPts val="2400"/>
              <a:buFont typeface="Arial"/>
              <a:buChar char="•"/>
            </a:pPr>
            <a:r>
              <a:rPr lang="en-US" dirty="0"/>
              <a:t>Trauma Informed Care Training</a:t>
            </a:r>
            <a:endParaRPr dirty="0"/>
          </a:p>
          <a:p>
            <a:pPr marL="342900" lvl="0" indent="-342900" algn="l" rtl="0">
              <a:lnSpc>
                <a:spcPct val="90000"/>
              </a:lnSpc>
              <a:spcBef>
                <a:spcPts val="1000"/>
              </a:spcBef>
              <a:spcAft>
                <a:spcPts val="0"/>
              </a:spcAft>
              <a:buClr>
                <a:srgbClr val="5F5F5F"/>
              </a:buClr>
              <a:buSzPts val="2400"/>
              <a:buFont typeface="Arial"/>
              <a:buChar char="•"/>
            </a:pPr>
            <a:r>
              <a:rPr lang="en-US" dirty="0"/>
              <a:t>Feedback on Connections webpage and any additional needed</a:t>
            </a:r>
            <a:endParaRPr dirty="0"/>
          </a:p>
        </p:txBody>
      </p:sp>
      <p:pic>
        <p:nvPicPr>
          <p:cNvPr id="205" name="Google Shape;205;p11"/>
          <p:cNvPicPr preferRelativeResize="0"/>
          <p:nvPr/>
        </p:nvPicPr>
        <p:blipFill rotWithShape="1">
          <a:blip r:embed="rId3">
            <a:alphaModFix/>
          </a:blip>
          <a:srcRect/>
          <a:stretch/>
        </p:blipFill>
        <p:spPr>
          <a:xfrm>
            <a:off x="9471804" y="1647349"/>
            <a:ext cx="2005595" cy="217415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38db04f3acf_0_21"/>
          <p:cNvSpPr txBox="1">
            <a:spLocks noGrp="1"/>
          </p:cNvSpPr>
          <p:nvPr>
            <p:ph type="ctrTitle"/>
          </p:nvPr>
        </p:nvSpPr>
        <p:spPr>
          <a:xfrm>
            <a:off x="3518175" y="1080093"/>
            <a:ext cx="7313700" cy="9987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1000"/>
              </a:spcBef>
              <a:spcAft>
                <a:spcPts val="0"/>
              </a:spcAft>
              <a:buNone/>
            </a:pPr>
            <a:r>
              <a:rPr lang="en-US" dirty="0"/>
              <a:t>Next Co-Chair Meeting:  TBD 2026 </a:t>
            </a:r>
            <a:endParaRPr dirty="0"/>
          </a:p>
        </p:txBody>
      </p:sp>
      <p:graphicFrame>
        <p:nvGraphicFramePr>
          <p:cNvPr id="286" name="Google Shape;286;g38db04f3acf_0_21"/>
          <p:cNvGraphicFramePr/>
          <p:nvPr/>
        </p:nvGraphicFramePr>
        <p:xfrm>
          <a:off x="3518175" y="2157100"/>
          <a:ext cx="7137850" cy="4023030"/>
        </p:xfrm>
        <a:graphic>
          <a:graphicData uri="http://schemas.openxmlformats.org/drawingml/2006/table">
            <a:tbl>
              <a:tblPr>
                <a:noFill/>
                <a:tableStyleId>{9B34BB73-8B2D-4519-82D8-9ECFB3A18B58}</a:tableStyleId>
              </a:tblPr>
              <a:tblGrid>
                <a:gridCol w="3305400">
                  <a:extLst>
                    <a:ext uri="{9D8B030D-6E8A-4147-A177-3AD203B41FA5}">
                      <a16:colId xmlns:a16="http://schemas.microsoft.com/office/drawing/2014/main" val="20000"/>
                    </a:ext>
                  </a:extLst>
                </a:gridCol>
                <a:gridCol w="2266700">
                  <a:extLst>
                    <a:ext uri="{9D8B030D-6E8A-4147-A177-3AD203B41FA5}">
                      <a16:colId xmlns:a16="http://schemas.microsoft.com/office/drawing/2014/main" val="20001"/>
                    </a:ext>
                  </a:extLst>
                </a:gridCol>
                <a:gridCol w="1565750">
                  <a:extLst>
                    <a:ext uri="{9D8B030D-6E8A-4147-A177-3AD203B41FA5}">
                      <a16:colId xmlns:a16="http://schemas.microsoft.com/office/drawing/2014/main" val="20002"/>
                    </a:ext>
                  </a:extLst>
                </a:gridCol>
              </a:tblGrid>
              <a:tr h="319775">
                <a:tc>
                  <a:txBody>
                    <a:bodyPr/>
                    <a:lstStyle/>
                    <a:p>
                      <a:pPr marL="0" lvl="0" indent="0" algn="l" rtl="0">
                        <a:spcBef>
                          <a:spcPts val="0"/>
                        </a:spcBef>
                        <a:spcAft>
                          <a:spcPts val="0"/>
                        </a:spcAft>
                        <a:buNone/>
                      </a:pPr>
                      <a:r>
                        <a:rPr lang="en-US" sz="1200" b="1"/>
                        <a:t>Access &amp; Functional Needs / Older Adults</a:t>
                      </a:r>
                      <a:endParaRPr sz="1200" b="1"/>
                    </a:p>
                  </a:txBody>
                  <a:tcPr marL="91425" marR="91425" marT="91425" marB="91425"/>
                </a:tc>
                <a:tc>
                  <a:txBody>
                    <a:bodyPr/>
                    <a:lstStyle/>
                    <a:p>
                      <a:pPr marL="0" lvl="0" indent="0" algn="ctr" rtl="0">
                        <a:spcBef>
                          <a:spcPts val="0"/>
                        </a:spcBef>
                        <a:spcAft>
                          <a:spcPts val="0"/>
                        </a:spcAft>
                        <a:buNone/>
                      </a:pPr>
                      <a:r>
                        <a:rPr lang="en-US" sz="1200"/>
                        <a:t>Melissa Gerard</a:t>
                      </a:r>
                      <a:endParaRPr sz="1200"/>
                    </a:p>
                  </a:txBody>
                  <a:tcPr marL="91425" marR="91425" marT="91425" marB="91425"/>
                </a:tc>
                <a:tc>
                  <a:txBody>
                    <a:bodyPr/>
                    <a:lstStyle/>
                    <a:p>
                      <a:pPr marL="0" lvl="0" indent="0" algn="ctr" rtl="0">
                        <a:spcBef>
                          <a:spcPts val="0"/>
                        </a:spcBef>
                        <a:spcAft>
                          <a:spcPts val="0"/>
                        </a:spcAft>
                        <a:buNone/>
                      </a:pPr>
                      <a:r>
                        <a:rPr lang="en-US" sz="1200"/>
                        <a:t>Devereaux Smith</a:t>
                      </a:r>
                      <a:endParaRPr sz="1200"/>
                    </a:p>
                  </a:txBody>
                  <a:tcPr marL="91425" marR="91425" marT="91425" marB="91425"/>
                </a:tc>
                <a:extLst>
                  <a:ext uri="{0D108BD9-81ED-4DB2-BD59-A6C34878D82A}">
                    <a16:rowId xmlns:a16="http://schemas.microsoft.com/office/drawing/2014/main" val="10000"/>
                  </a:ext>
                </a:extLst>
              </a:tr>
              <a:tr h="319775">
                <a:tc>
                  <a:txBody>
                    <a:bodyPr/>
                    <a:lstStyle/>
                    <a:p>
                      <a:pPr marL="0" lvl="0" indent="0" algn="l" rtl="0">
                        <a:spcBef>
                          <a:spcPts val="0"/>
                        </a:spcBef>
                        <a:spcAft>
                          <a:spcPts val="0"/>
                        </a:spcAft>
                        <a:buNone/>
                      </a:pPr>
                      <a:r>
                        <a:rPr lang="en-US" sz="1200" b="1"/>
                        <a:t>Food Access</a:t>
                      </a:r>
                      <a:endParaRPr sz="1200" b="1"/>
                    </a:p>
                  </a:txBody>
                  <a:tcPr marL="91425" marR="91425" marT="91425" marB="91425"/>
                </a:tc>
                <a:tc>
                  <a:txBody>
                    <a:bodyPr/>
                    <a:lstStyle/>
                    <a:p>
                      <a:pPr marL="0" lvl="0" indent="0" algn="ctr" rtl="0">
                        <a:spcBef>
                          <a:spcPts val="0"/>
                        </a:spcBef>
                        <a:spcAft>
                          <a:spcPts val="0"/>
                        </a:spcAft>
                        <a:buNone/>
                      </a:pPr>
                      <a:r>
                        <a:rPr lang="en-US" sz="1200"/>
                        <a:t>Cara Mae Wooledge</a:t>
                      </a:r>
                      <a:endParaRPr sz="1200"/>
                    </a:p>
                  </a:txBody>
                  <a:tcPr marL="91425" marR="91425" marT="91425" marB="91425"/>
                </a:tc>
                <a:tc>
                  <a:txBody>
                    <a:bodyPr/>
                    <a:lstStyle/>
                    <a:p>
                      <a:pPr marL="0" lvl="0" indent="0" algn="ctr" rtl="0">
                        <a:spcBef>
                          <a:spcPts val="0"/>
                        </a:spcBef>
                        <a:spcAft>
                          <a:spcPts val="0"/>
                        </a:spcAft>
                        <a:buNone/>
                      </a:pPr>
                      <a:r>
                        <a:rPr lang="en-US" sz="1200"/>
                        <a:t>Wendi Moore</a:t>
                      </a:r>
                      <a:endParaRPr sz="1200"/>
                    </a:p>
                  </a:txBody>
                  <a:tcPr marL="91425" marR="91425" marT="91425" marB="91425"/>
                </a:tc>
                <a:extLst>
                  <a:ext uri="{0D108BD9-81ED-4DB2-BD59-A6C34878D82A}">
                    <a16:rowId xmlns:a16="http://schemas.microsoft.com/office/drawing/2014/main" val="10001"/>
                  </a:ext>
                </a:extLst>
              </a:tr>
              <a:tr h="319775">
                <a:tc>
                  <a:txBody>
                    <a:bodyPr/>
                    <a:lstStyle/>
                    <a:p>
                      <a:pPr marL="0" lvl="0" indent="0" algn="l" rtl="0">
                        <a:spcBef>
                          <a:spcPts val="0"/>
                        </a:spcBef>
                        <a:spcAft>
                          <a:spcPts val="0"/>
                        </a:spcAft>
                        <a:buNone/>
                      </a:pPr>
                      <a:r>
                        <a:rPr lang="en-US" sz="1200" b="1"/>
                        <a:t>Children &amp; Family Support</a:t>
                      </a:r>
                      <a:endParaRPr sz="1200" b="1"/>
                    </a:p>
                  </a:txBody>
                  <a:tcPr marL="91425" marR="91425" marT="91425" marB="91425"/>
                </a:tc>
                <a:tc>
                  <a:txBody>
                    <a:bodyPr/>
                    <a:lstStyle/>
                    <a:p>
                      <a:pPr marL="0" lvl="0" indent="0" algn="ctr" rtl="0">
                        <a:spcBef>
                          <a:spcPts val="0"/>
                        </a:spcBef>
                        <a:spcAft>
                          <a:spcPts val="0"/>
                        </a:spcAft>
                        <a:buNone/>
                      </a:pPr>
                      <a:r>
                        <a:rPr lang="en-US" sz="1200"/>
                        <a:t>Eva Simonsson</a:t>
                      </a:r>
                      <a:endParaRPr sz="1200"/>
                    </a:p>
                  </a:txBody>
                  <a:tcPr marL="91425" marR="91425" marT="91425" marB="91425"/>
                </a:tc>
                <a:tc>
                  <a:txBody>
                    <a:bodyPr/>
                    <a:lstStyle/>
                    <a:p>
                      <a:pPr marL="0" lvl="0" indent="0" algn="ctr" rtl="0">
                        <a:spcBef>
                          <a:spcPts val="0"/>
                        </a:spcBef>
                        <a:spcAft>
                          <a:spcPts val="0"/>
                        </a:spcAft>
                        <a:buNone/>
                      </a:pPr>
                      <a:r>
                        <a:rPr lang="en-US" sz="1200" b="1">
                          <a:solidFill>
                            <a:srgbClr val="FF0000"/>
                          </a:solidFill>
                        </a:rPr>
                        <a:t>OPEN</a:t>
                      </a:r>
                      <a:endParaRPr sz="1200" b="1">
                        <a:solidFill>
                          <a:srgbClr val="FF0000"/>
                        </a:solidFill>
                      </a:endParaRPr>
                    </a:p>
                  </a:txBody>
                  <a:tcPr marL="91425" marR="91425" marT="91425" marB="91425"/>
                </a:tc>
                <a:extLst>
                  <a:ext uri="{0D108BD9-81ED-4DB2-BD59-A6C34878D82A}">
                    <a16:rowId xmlns:a16="http://schemas.microsoft.com/office/drawing/2014/main" val="10002"/>
                  </a:ext>
                </a:extLst>
              </a:tr>
              <a:tr h="319775">
                <a:tc>
                  <a:txBody>
                    <a:bodyPr/>
                    <a:lstStyle/>
                    <a:p>
                      <a:pPr marL="0" lvl="0" indent="0" algn="l" rtl="0">
                        <a:spcBef>
                          <a:spcPts val="0"/>
                        </a:spcBef>
                        <a:spcAft>
                          <a:spcPts val="0"/>
                        </a:spcAft>
                        <a:buNone/>
                      </a:pPr>
                      <a:r>
                        <a:rPr lang="en-US" sz="1200" b="1"/>
                        <a:t>Emergency Financial Assistance</a:t>
                      </a:r>
                      <a:endParaRPr sz="1200" b="1"/>
                    </a:p>
                  </a:txBody>
                  <a:tcPr marL="91425" marR="91425" marT="91425" marB="91425"/>
                </a:tc>
                <a:tc>
                  <a:txBody>
                    <a:bodyPr/>
                    <a:lstStyle/>
                    <a:p>
                      <a:pPr marL="0" lvl="0" indent="0" algn="ctr" rtl="0">
                        <a:spcBef>
                          <a:spcPts val="0"/>
                        </a:spcBef>
                        <a:spcAft>
                          <a:spcPts val="0"/>
                        </a:spcAft>
                        <a:buNone/>
                      </a:pPr>
                      <a:r>
                        <a:rPr lang="en-US" sz="1200"/>
                        <a:t>Lupe Maldonado</a:t>
                      </a:r>
                      <a:endParaRPr sz="1200"/>
                    </a:p>
                  </a:txBody>
                  <a:tcPr marL="91425" marR="91425" marT="91425" marB="91425"/>
                </a:tc>
                <a:tc>
                  <a:txBody>
                    <a:bodyPr/>
                    <a:lstStyle/>
                    <a:p>
                      <a:pPr marL="0" lvl="0" indent="0" algn="ctr" rtl="0">
                        <a:spcBef>
                          <a:spcPts val="0"/>
                        </a:spcBef>
                        <a:spcAft>
                          <a:spcPts val="0"/>
                        </a:spcAft>
                        <a:buNone/>
                      </a:pPr>
                      <a:r>
                        <a:rPr lang="en-US" sz="1200" b="1">
                          <a:solidFill>
                            <a:srgbClr val="FF0000"/>
                          </a:solidFill>
                        </a:rPr>
                        <a:t>OPEN</a:t>
                      </a:r>
                      <a:endParaRPr sz="1200" b="1">
                        <a:solidFill>
                          <a:srgbClr val="FF0000"/>
                        </a:solidFill>
                      </a:endParaRPr>
                    </a:p>
                  </a:txBody>
                  <a:tcPr marL="91425" marR="91425" marT="91425" marB="91425"/>
                </a:tc>
                <a:extLst>
                  <a:ext uri="{0D108BD9-81ED-4DB2-BD59-A6C34878D82A}">
                    <a16:rowId xmlns:a16="http://schemas.microsoft.com/office/drawing/2014/main" val="10003"/>
                  </a:ext>
                </a:extLst>
              </a:tr>
              <a:tr h="319775">
                <a:tc>
                  <a:txBody>
                    <a:bodyPr/>
                    <a:lstStyle/>
                    <a:p>
                      <a:pPr marL="0" lvl="0" indent="0" algn="l" rtl="0">
                        <a:spcBef>
                          <a:spcPts val="0"/>
                        </a:spcBef>
                        <a:spcAft>
                          <a:spcPts val="0"/>
                        </a:spcAft>
                        <a:buNone/>
                      </a:pPr>
                      <a:r>
                        <a:rPr lang="en-US" sz="1200" b="1"/>
                        <a:t>Communications &amp; Language Access</a:t>
                      </a:r>
                      <a:endParaRPr sz="1200" b="1"/>
                    </a:p>
                  </a:txBody>
                  <a:tcPr marL="91425" marR="91425" marT="91425" marB="91425"/>
                </a:tc>
                <a:tc>
                  <a:txBody>
                    <a:bodyPr/>
                    <a:lstStyle/>
                    <a:p>
                      <a:pPr marL="0" lvl="0" indent="0" algn="ctr" rtl="0">
                        <a:spcBef>
                          <a:spcPts val="0"/>
                        </a:spcBef>
                        <a:spcAft>
                          <a:spcPts val="0"/>
                        </a:spcAft>
                        <a:buNone/>
                      </a:pPr>
                      <a:r>
                        <a:rPr lang="en-US" sz="1200" b="1">
                          <a:solidFill>
                            <a:srgbClr val="FF0000"/>
                          </a:solidFill>
                        </a:rPr>
                        <a:t>OPEN</a:t>
                      </a:r>
                      <a:endParaRPr sz="1200" b="1">
                        <a:solidFill>
                          <a:srgbClr val="FF0000"/>
                        </a:solidFill>
                      </a:endParaRPr>
                    </a:p>
                  </a:txBody>
                  <a:tcPr marL="91425" marR="91425" marT="91425" marB="91425"/>
                </a:tc>
                <a:tc>
                  <a:txBody>
                    <a:bodyPr/>
                    <a:lstStyle/>
                    <a:p>
                      <a:pPr marL="0" lvl="0" indent="0" algn="ctr" rtl="0">
                        <a:spcBef>
                          <a:spcPts val="0"/>
                        </a:spcBef>
                        <a:spcAft>
                          <a:spcPts val="0"/>
                        </a:spcAft>
                        <a:buNone/>
                      </a:pPr>
                      <a:r>
                        <a:rPr lang="en-US" sz="1200" b="1">
                          <a:solidFill>
                            <a:srgbClr val="FF0000"/>
                          </a:solidFill>
                        </a:rPr>
                        <a:t>OPEN</a:t>
                      </a:r>
                      <a:endParaRPr sz="1200" b="1">
                        <a:solidFill>
                          <a:srgbClr val="FF0000"/>
                        </a:solidFill>
                      </a:endParaRPr>
                    </a:p>
                  </a:txBody>
                  <a:tcPr marL="91425" marR="91425" marT="91425" marB="91425"/>
                </a:tc>
                <a:extLst>
                  <a:ext uri="{0D108BD9-81ED-4DB2-BD59-A6C34878D82A}">
                    <a16:rowId xmlns:a16="http://schemas.microsoft.com/office/drawing/2014/main" val="10004"/>
                  </a:ext>
                </a:extLst>
              </a:tr>
              <a:tr h="319775">
                <a:tc>
                  <a:txBody>
                    <a:bodyPr/>
                    <a:lstStyle/>
                    <a:p>
                      <a:pPr marL="0" lvl="0" indent="0" algn="l" rtl="0">
                        <a:spcBef>
                          <a:spcPts val="0"/>
                        </a:spcBef>
                        <a:spcAft>
                          <a:spcPts val="0"/>
                        </a:spcAft>
                        <a:buNone/>
                      </a:pPr>
                      <a:r>
                        <a:rPr lang="en-US" sz="1200" b="1"/>
                        <a:t>Preparedness</a:t>
                      </a:r>
                      <a:endParaRPr sz="1200" b="1"/>
                    </a:p>
                  </a:txBody>
                  <a:tcPr marL="91425" marR="91425" marT="91425" marB="91425"/>
                </a:tc>
                <a:tc>
                  <a:txBody>
                    <a:bodyPr/>
                    <a:lstStyle/>
                    <a:p>
                      <a:pPr marL="0" lvl="0" indent="0" algn="ctr" rtl="0">
                        <a:spcBef>
                          <a:spcPts val="0"/>
                        </a:spcBef>
                        <a:spcAft>
                          <a:spcPts val="0"/>
                        </a:spcAft>
                        <a:buNone/>
                      </a:pPr>
                      <a:r>
                        <a:rPr lang="en-US" sz="1200"/>
                        <a:t>Miguel Angel</a:t>
                      </a:r>
                      <a:endParaRPr sz="1200"/>
                    </a:p>
                  </a:txBody>
                  <a:tcPr marL="91425" marR="91425" marT="91425" marB="91425"/>
                </a:tc>
                <a:tc>
                  <a:txBody>
                    <a:bodyPr/>
                    <a:lstStyle/>
                    <a:p>
                      <a:pPr marL="0" lvl="0" indent="0" algn="ctr" rtl="0">
                        <a:spcBef>
                          <a:spcPts val="0"/>
                        </a:spcBef>
                        <a:spcAft>
                          <a:spcPts val="0"/>
                        </a:spcAft>
                        <a:buNone/>
                      </a:pPr>
                      <a:r>
                        <a:rPr lang="en-US" sz="1200"/>
                        <a:t>Peter</a:t>
                      </a:r>
                      <a:endParaRPr sz="1200"/>
                    </a:p>
                  </a:txBody>
                  <a:tcPr marL="91425" marR="91425" marT="91425" marB="91425"/>
                </a:tc>
                <a:extLst>
                  <a:ext uri="{0D108BD9-81ED-4DB2-BD59-A6C34878D82A}">
                    <a16:rowId xmlns:a16="http://schemas.microsoft.com/office/drawing/2014/main" val="10005"/>
                  </a:ext>
                </a:extLst>
              </a:tr>
              <a:tr h="319775">
                <a:tc>
                  <a:txBody>
                    <a:bodyPr/>
                    <a:lstStyle/>
                    <a:p>
                      <a:pPr marL="0" lvl="0" indent="0" algn="l" rtl="0">
                        <a:spcBef>
                          <a:spcPts val="0"/>
                        </a:spcBef>
                        <a:spcAft>
                          <a:spcPts val="0"/>
                        </a:spcAft>
                        <a:buNone/>
                      </a:pPr>
                      <a:r>
                        <a:rPr lang="en-US" sz="1200" b="1"/>
                        <a:t>Resources</a:t>
                      </a:r>
                      <a:endParaRPr sz="1200" b="1"/>
                    </a:p>
                  </a:txBody>
                  <a:tcPr marL="91425" marR="91425" marT="91425" marB="91425"/>
                </a:tc>
                <a:tc>
                  <a:txBody>
                    <a:bodyPr/>
                    <a:lstStyle/>
                    <a:p>
                      <a:pPr marL="0" lvl="0" indent="0" algn="ctr" rtl="0">
                        <a:spcBef>
                          <a:spcPts val="0"/>
                        </a:spcBef>
                        <a:spcAft>
                          <a:spcPts val="0"/>
                        </a:spcAft>
                        <a:buNone/>
                      </a:pPr>
                      <a:r>
                        <a:rPr lang="en-US" sz="1200"/>
                        <a:t>Danielle Barreca</a:t>
                      </a:r>
                      <a:endParaRPr sz="1200"/>
                    </a:p>
                  </a:txBody>
                  <a:tcPr marL="91425" marR="91425" marT="91425" marB="91425"/>
                </a:tc>
                <a:tc>
                  <a:txBody>
                    <a:bodyPr/>
                    <a:lstStyle/>
                    <a:p>
                      <a:pPr marL="0" lvl="0" indent="0" algn="ctr" rtl="0">
                        <a:spcBef>
                          <a:spcPts val="0"/>
                        </a:spcBef>
                        <a:spcAft>
                          <a:spcPts val="0"/>
                        </a:spcAft>
                        <a:buNone/>
                      </a:pPr>
                      <a:r>
                        <a:rPr lang="en-US" sz="1200"/>
                        <a:t>Kara Harrington</a:t>
                      </a:r>
                      <a:endParaRPr sz="1200"/>
                    </a:p>
                  </a:txBody>
                  <a:tcPr marL="91425" marR="91425" marT="91425" marB="91425"/>
                </a:tc>
                <a:extLst>
                  <a:ext uri="{0D108BD9-81ED-4DB2-BD59-A6C34878D82A}">
                    <a16:rowId xmlns:a16="http://schemas.microsoft.com/office/drawing/2014/main" val="10006"/>
                  </a:ext>
                </a:extLst>
              </a:tr>
              <a:tr h="319775">
                <a:tc>
                  <a:txBody>
                    <a:bodyPr/>
                    <a:lstStyle/>
                    <a:p>
                      <a:pPr marL="0" lvl="0" indent="0" algn="l" rtl="0">
                        <a:spcBef>
                          <a:spcPts val="0"/>
                        </a:spcBef>
                        <a:spcAft>
                          <a:spcPts val="0"/>
                        </a:spcAft>
                        <a:buNone/>
                      </a:pPr>
                      <a:r>
                        <a:rPr lang="en-US" sz="1200" b="1"/>
                        <a:t>Volunteers</a:t>
                      </a:r>
                      <a:endParaRPr sz="1200" b="1"/>
                    </a:p>
                  </a:txBody>
                  <a:tcPr marL="91425" marR="91425" marT="91425" marB="91425"/>
                </a:tc>
                <a:tc>
                  <a:txBody>
                    <a:bodyPr/>
                    <a:lstStyle/>
                    <a:p>
                      <a:pPr marL="0" lvl="0" indent="0" algn="ctr" rtl="0">
                        <a:spcBef>
                          <a:spcPts val="0"/>
                        </a:spcBef>
                        <a:spcAft>
                          <a:spcPts val="0"/>
                        </a:spcAft>
                        <a:buNone/>
                      </a:pPr>
                      <a:r>
                        <a:rPr lang="en-US" sz="1200"/>
                        <a:t>Peter</a:t>
                      </a:r>
                      <a:endParaRPr sz="1200"/>
                    </a:p>
                  </a:txBody>
                  <a:tcPr marL="91425" marR="91425" marT="91425" marB="91425"/>
                </a:tc>
                <a:tc>
                  <a:txBody>
                    <a:bodyPr/>
                    <a:lstStyle/>
                    <a:p>
                      <a:pPr marL="0" lvl="0" indent="0" algn="ctr" rtl="0">
                        <a:spcBef>
                          <a:spcPts val="0"/>
                        </a:spcBef>
                        <a:spcAft>
                          <a:spcPts val="0"/>
                        </a:spcAft>
                        <a:buNone/>
                      </a:pPr>
                      <a:r>
                        <a:rPr lang="en-US" sz="1200" b="1">
                          <a:solidFill>
                            <a:srgbClr val="FF0000"/>
                          </a:solidFill>
                        </a:rPr>
                        <a:t>OPEN</a:t>
                      </a:r>
                      <a:endParaRPr sz="1200" b="1">
                        <a:solidFill>
                          <a:srgbClr val="FF0000"/>
                        </a:solidFill>
                      </a:endParaRPr>
                    </a:p>
                  </a:txBody>
                  <a:tcPr marL="91425" marR="91425" marT="91425" marB="91425"/>
                </a:tc>
                <a:extLst>
                  <a:ext uri="{0D108BD9-81ED-4DB2-BD59-A6C34878D82A}">
                    <a16:rowId xmlns:a16="http://schemas.microsoft.com/office/drawing/2014/main" val="10007"/>
                  </a:ext>
                </a:extLst>
              </a:tr>
              <a:tr h="319775">
                <a:tc>
                  <a:txBody>
                    <a:bodyPr/>
                    <a:lstStyle/>
                    <a:p>
                      <a:pPr marL="0" lvl="0" indent="0" algn="l" rtl="0">
                        <a:spcBef>
                          <a:spcPts val="0"/>
                        </a:spcBef>
                        <a:spcAft>
                          <a:spcPts val="0"/>
                        </a:spcAft>
                        <a:buNone/>
                      </a:pPr>
                      <a:r>
                        <a:rPr lang="en-US" sz="1200" b="1"/>
                        <a:t>Animal Welfare</a:t>
                      </a:r>
                      <a:endParaRPr sz="1200" b="1"/>
                    </a:p>
                  </a:txBody>
                  <a:tcPr marL="91425" marR="91425" marT="91425" marB="91425"/>
                </a:tc>
                <a:tc>
                  <a:txBody>
                    <a:bodyPr/>
                    <a:lstStyle/>
                    <a:p>
                      <a:pPr marL="0" lvl="0" indent="0" algn="ctr" rtl="0">
                        <a:spcBef>
                          <a:spcPts val="0"/>
                        </a:spcBef>
                        <a:spcAft>
                          <a:spcPts val="0"/>
                        </a:spcAft>
                        <a:buNone/>
                      </a:pPr>
                      <a:r>
                        <a:rPr lang="en-US" sz="1200"/>
                        <a:t>Wendi Piscia</a:t>
                      </a:r>
                      <a:endParaRPr sz="1200"/>
                    </a:p>
                  </a:txBody>
                  <a:tcPr marL="91425" marR="91425" marT="91425" marB="91425"/>
                </a:tc>
                <a:tc>
                  <a:txBody>
                    <a:bodyPr/>
                    <a:lstStyle/>
                    <a:p>
                      <a:pPr marL="0" lvl="0" indent="0" algn="ctr" rtl="0">
                        <a:spcBef>
                          <a:spcPts val="0"/>
                        </a:spcBef>
                        <a:spcAft>
                          <a:spcPts val="0"/>
                        </a:spcAft>
                        <a:buNone/>
                      </a:pPr>
                      <a:r>
                        <a:rPr lang="en-US" sz="1200"/>
                        <a:t>Saanen Kerson</a:t>
                      </a:r>
                      <a:endParaRPr sz="1200"/>
                    </a:p>
                  </a:txBody>
                  <a:tcPr marL="91425" marR="91425" marT="91425" marB="91425"/>
                </a:tc>
                <a:extLst>
                  <a:ext uri="{0D108BD9-81ED-4DB2-BD59-A6C34878D82A}">
                    <a16:rowId xmlns:a16="http://schemas.microsoft.com/office/drawing/2014/main" val="10008"/>
                  </a:ext>
                </a:extLst>
              </a:tr>
              <a:tr h="319775">
                <a:tc>
                  <a:txBody>
                    <a:bodyPr/>
                    <a:lstStyle/>
                    <a:p>
                      <a:pPr marL="0" lvl="0" indent="0" algn="l" rtl="0">
                        <a:spcBef>
                          <a:spcPts val="0"/>
                        </a:spcBef>
                        <a:spcAft>
                          <a:spcPts val="0"/>
                        </a:spcAft>
                        <a:buNone/>
                      </a:pPr>
                      <a:r>
                        <a:rPr lang="en-US" sz="1200" b="1"/>
                        <a:t>Shelter Support</a:t>
                      </a:r>
                      <a:endParaRPr sz="1200" b="1"/>
                    </a:p>
                  </a:txBody>
                  <a:tcPr marL="91425" marR="91425" marT="91425" marB="91425"/>
                </a:tc>
                <a:tc>
                  <a:txBody>
                    <a:bodyPr/>
                    <a:lstStyle/>
                    <a:p>
                      <a:pPr marL="0" lvl="0" indent="0" algn="ctr" rtl="0">
                        <a:spcBef>
                          <a:spcPts val="0"/>
                        </a:spcBef>
                        <a:spcAft>
                          <a:spcPts val="0"/>
                        </a:spcAft>
                        <a:buNone/>
                      </a:pPr>
                      <a:r>
                        <a:rPr lang="en-US" sz="1200"/>
                        <a:t>Lynn Perez</a:t>
                      </a:r>
                      <a:endParaRPr sz="1200"/>
                    </a:p>
                  </a:txBody>
                  <a:tcPr marL="91425" marR="91425" marT="91425" marB="91425"/>
                </a:tc>
                <a:tc>
                  <a:txBody>
                    <a:bodyPr/>
                    <a:lstStyle/>
                    <a:p>
                      <a:pPr marL="0" lvl="0" indent="0" algn="ctr" rtl="0">
                        <a:spcBef>
                          <a:spcPts val="0"/>
                        </a:spcBef>
                        <a:spcAft>
                          <a:spcPts val="0"/>
                        </a:spcAft>
                        <a:buNone/>
                      </a:pPr>
                      <a:r>
                        <a:rPr lang="en-US" sz="1200"/>
                        <a:t>Dar Valencia</a:t>
                      </a:r>
                      <a:endParaRPr sz="1200"/>
                    </a:p>
                  </a:txBody>
                  <a:tcPr marL="91425" marR="91425" marT="91425" marB="91425"/>
                </a:tc>
                <a:extLst>
                  <a:ext uri="{0D108BD9-81ED-4DB2-BD59-A6C34878D82A}">
                    <a16:rowId xmlns:a16="http://schemas.microsoft.com/office/drawing/2014/main" val="10009"/>
                  </a:ext>
                </a:extLst>
              </a:tr>
              <a:tr h="319775">
                <a:tc>
                  <a:txBody>
                    <a:bodyPr/>
                    <a:lstStyle/>
                    <a:p>
                      <a:pPr marL="0" lvl="0" indent="0" algn="l" rtl="0">
                        <a:spcBef>
                          <a:spcPts val="0"/>
                        </a:spcBef>
                        <a:spcAft>
                          <a:spcPts val="0"/>
                        </a:spcAft>
                        <a:buNone/>
                      </a:pPr>
                      <a:r>
                        <a:rPr lang="en-US" sz="1200" b="1"/>
                        <a:t>Mental &amp; Spiritual Helath</a:t>
                      </a:r>
                      <a:endParaRPr sz="1200" b="1"/>
                    </a:p>
                  </a:txBody>
                  <a:tcPr marL="91425" marR="91425" marT="91425" marB="91425"/>
                </a:tc>
                <a:tc>
                  <a:txBody>
                    <a:bodyPr/>
                    <a:lstStyle/>
                    <a:p>
                      <a:pPr marL="0" lvl="0" indent="0" algn="ctr" rtl="0">
                        <a:spcBef>
                          <a:spcPts val="0"/>
                        </a:spcBef>
                        <a:spcAft>
                          <a:spcPts val="0"/>
                        </a:spcAft>
                        <a:buNone/>
                      </a:pPr>
                      <a:r>
                        <a:rPr lang="en-US" sz="1200"/>
                        <a:t>Kerry Ahearn</a:t>
                      </a:r>
                      <a:endParaRPr sz="1200"/>
                    </a:p>
                  </a:txBody>
                  <a:tcPr marL="91425" marR="91425" marT="91425" marB="91425"/>
                </a:tc>
                <a:tc>
                  <a:txBody>
                    <a:bodyPr/>
                    <a:lstStyle/>
                    <a:p>
                      <a:pPr marL="0" lvl="0" indent="0" algn="ctr" rtl="0">
                        <a:spcBef>
                          <a:spcPts val="0"/>
                        </a:spcBef>
                        <a:spcAft>
                          <a:spcPts val="0"/>
                        </a:spcAft>
                        <a:buNone/>
                      </a:pPr>
                      <a:r>
                        <a:rPr lang="en-US" sz="1200"/>
                        <a:t>Pete Shaw</a:t>
                      </a:r>
                      <a:endParaRPr sz="1200"/>
                    </a:p>
                  </a:txBody>
                  <a:tcPr marL="91425" marR="91425" marT="91425" marB="91425"/>
                </a:tc>
                <a:extLst>
                  <a:ext uri="{0D108BD9-81ED-4DB2-BD59-A6C34878D82A}">
                    <a16:rowId xmlns:a16="http://schemas.microsoft.com/office/drawing/2014/main" val="10010"/>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E2CBAB">
            <a:alpha val="74901"/>
          </a:srgbClr>
        </a:solidFill>
        <a:effectLst/>
      </p:bgPr>
    </p:bg>
    <p:spTree>
      <p:nvGrpSpPr>
        <p:cNvPr id="1" name="Shape 209"/>
        <p:cNvGrpSpPr/>
        <p:nvPr/>
      </p:nvGrpSpPr>
      <p:grpSpPr>
        <a:xfrm>
          <a:off x="0" y="0"/>
          <a:ext cx="0" cy="0"/>
          <a:chOff x="0" y="0"/>
          <a:chExt cx="0" cy="0"/>
        </a:xfrm>
      </p:grpSpPr>
      <p:pic>
        <p:nvPicPr>
          <p:cNvPr id="210" name="Google Shape;210;p12"/>
          <p:cNvPicPr preferRelativeResize="0"/>
          <p:nvPr/>
        </p:nvPicPr>
        <p:blipFill rotWithShape="1">
          <a:blip r:embed="rId3">
            <a:alphaModFix/>
          </a:blip>
          <a:srcRect/>
          <a:stretch/>
        </p:blipFill>
        <p:spPr>
          <a:xfrm>
            <a:off x="4678365" y="203277"/>
            <a:ext cx="2920299" cy="3165732"/>
          </a:xfrm>
          <a:prstGeom prst="rect">
            <a:avLst/>
          </a:prstGeom>
          <a:noFill/>
          <a:ln>
            <a:noFill/>
          </a:ln>
        </p:spPr>
      </p:pic>
      <p:sp>
        <p:nvSpPr>
          <p:cNvPr id="211" name="Google Shape;211;p12"/>
          <p:cNvSpPr txBox="1">
            <a:spLocks noGrp="1"/>
          </p:cNvSpPr>
          <p:nvPr>
            <p:ph type="ctrTitle"/>
          </p:nvPr>
        </p:nvSpPr>
        <p:spPr>
          <a:xfrm>
            <a:off x="415611" y="1809267"/>
            <a:ext cx="11360800" cy="2736800"/>
          </a:xfrm>
          <a:prstGeom prst="rect">
            <a:avLst/>
          </a:prstGeom>
          <a:noFill/>
          <a:ln>
            <a:noFill/>
          </a:ln>
        </p:spPr>
        <p:txBody>
          <a:bodyPr spcFirstLastPara="1" wrap="square" lIns="121900" tIns="121900" rIns="121900" bIns="121900" anchor="b" anchorCtr="0">
            <a:normAutofit/>
          </a:bodyPr>
          <a:lstStyle/>
          <a:p>
            <a:pPr marL="0" lvl="0" indent="0" algn="ctr" rtl="0">
              <a:lnSpc>
                <a:spcPct val="90000"/>
              </a:lnSpc>
              <a:spcBef>
                <a:spcPts val="0"/>
              </a:spcBef>
              <a:spcAft>
                <a:spcPts val="0"/>
              </a:spcAft>
              <a:buClr>
                <a:schemeClr val="accent4"/>
              </a:buClr>
              <a:buSzPts val="6000"/>
              <a:buFont typeface="Roboto Condensed"/>
              <a:buNone/>
            </a:pPr>
            <a:r>
              <a:rPr lang="en-US"/>
              <a:t>Community Connections</a:t>
            </a:r>
            <a:endParaRPr/>
          </a:p>
        </p:txBody>
      </p:sp>
      <p:sp>
        <p:nvSpPr>
          <p:cNvPr id="212" name="Google Shape;212;p12"/>
          <p:cNvSpPr txBox="1">
            <a:spLocks noGrp="1"/>
          </p:cNvSpPr>
          <p:nvPr>
            <p:ph type="subTitle" idx="1"/>
          </p:nvPr>
        </p:nvSpPr>
        <p:spPr>
          <a:xfrm>
            <a:off x="415600" y="4546067"/>
            <a:ext cx="11360800" cy="1056800"/>
          </a:xfrm>
          <a:prstGeom prst="rect">
            <a:avLst/>
          </a:prstGeom>
          <a:noFill/>
          <a:ln>
            <a:noFill/>
          </a:ln>
        </p:spPr>
        <p:txBody>
          <a:bodyPr spcFirstLastPara="1" wrap="square" lIns="121900" tIns="121900" rIns="121900" bIns="121900" anchor="t" anchorCtr="0">
            <a:normAutofit/>
          </a:bodyPr>
          <a:lstStyle/>
          <a:p>
            <a:pPr marL="0" lvl="0" indent="0" algn="ctr" rtl="0">
              <a:lnSpc>
                <a:spcPct val="90000"/>
              </a:lnSpc>
              <a:spcBef>
                <a:spcPts val="0"/>
              </a:spcBef>
              <a:spcAft>
                <a:spcPts val="0"/>
              </a:spcAft>
              <a:buClr>
                <a:srgbClr val="5F5F5F"/>
              </a:buClr>
              <a:buSzPts val="2400"/>
              <a:buNone/>
            </a:pPr>
            <a:r>
              <a:rPr lang="en-US"/>
              <a:t>Updates</a:t>
            </a:r>
            <a:endParaRPr/>
          </a:p>
        </p:txBody>
      </p:sp>
      <p:sp>
        <p:nvSpPr>
          <p:cNvPr id="213" name="Google Shape;213;p12"/>
          <p:cNvSpPr txBox="1"/>
          <p:nvPr/>
        </p:nvSpPr>
        <p:spPr>
          <a:xfrm>
            <a:off x="99273" y="6274558"/>
            <a:ext cx="34243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solidFill>
                  <a:srgbClr val="8A090D"/>
                </a:solidFill>
                <a:latin typeface="Roboto Condensed"/>
                <a:ea typeface="Roboto Condensed"/>
                <a:cs typeface="Roboto Condensed"/>
                <a:sym typeface="Roboto Condensed"/>
              </a:rPr>
              <a:t>NapaValleyCOAD.org/Connections</a:t>
            </a:r>
            <a:endParaRP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2CBAB">
            <a:alpha val="74901"/>
          </a:srgbClr>
        </a:solidFill>
        <a:effectLst/>
      </p:bgPr>
    </p:bg>
    <p:spTree>
      <p:nvGrpSpPr>
        <p:cNvPr id="1" name="Shape 236"/>
        <p:cNvGrpSpPr/>
        <p:nvPr/>
      </p:nvGrpSpPr>
      <p:grpSpPr>
        <a:xfrm>
          <a:off x="0" y="0"/>
          <a:ext cx="0" cy="0"/>
          <a:chOff x="0" y="0"/>
          <a:chExt cx="0" cy="0"/>
        </a:xfrm>
      </p:grpSpPr>
      <p:sp>
        <p:nvSpPr>
          <p:cNvPr id="237" name="Google Shape;237;p15"/>
          <p:cNvSpPr txBox="1">
            <a:spLocks noGrp="1"/>
          </p:cNvSpPr>
          <p:nvPr>
            <p:ph type="title"/>
          </p:nvPr>
        </p:nvSpPr>
        <p:spPr>
          <a:xfrm>
            <a:off x="415600" y="374167"/>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70707"/>
              <a:buFont typeface="Roboto Condensed"/>
              <a:buNone/>
            </a:pPr>
            <a:r>
              <a:rPr lang="en-US"/>
              <a:t>Website</a:t>
            </a:r>
            <a:endParaRPr/>
          </a:p>
        </p:txBody>
      </p:sp>
      <p:sp>
        <p:nvSpPr>
          <p:cNvPr id="238" name="Google Shape;238;p15"/>
          <p:cNvSpPr txBox="1">
            <a:spLocks noGrp="1"/>
          </p:cNvSpPr>
          <p:nvPr>
            <p:ph type="body" idx="1"/>
          </p:nvPr>
        </p:nvSpPr>
        <p:spPr>
          <a:xfrm>
            <a:off x="415600" y="1151400"/>
            <a:ext cx="113608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50000"/>
              </a:lnSpc>
              <a:spcBef>
                <a:spcPts val="0"/>
              </a:spcBef>
              <a:spcAft>
                <a:spcPts val="1600"/>
              </a:spcAft>
              <a:buClr>
                <a:srgbClr val="5F5F5F"/>
              </a:buClr>
              <a:buSzPts val="1800"/>
              <a:buNone/>
            </a:pPr>
            <a:r>
              <a:rPr lang="en-US"/>
              <a:t>https://napavalleycoad.org/connections</a:t>
            </a:r>
            <a:endParaRPr/>
          </a:p>
        </p:txBody>
      </p:sp>
      <p:pic>
        <p:nvPicPr>
          <p:cNvPr id="239" name="Google Shape;239;p15" title="Screenshot 2025-10-13 091754.png"/>
          <p:cNvPicPr preferRelativeResize="0"/>
          <p:nvPr/>
        </p:nvPicPr>
        <p:blipFill rotWithShape="1">
          <a:blip r:embed="rId3">
            <a:alphaModFix/>
          </a:blip>
          <a:srcRect/>
          <a:stretch/>
        </p:blipFill>
        <p:spPr>
          <a:xfrm>
            <a:off x="415601" y="1834167"/>
            <a:ext cx="11360799" cy="4261123"/>
          </a:xfrm>
          <a:prstGeom prst="rect">
            <a:avLst/>
          </a:prstGeom>
          <a:noFill/>
          <a:ln>
            <a:noFill/>
          </a:ln>
        </p:spPr>
      </p:pic>
      <p:sp>
        <p:nvSpPr>
          <p:cNvPr id="240" name="Google Shape;240;p15"/>
          <p:cNvSpPr txBox="1"/>
          <p:nvPr/>
        </p:nvSpPr>
        <p:spPr>
          <a:xfrm>
            <a:off x="154137" y="6237982"/>
            <a:ext cx="34243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8A090D"/>
                </a:solidFill>
                <a:latin typeface="Roboto Condensed"/>
                <a:ea typeface="Roboto Condensed"/>
                <a:cs typeface="Roboto Condensed"/>
                <a:sym typeface="Roboto Condensed"/>
              </a:rPr>
              <a:t>NapaValleyCOAD.org/Connections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E78A-B9EF-46EE-9021-AFFEE68FD99B}"/>
              </a:ext>
            </a:extLst>
          </p:cNvPr>
          <p:cNvSpPr>
            <a:spLocks noGrp="1"/>
          </p:cNvSpPr>
          <p:nvPr>
            <p:ph type="title"/>
          </p:nvPr>
        </p:nvSpPr>
        <p:spPr>
          <a:xfrm>
            <a:off x="7883612" y="484632"/>
            <a:ext cx="3816774" cy="1236103"/>
          </a:xfrm>
          <a:ln>
            <a:noFill/>
          </a:ln>
        </p:spPr>
        <p:txBody>
          <a:bodyPr>
            <a:normAutofit/>
          </a:bodyPr>
          <a:lstStyle/>
          <a:p>
            <a:r>
              <a:rPr lang="en-US" sz="3200" b="1" dirty="0"/>
              <a:t>Benefits Counseling</a:t>
            </a:r>
            <a:r>
              <a:rPr lang="en-US" sz="3200" dirty="0"/>
              <a:t>			</a:t>
            </a:r>
          </a:p>
        </p:txBody>
      </p:sp>
      <p:pic>
        <p:nvPicPr>
          <p:cNvPr id="5" name="Picture 4">
            <a:extLst>
              <a:ext uri="{FF2B5EF4-FFF2-40B4-BE49-F238E27FC236}">
                <a16:creationId xmlns:a16="http://schemas.microsoft.com/office/drawing/2014/main" id="{7A15CCF2-9D36-427F-9685-078B15C3BA9A}"/>
              </a:ext>
            </a:extLst>
          </p:cNvPr>
          <p:cNvPicPr>
            <a:picLocks noChangeAspect="1"/>
          </p:cNvPicPr>
          <p:nvPr/>
        </p:nvPicPr>
        <p:blipFill rotWithShape="1">
          <a:blip r:embed="rId2"/>
          <a:srcRect l="24255" r="5297"/>
          <a:stretch/>
        </p:blipFill>
        <p:spPr>
          <a:xfrm>
            <a:off x="3343" y="10"/>
            <a:ext cx="7548923" cy="6857990"/>
          </a:xfrm>
          <a:prstGeom prst="rect">
            <a:avLst/>
          </a:prstGeom>
        </p:spPr>
      </p:pic>
      <p:sp>
        <p:nvSpPr>
          <p:cNvPr id="42" name="Content Placeholder 2">
            <a:extLst>
              <a:ext uri="{FF2B5EF4-FFF2-40B4-BE49-F238E27FC236}">
                <a16:creationId xmlns:a16="http://schemas.microsoft.com/office/drawing/2014/main" id="{C267454C-18AF-44A9-9905-4DEAD748AA96}"/>
              </a:ext>
            </a:extLst>
          </p:cNvPr>
          <p:cNvSpPr>
            <a:spLocks noGrp="1"/>
          </p:cNvSpPr>
          <p:nvPr>
            <p:ph idx="1"/>
          </p:nvPr>
        </p:nvSpPr>
        <p:spPr>
          <a:xfrm>
            <a:off x="8066695" y="1578169"/>
            <a:ext cx="3816774" cy="4795199"/>
          </a:xfrm>
        </p:spPr>
        <p:txBody>
          <a:bodyPr vert="horz" lIns="91440" tIns="45720" rIns="91440" bIns="45720" rtlCol="0" anchor="t">
            <a:normAutofit fontScale="92500" lnSpcReduction="10000"/>
          </a:bodyPr>
          <a:lstStyle/>
          <a:p>
            <a:r>
              <a:rPr lang="en-US" sz="1900" dirty="0"/>
              <a:t>Principal Staff: </a:t>
            </a:r>
            <a:br>
              <a:rPr lang="en-US" sz="1900" dirty="0"/>
            </a:br>
            <a:r>
              <a:rPr lang="en-US" sz="1900" dirty="0"/>
              <a:t>Cheryl Fields </a:t>
            </a:r>
            <a:br>
              <a:rPr lang="en-US" sz="1900" dirty="0"/>
            </a:br>
            <a:r>
              <a:rPr lang="en-US" sz="3000" dirty="0">
                <a:hlinkClick r:id="rId3"/>
              </a:rPr>
              <a:t>Cherylf@mydslc.org</a:t>
            </a:r>
            <a:endParaRPr lang="en-US" sz="3000" dirty="0"/>
          </a:p>
          <a:p>
            <a:r>
              <a:rPr lang="en-US" sz="1900" dirty="0"/>
              <a:t>Consumers can approach DSLC’s benefits department with questions and concerns regarding the Social Security system. </a:t>
            </a:r>
          </a:p>
          <a:p>
            <a:r>
              <a:rPr lang="en-US" sz="1900" dirty="0"/>
              <a:t>DSLC benefits counselors can help an individual sign up for social security, assist them if their benefits have been reduced or stopped, and help with overpayment issues. </a:t>
            </a:r>
          </a:p>
          <a:p>
            <a:r>
              <a:rPr lang="en-US" sz="1900" dirty="0"/>
              <a:t>Provides referrals and basic information on Unemployment, CalFresh, Special Needs Trusts and more. </a:t>
            </a:r>
          </a:p>
          <a:p>
            <a:pPr marL="0" indent="0">
              <a:buNone/>
            </a:pPr>
            <a:endParaRPr lang="en-US" sz="1500" dirty="0"/>
          </a:p>
        </p:txBody>
      </p:sp>
    </p:spTree>
    <p:extLst>
      <p:ext uri="{BB962C8B-B14F-4D97-AF65-F5344CB8AC3E}">
        <p14:creationId xmlns:p14="http://schemas.microsoft.com/office/powerpoint/2010/main" val="39167710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2CBAB">
            <a:alpha val="74901"/>
          </a:srgbClr>
        </a:solidFill>
        <a:effectLst/>
      </p:bgPr>
    </p:bg>
    <p:spTree>
      <p:nvGrpSpPr>
        <p:cNvPr id="1" name="Shape 217"/>
        <p:cNvGrpSpPr/>
        <p:nvPr/>
      </p:nvGrpSpPr>
      <p:grpSpPr>
        <a:xfrm>
          <a:off x="0" y="0"/>
          <a:ext cx="0" cy="0"/>
          <a:chOff x="0" y="0"/>
          <a:chExt cx="0" cy="0"/>
        </a:xfrm>
      </p:grpSpPr>
      <p:sp>
        <p:nvSpPr>
          <p:cNvPr id="218" name="Google Shape;218;p13"/>
          <p:cNvSpPr txBox="1">
            <a:spLocks noGrp="1"/>
          </p:cNvSpPr>
          <p:nvPr>
            <p:ph type="title"/>
          </p:nvPr>
        </p:nvSpPr>
        <p:spPr>
          <a:xfrm>
            <a:off x="540867" y="593367"/>
            <a:ext cx="53332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70707"/>
              <a:buFont typeface="Roboto Condensed"/>
              <a:buNone/>
            </a:pPr>
            <a:r>
              <a:rPr lang="en-US"/>
              <a:t>Hired Connectors</a:t>
            </a:r>
            <a:endParaRPr/>
          </a:p>
        </p:txBody>
      </p:sp>
      <p:sp>
        <p:nvSpPr>
          <p:cNvPr id="219" name="Google Shape;219;p13"/>
          <p:cNvSpPr txBox="1">
            <a:spLocks noGrp="1"/>
          </p:cNvSpPr>
          <p:nvPr>
            <p:ph type="body" idx="1"/>
          </p:nvPr>
        </p:nvSpPr>
        <p:spPr>
          <a:xfrm>
            <a:off x="415600" y="1536633"/>
            <a:ext cx="5333200" cy="4555200"/>
          </a:xfrm>
          <a:prstGeom prst="rect">
            <a:avLst/>
          </a:prstGeom>
          <a:noFill/>
          <a:ln>
            <a:noFill/>
          </a:ln>
        </p:spPr>
        <p:txBody>
          <a:bodyPr spcFirstLastPara="1" wrap="square" lIns="121900" tIns="121900" rIns="121900" bIns="121900" anchor="t" anchorCtr="0">
            <a:normAutofit lnSpcReduction="10000"/>
          </a:bodyPr>
          <a:lstStyle/>
          <a:p>
            <a:pPr marL="609585" lvl="0" indent="-457188" algn="l" rtl="0">
              <a:lnSpc>
                <a:spcPct val="150000"/>
              </a:lnSpc>
              <a:spcBef>
                <a:spcPts val="0"/>
              </a:spcBef>
              <a:spcAft>
                <a:spcPts val="0"/>
              </a:spcAft>
              <a:buClr>
                <a:srgbClr val="5F5F5F"/>
              </a:buClr>
              <a:buSzPts val="1800"/>
              <a:buChar char="●"/>
            </a:pPr>
            <a:r>
              <a:rPr lang="en-US" sz="2400" b="1" dirty="0"/>
              <a:t>Claudia </a:t>
            </a:r>
            <a:r>
              <a:rPr lang="en-US" sz="2400" dirty="0"/>
              <a:t>- </a:t>
            </a:r>
            <a:r>
              <a:rPr lang="en-US" sz="2400" dirty="0" err="1"/>
              <a:t>UpValley</a:t>
            </a:r>
            <a:r>
              <a:rPr lang="en-US" sz="2400" dirty="0"/>
              <a:t> Family Resource Center</a:t>
            </a:r>
            <a:endParaRPr sz="2400" dirty="0"/>
          </a:p>
          <a:p>
            <a:pPr marL="609585" lvl="0" indent="-457188" algn="l" rtl="0">
              <a:lnSpc>
                <a:spcPct val="150000"/>
              </a:lnSpc>
              <a:spcBef>
                <a:spcPts val="0"/>
              </a:spcBef>
              <a:spcAft>
                <a:spcPts val="0"/>
              </a:spcAft>
              <a:buClr>
                <a:srgbClr val="5F5F5F"/>
              </a:buClr>
              <a:buSzPts val="1800"/>
              <a:buChar char="●"/>
            </a:pPr>
            <a:r>
              <a:rPr lang="en-US" sz="2400" b="1" dirty="0"/>
              <a:t>Elia </a:t>
            </a:r>
            <a:r>
              <a:rPr lang="en-US" sz="2400" dirty="0"/>
              <a:t>- Napa Junction Family Resource Center</a:t>
            </a:r>
            <a:endParaRPr sz="2400" dirty="0"/>
          </a:p>
          <a:p>
            <a:pPr marL="609585" lvl="0" indent="-457188" algn="l" rtl="0">
              <a:lnSpc>
                <a:spcPct val="150000"/>
              </a:lnSpc>
              <a:spcBef>
                <a:spcPts val="0"/>
              </a:spcBef>
              <a:spcAft>
                <a:spcPts val="0"/>
              </a:spcAft>
              <a:buClr>
                <a:srgbClr val="5F5F5F"/>
              </a:buClr>
              <a:buSzPts val="1800"/>
              <a:buChar char="●"/>
            </a:pPr>
            <a:r>
              <a:rPr lang="en-US" sz="2400" b="1" dirty="0"/>
              <a:t>Ligia </a:t>
            </a:r>
            <a:r>
              <a:rPr lang="en-US" sz="2400" dirty="0"/>
              <a:t>- Shearer Family Resource Center</a:t>
            </a:r>
          </a:p>
          <a:p>
            <a:pPr marL="609585" lvl="0" indent="-457188" algn="l" rtl="0">
              <a:lnSpc>
                <a:spcPct val="150000"/>
              </a:lnSpc>
              <a:spcBef>
                <a:spcPts val="0"/>
              </a:spcBef>
              <a:spcAft>
                <a:spcPts val="0"/>
              </a:spcAft>
              <a:buClr>
                <a:srgbClr val="5F5F5F"/>
              </a:buClr>
              <a:buSzPts val="1800"/>
              <a:buChar char="●"/>
            </a:pPr>
            <a:r>
              <a:rPr lang="en-US" sz="2400" b="1" dirty="0"/>
              <a:t>Liv</a:t>
            </a:r>
            <a:r>
              <a:rPr lang="en-US" sz="2400" dirty="0"/>
              <a:t> – Napa Valley Community Housing</a:t>
            </a:r>
            <a:endParaRPr dirty="0"/>
          </a:p>
        </p:txBody>
      </p:sp>
      <p:sp>
        <p:nvSpPr>
          <p:cNvPr id="220" name="Google Shape;220;p13"/>
          <p:cNvSpPr txBox="1">
            <a:spLocks noGrp="1"/>
          </p:cNvSpPr>
          <p:nvPr>
            <p:ph type="body" idx="2"/>
          </p:nvPr>
        </p:nvSpPr>
        <p:spPr>
          <a:xfrm>
            <a:off x="6443200" y="1536633"/>
            <a:ext cx="5333200" cy="4555200"/>
          </a:xfrm>
          <a:prstGeom prst="rect">
            <a:avLst/>
          </a:prstGeom>
          <a:noFill/>
          <a:ln>
            <a:noFill/>
          </a:ln>
        </p:spPr>
        <p:txBody>
          <a:bodyPr spcFirstLastPara="1" wrap="square" lIns="121900" tIns="121900" rIns="121900" bIns="121900" anchor="t" anchorCtr="0">
            <a:normAutofit/>
          </a:bodyPr>
          <a:lstStyle/>
          <a:p>
            <a:pPr marL="609585" lvl="0" indent="-457188" algn="l" rtl="0">
              <a:lnSpc>
                <a:spcPct val="150000"/>
              </a:lnSpc>
              <a:spcBef>
                <a:spcPts val="0"/>
              </a:spcBef>
              <a:spcAft>
                <a:spcPts val="0"/>
              </a:spcAft>
              <a:buClr>
                <a:srgbClr val="5F5F5F"/>
              </a:buClr>
              <a:buSzPts val="1800"/>
              <a:buChar char="●"/>
            </a:pPr>
            <a:r>
              <a:rPr lang="en-US" sz="2400" b="1"/>
              <a:t>Eduardo </a:t>
            </a:r>
            <a:r>
              <a:rPr lang="en-US" sz="2400"/>
              <a:t>- COPE </a:t>
            </a:r>
            <a:endParaRPr sz="2400"/>
          </a:p>
          <a:p>
            <a:pPr marL="609585" lvl="0" indent="-457188" algn="l" rtl="0">
              <a:lnSpc>
                <a:spcPct val="150000"/>
              </a:lnSpc>
              <a:spcBef>
                <a:spcPts val="0"/>
              </a:spcBef>
              <a:spcAft>
                <a:spcPts val="0"/>
              </a:spcAft>
              <a:buClr>
                <a:srgbClr val="5F5F5F"/>
              </a:buClr>
              <a:buSzPts val="1800"/>
              <a:buChar char="●"/>
            </a:pPr>
            <a:r>
              <a:rPr lang="en-US" sz="2400" b="1"/>
              <a:t>Susana </a:t>
            </a:r>
            <a:r>
              <a:rPr lang="en-US" sz="2400"/>
              <a:t>- UpValley Family Resource Center</a:t>
            </a:r>
            <a:endParaRPr/>
          </a:p>
        </p:txBody>
      </p:sp>
      <p:sp>
        <p:nvSpPr>
          <p:cNvPr id="221" name="Google Shape;221;p13"/>
          <p:cNvSpPr txBox="1">
            <a:spLocks noGrp="1"/>
          </p:cNvSpPr>
          <p:nvPr>
            <p:ph type="title"/>
          </p:nvPr>
        </p:nvSpPr>
        <p:spPr>
          <a:xfrm>
            <a:off x="6443200" y="593367"/>
            <a:ext cx="53332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70707"/>
              <a:buFont typeface="Roboto Condensed"/>
              <a:buNone/>
            </a:pPr>
            <a:r>
              <a:rPr lang="en-US"/>
              <a:t>Recruited Mentors</a:t>
            </a:r>
            <a:endParaRPr/>
          </a:p>
        </p:txBody>
      </p:sp>
      <p:pic>
        <p:nvPicPr>
          <p:cNvPr id="222" name="Google Shape;222;p13" descr="Flower arrangement (Provided by Getty Images)"/>
          <p:cNvPicPr preferRelativeResize="0"/>
          <p:nvPr/>
        </p:nvPicPr>
        <p:blipFill rotWithShape="1">
          <a:blip r:embed="rId3">
            <a:alphaModFix/>
          </a:blip>
          <a:srcRect/>
          <a:stretch/>
        </p:blipFill>
        <p:spPr>
          <a:xfrm>
            <a:off x="6532306" y="3554899"/>
            <a:ext cx="4173367" cy="3052600"/>
          </a:xfrm>
          <a:prstGeom prst="rect">
            <a:avLst/>
          </a:prstGeom>
          <a:noFill/>
          <a:ln>
            <a:noFill/>
          </a:ln>
        </p:spPr>
      </p:pic>
      <p:sp>
        <p:nvSpPr>
          <p:cNvPr id="223" name="Google Shape;223;p13"/>
          <p:cNvSpPr txBox="1"/>
          <p:nvPr/>
        </p:nvSpPr>
        <p:spPr>
          <a:xfrm>
            <a:off x="154137" y="6237982"/>
            <a:ext cx="34243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8A090D"/>
                </a:solidFill>
                <a:latin typeface="Roboto Condensed"/>
                <a:ea typeface="Roboto Condensed"/>
                <a:cs typeface="Roboto Condensed"/>
                <a:sym typeface="Roboto Condensed"/>
              </a:rPr>
              <a:t>NapaValleyCOAD.org/Connections</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E2CBAB">
            <a:alpha val="74901"/>
          </a:srgbClr>
        </a:solidFill>
        <a:effectLst/>
      </p:bgPr>
    </p:bg>
    <p:spTree>
      <p:nvGrpSpPr>
        <p:cNvPr id="1" name="Shape 244"/>
        <p:cNvGrpSpPr/>
        <p:nvPr/>
      </p:nvGrpSpPr>
      <p:grpSpPr>
        <a:xfrm>
          <a:off x="0" y="0"/>
          <a:ext cx="0" cy="0"/>
          <a:chOff x="0" y="0"/>
          <a:chExt cx="0" cy="0"/>
        </a:xfrm>
      </p:grpSpPr>
      <p:sp>
        <p:nvSpPr>
          <p:cNvPr id="245" name="Google Shape;245;p16"/>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70707"/>
              <a:buFont typeface="Roboto Condensed"/>
              <a:buNone/>
            </a:pPr>
            <a:r>
              <a:rPr lang="en-US"/>
              <a:t>Tablet for Resource Guide</a:t>
            </a:r>
            <a:endParaRPr/>
          </a:p>
        </p:txBody>
      </p:sp>
      <p:sp>
        <p:nvSpPr>
          <p:cNvPr id="246" name="Google Shape;246;p16"/>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p>
            <a:pPr marL="609585" lvl="0" indent="-457188" algn="l" rtl="0">
              <a:lnSpc>
                <a:spcPct val="150000"/>
              </a:lnSpc>
              <a:spcBef>
                <a:spcPts val="0"/>
              </a:spcBef>
              <a:spcAft>
                <a:spcPts val="0"/>
              </a:spcAft>
              <a:buClr>
                <a:srgbClr val="5F5F5F"/>
              </a:buClr>
              <a:buSzPts val="1800"/>
              <a:buChar char="●"/>
            </a:pPr>
            <a:r>
              <a:rPr lang="en-US"/>
              <a:t>140 Organization Entries</a:t>
            </a:r>
            <a:endParaRPr/>
          </a:p>
          <a:p>
            <a:pPr marL="1219170" lvl="1" indent="-423323" algn="l" rtl="0">
              <a:lnSpc>
                <a:spcPct val="150000"/>
              </a:lnSpc>
              <a:spcBef>
                <a:spcPts val="0"/>
              </a:spcBef>
              <a:spcAft>
                <a:spcPts val="0"/>
              </a:spcAft>
              <a:buClr>
                <a:srgbClr val="5F5F5F"/>
              </a:buClr>
              <a:buSzPts val="1400"/>
              <a:buChar char="○"/>
            </a:pPr>
            <a:r>
              <a:rPr lang="en-US"/>
              <a:t>Organization Duplicates - Service Category </a:t>
            </a:r>
            <a:endParaRPr/>
          </a:p>
          <a:p>
            <a:pPr marL="609585" lvl="0" indent="-457188" algn="l" rtl="0">
              <a:lnSpc>
                <a:spcPct val="150000"/>
              </a:lnSpc>
              <a:spcBef>
                <a:spcPts val="0"/>
              </a:spcBef>
              <a:spcAft>
                <a:spcPts val="0"/>
              </a:spcAft>
              <a:buClr>
                <a:srgbClr val="5F5F5F"/>
              </a:buClr>
              <a:buSzPts val="1800"/>
              <a:buChar char="●"/>
            </a:pPr>
            <a:r>
              <a:rPr lang="en-US"/>
              <a:t>Intake Process</a:t>
            </a:r>
            <a:endParaRPr/>
          </a:p>
          <a:p>
            <a:pPr marL="609585" lvl="0" indent="-457188" algn="l" rtl="0">
              <a:lnSpc>
                <a:spcPct val="150000"/>
              </a:lnSpc>
              <a:spcBef>
                <a:spcPts val="0"/>
              </a:spcBef>
              <a:spcAft>
                <a:spcPts val="0"/>
              </a:spcAft>
              <a:buClr>
                <a:srgbClr val="5F5F5F"/>
              </a:buClr>
              <a:buSzPts val="1800"/>
              <a:buChar char="●"/>
            </a:pPr>
            <a:r>
              <a:rPr lang="en-US"/>
              <a:t>CBO Guides</a:t>
            </a:r>
            <a:endParaRPr/>
          </a:p>
          <a:p>
            <a:pPr marL="609585" lvl="0" indent="-457188" algn="l" rtl="0">
              <a:lnSpc>
                <a:spcPct val="150000"/>
              </a:lnSpc>
              <a:spcBef>
                <a:spcPts val="0"/>
              </a:spcBef>
              <a:spcAft>
                <a:spcPts val="0"/>
              </a:spcAft>
              <a:buClr>
                <a:srgbClr val="5F5F5F"/>
              </a:buClr>
              <a:buSzPts val="1800"/>
              <a:buChar char="●"/>
            </a:pPr>
            <a:r>
              <a:rPr lang="en-US"/>
              <a:t>Newsletter Sign Ups</a:t>
            </a:r>
            <a:endParaRPr/>
          </a:p>
        </p:txBody>
      </p:sp>
      <p:pic>
        <p:nvPicPr>
          <p:cNvPr id="247" name="Google Shape;247;p16"/>
          <p:cNvPicPr preferRelativeResize="0"/>
          <p:nvPr/>
        </p:nvPicPr>
        <p:blipFill rotWithShape="1">
          <a:blip r:embed="rId3">
            <a:alphaModFix/>
          </a:blip>
          <a:srcRect l="9651" t="13857" r="7077" b="11476"/>
          <a:stretch/>
        </p:blipFill>
        <p:spPr>
          <a:xfrm>
            <a:off x="6641933" y="1130667"/>
            <a:ext cx="5276600" cy="4731533"/>
          </a:xfrm>
          <a:prstGeom prst="rect">
            <a:avLst/>
          </a:prstGeom>
          <a:noFill/>
          <a:ln>
            <a:noFill/>
          </a:ln>
        </p:spPr>
      </p:pic>
      <p:sp>
        <p:nvSpPr>
          <p:cNvPr id="248" name="Google Shape;248;p16"/>
          <p:cNvSpPr txBox="1"/>
          <p:nvPr/>
        </p:nvSpPr>
        <p:spPr>
          <a:xfrm>
            <a:off x="154137" y="6237982"/>
            <a:ext cx="34243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8A090D"/>
                </a:solidFill>
                <a:latin typeface="Roboto Condensed"/>
                <a:ea typeface="Roboto Condensed"/>
                <a:cs typeface="Roboto Condensed"/>
                <a:sym typeface="Roboto Condensed"/>
              </a:rPr>
              <a:t>NapaValleyCOAD.org/Connections</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38db04f3acf_0_6"/>
          <p:cNvSpPr txBox="1">
            <a:spLocks noGrp="1"/>
          </p:cNvSpPr>
          <p:nvPr>
            <p:ph type="ctrTitle"/>
          </p:nvPr>
        </p:nvSpPr>
        <p:spPr>
          <a:xfrm>
            <a:off x="3375775" y="809473"/>
            <a:ext cx="7313700" cy="19530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None/>
            </a:pPr>
            <a:r>
              <a:rPr lang="en-US"/>
              <a:t>AFN &amp; Older Adults Campaign Update</a:t>
            </a:r>
            <a:endParaRPr/>
          </a:p>
        </p:txBody>
      </p:sp>
      <p:sp>
        <p:nvSpPr>
          <p:cNvPr id="262" name="Google Shape;262;g38db04f3acf_0_6"/>
          <p:cNvSpPr txBox="1">
            <a:spLocks noGrp="1"/>
          </p:cNvSpPr>
          <p:nvPr>
            <p:ph type="subTitle" idx="1"/>
          </p:nvPr>
        </p:nvSpPr>
        <p:spPr>
          <a:xfrm>
            <a:off x="1397479" y="3602038"/>
            <a:ext cx="9566700" cy="23877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5F5F5F"/>
              </a:buClr>
              <a:buSzPts val="2400"/>
              <a:buFont typeface="Arial"/>
              <a:buChar char="●"/>
            </a:pPr>
            <a:r>
              <a:rPr lang="en-US" dirty="0"/>
              <a:t>Informational Campaign (May &amp; June - 4 installments)</a:t>
            </a:r>
            <a:endParaRP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38db04f3acf_0_11"/>
          <p:cNvSpPr txBox="1">
            <a:spLocks noGrp="1"/>
          </p:cNvSpPr>
          <p:nvPr>
            <p:ph type="ctrTitle"/>
          </p:nvPr>
        </p:nvSpPr>
        <p:spPr>
          <a:xfrm>
            <a:off x="3503938" y="709313"/>
            <a:ext cx="7313700" cy="23877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1000"/>
              </a:spcBef>
              <a:spcAft>
                <a:spcPts val="0"/>
              </a:spcAft>
              <a:buNone/>
            </a:pPr>
            <a:r>
              <a:rPr lang="en-US"/>
              <a:t>Children and Family Services Campaign Update</a:t>
            </a:r>
            <a:endParaRPr/>
          </a:p>
        </p:txBody>
      </p:sp>
      <p:sp>
        <p:nvSpPr>
          <p:cNvPr id="268" name="Google Shape;268;g38db04f3acf_0_11"/>
          <p:cNvSpPr txBox="1">
            <a:spLocks noGrp="1"/>
          </p:cNvSpPr>
          <p:nvPr>
            <p:ph type="subTitle" idx="1"/>
          </p:nvPr>
        </p:nvSpPr>
        <p:spPr>
          <a:xfrm>
            <a:off x="1397479" y="3602038"/>
            <a:ext cx="9566700" cy="23877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5F5F5F"/>
              </a:buClr>
              <a:buSzPts val="2400"/>
              <a:buFont typeface="Arial"/>
              <a:buChar char="●"/>
            </a:pPr>
            <a:r>
              <a:rPr lang="en-US" dirty="0"/>
              <a:t>Informational Campaign (Aug &amp; Sept - 5 installments)</a:t>
            </a:r>
            <a:endParaRP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38db04f3acf_0_16"/>
          <p:cNvSpPr txBox="1">
            <a:spLocks noGrp="1"/>
          </p:cNvSpPr>
          <p:nvPr>
            <p:ph type="ctrTitle"/>
          </p:nvPr>
        </p:nvSpPr>
        <p:spPr>
          <a:xfrm>
            <a:off x="3503938" y="709313"/>
            <a:ext cx="7313700" cy="23877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1000"/>
              </a:spcBef>
              <a:spcAft>
                <a:spcPts val="0"/>
              </a:spcAft>
              <a:buNone/>
            </a:pPr>
            <a:r>
              <a:rPr lang="en-US"/>
              <a:t>Emergency Financial Assistance and Gift Card Collaborative Update</a:t>
            </a:r>
            <a:endParaRPr/>
          </a:p>
        </p:txBody>
      </p:sp>
      <p:sp>
        <p:nvSpPr>
          <p:cNvPr id="274" name="Google Shape;274;g38db04f3acf_0_16"/>
          <p:cNvSpPr txBox="1">
            <a:spLocks noGrp="1"/>
          </p:cNvSpPr>
          <p:nvPr>
            <p:ph type="subTitle" idx="1"/>
          </p:nvPr>
        </p:nvSpPr>
        <p:spPr>
          <a:xfrm>
            <a:off x="1397479" y="3352763"/>
            <a:ext cx="9566700" cy="23877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1000"/>
              </a:spcBef>
              <a:spcAft>
                <a:spcPts val="0"/>
              </a:spcAft>
              <a:buSzPts val="2400"/>
              <a:buChar char="●"/>
            </a:pPr>
            <a:r>
              <a:rPr lang="en-US" dirty="0"/>
              <a:t>Gift Card Collaborative (COPE FC, COAD, UVFC, Puertas </a:t>
            </a:r>
            <a:r>
              <a:rPr lang="en-US" dirty="0" err="1"/>
              <a:t>Abiertas</a:t>
            </a:r>
            <a:r>
              <a:rPr lang="en-US" dirty="0"/>
              <a:t>, </a:t>
            </a:r>
            <a:r>
              <a:rPr lang="en-US" dirty="0" err="1"/>
              <a:t>ParentsCAN</a:t>
            </a:r>
            <a:r>
              <a:rPr lang="en-US" dirty="0"/>
              <a:t>, United Way, NVCF)</a:t>
            </a:r>
            <a:endParaRPr dirty="0"/>
          </a:p>
          <a:p>
            <a:pPr marL="457200" lvl="1" indent="-127000" algn="l" rtl="0">
              <a:lnSpc>
                <a:spcPct val="90000"/>
              </a:lnSpc>
              <a:spcBef>
                <a:spcPts val="1000"/>
              </a:spcBef>
              <a:spcAft>
                <a:spcPts val="0"/>
              </a:spcAft>
              <a:buSzPts val="2000"/>
              <a:buChar char="○"/>
            </a:pPr>
            <a:endParaRP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38db04f3acf_0_27"/>
          <p:cNvSpPr txBox="1"/>
          <p:nvPr/>
        </p:nvSpPr>
        <p:spPr>
          <a:xfrm>
            <a:off x="2876479" y="1254298"/>
            <a:ext cx="6608700" cy="16530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5300" dirty="0">
                <a:solidFill>
                  <a:schemeClr val="accent5"/>
                </a:solidFill>
                <a:latin typeface="Roboto Condensed"/>
                <a:ea typeface="Roboto Condensed"/>
                <a:cs typeface="Roboto Condensed"/>
                <a:sym typeface="Roboto Condensed"/>
              </a:rPr>
              <a:t>Food Access Coalition Update</a:t>
            </a:r>
            <a:endParaRPr sz="4300" dirty="0"/>
          </a:p>
        </p:txBody>
      </p:sp>
      <p:sp>
        <p:nvSpPr>
          <p:cNvPr id="2" name="Google Shape;274;g38db04f3acf_0_16">
            <a:extLst>
              <a:ext uri="{FF2B5EF4-FFF2-40B4-BE49-F238E27FC236}">
                <a16:creationId xmlns:a16="http://schemas.microsoft.com/office/drawing/2014/main" id="{4B71A7B1-31A7-AB85-C344-717F328C8FA1}"/>
              </a:ext>
            </a:extLst>
          </p:cNvPr>
          <p:cNvSpPr txBox="1">
            <a:spLocks noGrp="1"/>
          </p:cNvSpPr>
          <p:nvPr>
            <p:ph type="subTitle" idx="1"/>
          </p:nvPr>
        </p:nvSpPr>
        <p:spPr>
          <a:xfrm>
            <a:off x="1397479" y="3352763"/>
            <a:ext cx="9566700" cy="23877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1000"/>
              </a:spcBef>
              <a:spcAft>
                <a:spcPts val="0"/>
              </a:spcAft>
              <a:buSzPts val="2400"/>
              <a:buChar char="●"/>
            </a:pPr>
            <a:r>
              <a:rPr lang="en-US" dirty="0"/>
              <a:t>NapaFoodAccess.org</a:t>
            </a:r>
            <a:endParaRPr dirty="0"/>
          </a:p>
          <a:p>
            <a:pPr marL="457200" lvl="1" indent="-127000" algn="l" rtl="0">
              <a:lnSpc>
                <a:spcPct val="90000"/>
              </a:lnSpc>
              <a:spcBef>
                <a:spcPts val="1000"/>
              </a:spcBef>
              <a:spcAft>
                <a:spcPts val="0"/>
              </a:spcAft>
              <a:buSzPts val="2000"/>
              <a:buChar char="○"/>
            </a:pPr>
            <a:endParaRP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0"/>
          <p:cNvSpPr txBox="1">
            <a:spLocks noGrp="1"/>
          </p:cNvSpPr>
          <p:nvPr>
            <p:ph type="ctrTitle"/>
          </p:nvPr>
        </p:nvSpPr>
        <p:spPr>
          <a:xfrm>
            <a:off x="3354388" y="1122363"/>
            <a:ext cx="7313612"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4"/>
              </a:buClr>
              <a:buSzPts val="6000"/>
              <a:buFont typeface="Roboto Condensed"/>
              <a:buNone/>
            </a:pPr>
            <a:r>
              <a:rPr lang="en-US"/>
              <a:t>Napa Valley COAD Member Updates</a:t>
            </a:r>
            <a:endParaRPr/>
          </a:p>
        </p:txBody>
      </p:sp>
      <p:sp>
        <p:nvSpPr>
          <p:cNvPr id="542" name="Google Shape;542;p40"/>
          <p:cNvSpPr txBox="1">
            <a:spLocks noGrp="1"/>
          </p:cNvSpPr>
          <p:nvPr>
            <p:ph type="subTitle" idx="1"/>
          </p:nvPr>
        </p:nvSpPr>
        <p:spPr>
          <a:xfrm>
            <a:off x="3354388" y="3602038"/>
            <a:ext cx="7313612" cy="1655762"/>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rgbClr val="5F5F5F"/>
              </a:buClr>
              <a:buSzPts val="2400"/>
              <a:buNone/>
            </a:pPr>
            <a:endParaRPr dirty="0"/>
          </a:p>
          <a:p>
            <a:pPr marL="0" lvl="0" indent="0" algn="ctr" rtl="0">
              <a:lnSpc>
                <a:spcPct val="90000"/>
              </a:lnSpc>
              <a:spcBef>
                <a:spcPts val="1000"/>
              </a:spcBef>
              <a:spcAft>
                <a:spcPts val="0"/>
              </a:spcAft>
              <a:buClr>
                <a:srgbClr val="5F5F5F"/>
              </a:buClr>
              <a:buSzPts val="2400"/>
              <a:buNone/>
            </a:pPr>
            <a:endParaRPr dirty="0"/>
          </a:p>
          <a:p>
            <a:pPr marL="0" lvl="0" indent="0" algn="ctr" rtl="0">
              <a:lnSpc>
                <a:spcPct val="90000"/>
              </a:lnSpc>
              <a:spcBef>
                <a:spcPts val="1000"/>
              </a:spcBef>
              <a:spcAft>
                <a:spcPts val="0"/>
              </a:spcAft>
              <a:buClr>
                <a:srgbClr val="5F5F5F"/>
              </a:buClr>
              <a:buSzPts val="2400"/>
              <a:buNone/>
            </a:pPr>
            <a:r>
              <a:rPr lang="en-US" dirty="0"/>
              <a:t>Next Napa Valley COAD General Meeting</a:t>
            </a:r>
            <a:endParaRPr dirty="0"/>
          </a:p>
          <a:p>
            <a:pPr marL="0" lvl="0" indent="0" algn="ctr" rtl="0">
              <a:lnSpc>
                <a:spcPct val="90000"/>
              </a:lnSpc>
              <a:spcBef>
                <a:spcPts val="1000"/>
              </a:spcBef>
              <a:spcAft>
                <a:spcPts val="0"/>
              </a:spcAft>
              <a:buClr>
                <a:srgbClr val="5F5F5F"/>
              </a:buClr>
              <a:buSzPts val="2400"/>
              <a:buNone/>
            </a:pPr>
            <a:r>
              <a:rPr lang="en-US" dirty="0"/>
              <a:t>April 28, 2026 at TBD</a:t>
            </a:r>
            <a:endParaRPr dirty="0"/>
          </a:p>
          <a:p>
            <a:pPr marL="0" lvl="0" indent="0" algn="ctr" rtl="0">
              <a:lnSpc>
                <a:spcPct val="90000"/>
              </a:lnSpc>
              <a:spcBef>
                <a:spcPts val="1000"/>
              </a:spcBef>
              <a:spcAft>
                <a:spcPts val="0"/>
              </a:spcAft>
              <a:buClr>
                <a:srgbClr val="5F5F5F"/>
              </a:buClr>
              <a:buSzPts val="2400"/>
              <a:buNone/>
            </a:pPr>
            <a:endParaRP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42"/>
          <p:cNvSpPr txBox="1">
            <a:spLocks noGrp="1"/>
          </p:cNvSpPr>
          <p:nvPr>
            <p:ph type="title"/>
          </p:nvPr>
        </p:nvSpPr>
        <p:spPr>
          <a:xfrm>
            <a:off x="2454274" y="365125"/>
            <a:ext cx="889952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8080"/>
              </a:buClr>
              <a:buSzPts val="4400"/>
              <a:buFont typeface="Roboto Condensed"/>
              <a:buNone/>
            </a:pPr>
            <a:endParaRPr/>
          </a:p>
        </p:txBody>
      </p:sp>
      <p:sp>
        <p:nvSpPr>
          <p:cNvPr id="552" name="Google Shape;552;p42"/>
          <p:cNvSpPr txBox="1">
            <a:spLocks noGrp="1"/>
          </p:cNvSpPr>
          <p:nvPr>
            <p:ph type="body" idx="1"/>
          </p:nvPr>
        </p:nvSpPr>
        <p:spPr>
          <a:xfrm>
            <a:off x="2454274" y="1825625"/>
            <a:ext cx="4401794"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accent5"/>
              </a:buClr>
              <a:buSzPts val="2800"/>
              <a:buNone/>
            </a:pPr>
            <a:endParaRPr/>
          </a:p>
        </p:txBody>
      </p:sp>
      <p:sp>
        <p:nvSpPr>
          <p:cNvPr id="553" name="Google Shape;553;p42"/>
          <p:cNvSpPr txBox="1">
            <a:spLocks noGrp="1"/>
          </p:cNvSpPr>
          <p:nvPr>
            <p:ph type="body" idx="2"/>
          </p:nvPr>
        </p:nvSpPr>
        <p:spPr>
          <a:xfrm>
            <a:off x="7013420" y="1825625"/>
            <a:ext cx="4340379"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5F5F5F"/>
              </a:buClr>
              <a:buSzPts val="2800"/>
              <a:buNone/>
            </a:pPr>
            <a:endParaRPr/>
          </a:p>
        </p:txBody>
      </p:sp>
    </p:spTree>
  </p:cSld>
  <p:clrMapOvr>
    <a:masterClrMapping/>
  </p:clrMapOvr>
</p:sld>
</file>

<file path=ppt/theme/theme1.xml><?xml version="1.0" encoding="utf-8"?>
<a:theme xmlns:a="http://schemas.openxmlformats.org/drawingml/2006/main" name="Presentation">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10084</TotalTime>
  <Words>5531</Words>
  <Application>Microsoft Office PowerPoint</Application>
  <PresentationFormat>Widescreen</PresentationFormat>
  <Paragraphs>752</Paragraphs>
  <Slides>98</Slides>
  <Notes>86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98</vt:i4>
      </vt:variant>
    </vt:vector>
  </HeadingPairs>
  <TitlesOfParts>
    <vt:vector size="108" baseType="lpstr">
      <vt:lpstr>Roboto</vt:lpstr>
      <vt:lpstr>Arial,Sans-Serif</vt:lpstr>
      <vt:lpstr>Wingdings</vt:lpstr>
      <vt:lpstr>Roboto Condensed</vt:lpstr>
      <vt:lpstr>Courier New</vt:lpstr>
      <vt:lpstr>Calibri</vt:lpstr>
      <vt:lpstr>Arial</vt:lpstr>
      <vt:lpstr>Dreaming Outloud Pro</vt:lpstr>
      <vt:lpstr>Presentation</vt:lpstr>
      <vt:lpstr>Office Theme</vt:lpstr>
      <vt:lpstr>PowerPoint Presentation</vt:lpstr>
      <vt:lpstr>Napa Valley COAD General Meeting</vt:lpstr>
      <vt:lpstr>Agenda</vt:lpstr>
      <vt:lpstr>Welcome</vt:lpstr>
      <vt:lpstr>Disability Services &amp; Legal Center</vt:lpstr>
      <vt:lpstr>Disability Services &amp; legal Center</vt:lpstr>
      <vt:lpstr>About us:  </vt:lpstr>
      <vt:lpstr>AVAILABLE Services and Projects </vt:lpstr>
      <vt:lpstr>Benefits Counseling   </vt:lpstr>
      <vt:lpstr>Legal assistance</vt:lpstr>
      <vt:lpstr>DDAR (Disability Disaster Access &amp; Resources) </vt:lpstr>
      <vt:lpstr>HAM/AT home access Modification &amp; assistive technology </vt:lpstr>
      <vt:lpstr>Housing Services </vt:lpstr>
      <vt:lpstr>Systems Change Advocacy</vt:lpstr>
      <vt:lpstr>PowerPoint Presentation</vt:lpstr>
      <vt:lpstr>Aging Disability resource hub (ADRH)</vt:lpstr>
      <vt:lpstr>CONNECTIONS NAPA COUNTY -  Aging &amp; disability resource connection</vt:lpstr>
      <vt:lpstr>Administrative Leadership</vt:lpstr>
      <vt:lpstr>HOW TO ACCESS SERVICES</vt:lpstr>
      <vt:lpstr>211 United Way</vt:lpstr>
      <vt:lpstr>PowerPoint Presentation</vt:lpstr>
      <vt:lpstr>What is the United Way?</vt:lpstr>
      <vt:lpstr>United Way Bay Area</vt:lpstr>
      <vt:lpstr>United Way Bay Area </vt:lpstr>
      <vt:lpstr>Areas of Impact</vt:lpstr>
      <vt:lpstr>Our Programs &amp; Initiatives</vt:lpstr>
      <vt:lpstr>Free Tax Help</vt:lpstr>
      <vt:lpstr>What is 211?</vt:lpstr>
      <vt:lpstr>How does it work?</vt:lpstr>
      <vt:lpstr>A Quick History of 211</vt:lpstr>
      <vt:lpstr>Quick History of 211 in the Bay Area</vt:lpstr>
      <vt:lpstr>Why 211 and United Way?</vt:lpstr>
      <vt:lpstr>PowerPoint Presentation</vt:lpstr>
      <vt:lpstr>Where is 211 available?</vt:lpstr>
      <vt:lpstr>Why/How 211 in an Emergency</vt:lpstr>
      <vt:lpstr>211 Roles Emergency Response</vt:lpstr>
      <vt:lpstr>PowerPoint Presentation</vt:lpstr>
      <vt:lpstr>Emergency Preparedness Screening &amp; Care Coordination</vt:lpstr>
      <vt:lpstr>Airbnb.org Partnership</vt:lpstr>
      <vt:lpstr>Ride United – Lyft Partnership</vt:lpstr>
      <vt:lpstr>Earthquake Preparedness </vt:lpstr>
      <vt:lpstr>Tobacco Cessation (Statewide)</vt:lpstr>
      <vt:lpstr>Caregiver Support Program</vt:lpstr>
      <vt:lpstr>California VS Hate</vt:lpstr>
      <vt:lpstr>Data Exchange Framework (DxF)</vt:lpstr>
      <vt:lpstr>211 Data Dashboards</vt:lpstr>
      <vt:lpstr>Napa County FY25 Stats</vt:lpstr>
      <vt:lpstr>211 Capacity Challenges</vt:lpstr>
      <vt:lpstr>211 Resources</vt:lpstr>
      <vt:lpstr>Sample Flyers</vt:lpstr>
      <vt:lpstr>PowerPoint Presentation</vt:lpstr>
      <vt:lpstr>Thank you!</vt:lpstr>
      <vt:lpstr>PowerPoint Presentation</vt:lpstr>
      <vt:lpstr>What is the United Way?</vt:lpstr>
      <vt:lpstr>United Way Bay Area</vt:lpstr>
      <vt:lpstr>United Way Bay Area </vt:lpstr>
      <vt:lpstr>Areas of Impact</vt:lpstr>
      <vt:lpstr>Our Programs &amp; Initiatives</vt:lpstr>
      <vt:lpstr>Free Tax Help</vt:lpstr>
      <vt:lpstr>What is 211?</vt:lpstr>
      <vt:lpstr>How does it work?</vt:lpstr>
      <vt:lpstr>A Quick History of 211</vt:lpstr>
      <vt:lpstr>Quick History of 211 in the Bay Area</vt:lpstr>
      <vt:lpstr>Why 211 and United Way?</vt:lpstr>
      <vt:lpstr>PowerPoint Presentation</vt:lpstr>
      <vt:lpstr>Where is 211 available?</vt:lpstr>
      <vt:lpstr>Why/How 211 in an Emergency</vt:lpstr>
      <vt:lpstr>211 Roles Emergency Response</vt:lpstr>
      <vt:lpstr>PowerPoint Presentation</vt:lpstr>
      <vt:lpstr>Emergency Preparedness Screening &amp; Care Coordination</vt:lpstr>
      <vt:lpstr>Airbnb.org Partnership</vt:lpstr>
      <vt:lpstr>Ride United – Lyft Partnership</vt:lpstr>
      <vt:lpstr>Earthquake Preparedness </vt:lpstr>
      <vt:lpstr>Tobacco Cessation (Statewide)</vt:lpstr>
      <vt:lpstr>Caregiver Support Program</vt:lpstr>
      <vt:lpstr>California VS Hate</vt:lpstr>
      <vt:lpstr>Data Exchange Framework (DxF)</vt:lpstr>
      <vt:lpstr>211 Data Dashboards</vt:lpstr>
      <vt:lpstr>Napa County FY25 Stats</vt:lpstr>
      <vt:lpstr>211 Capacity Challenges</vt:lpstr>
      <vt:lpstr>211 Resources</vt:lpstr>
      <vt:lpstr>Sample Flyers</vt:lpstr>
      <vt:lpstr>PowerPoint Presentation</vt:lpstr>
      <vt:lpstr>Thank you!</vt:lpstr>
      <vt:lpstr>COAD Updates</vt:lpstr>
      <vt:lpstr>Community Connections</vt:lpstr>
      <vt:lpstr>Next Co-Chair Meeting:  TBD 2026 </vt:lpstr>
      <vt:lpstr>Community Connections</vt:lpstr>
      <vt:lpstr>Website</vt:lpstr>
      <vt:lpstr>Hired Connectors</vt:lpstr>
      <vt:lpstr>Tablet for Resource Guide</vt:lpstr>
      <vt:lpstr>AFN &amp; Older Adults Campaign Update</vt:lpstr>
      <vt:lpstr>Children and Family Services Campaign Update</vt:lpstr>
      <vt:lpstr>Emergency Financial Assistance and Gift Card Collaborative Update</vt:lpstr>
      <vt:lpstr>PowerPoint Presentation</vt:lpstr>
      <vt:lpstr>Napa Valley COAD Member Updates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Tonya Peters</dc:creator>
  <cp:lastModifiedBy>Miguel Ángel Castañón - NV COAD</cp:lastModifiedBy>
  <cp:revision>4</cp:revision>
  <dcterms:created xsi:type="dcterms:W3CDTF">2017-12-14T21:10:41Z</dcterms:created>
  <dcterms:modified xsi:type="dcterms:W3CDTF">2026-03-17T16:55:13Z</dcterms:modified>
</cp:coreProperties>
</file>