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68" r:id="rId2"/>
  </p:sldMasterIdLst>
  <p:notesMasterIdLst>
    <p:notesMasterId r:id="rId35"/>
  </p:notesMasterIdLst>
  <p:sldIdLst>
    <p:sldId id="256" r:id="rId3"/>
    <p:sldId id="257" r:id="rId4"/>
    <p:sldId id="258" r:id="rId5"/>
    <p:sldId id="259" r:id="rId6"/>
    <p:sldId id="260" r:id="rId7"/>
    <p:sldId id="277" r:id="rId8"/>
    <p:sldId id="266" r:id="rId9"/>
    <p:sldId id="569" r:id="rId10"/>
    <p:sldId id="570" r:id="rId11"/>
    <p:sldId id="571" r:id="rId12"/>
    <p:sldId id="572" r:id="rId13"/>
    <p:sldId id="573" r:id="rId14"/>
    <p:sldId id="261" r:id="rId15"/>
    <p:sldId id="262" r:id="rId16"/>
    <p:sldId id="263" r:id="rId17"/>
    <p:sldId id="302" r:id="rId18"/>
    <p:sldId id="303" r:id="rId19"/>
    <p:sldId id="394" r:id="rId20"/>
    <p:sldId id="565" r:id="rId21"/>
    <p:sldId id="564" r:id="rId22"/>
    <p:sldId id="396" r:id="rId23"/>
    <p:sldId id="567" r:id="rId24"/>
    <p:sldId id="397" r:id="rId25"/>
    <p:sldId id="373" r:id="rId26"/>
    <p:sldId id="566" r:id="rId27"/>
    <p:sldId id="408" r:id="rId28"/>
    <p:sldId id="568" r:id="rId29"/>
    <p:sldId id="379" r:id="rId30"/>
    <p:sldId id="273" r:id="rId31"/>
    <p:sldId id="299" r:id="rId32"/>
    <p:sldId id="300" r:id="rId33"/>
    <p:sldId id="301" r:id="rId34"/>
  </p:sldIdLst>
  <p:sldSz cx="12192000" cy="6858000"/>
  <p:notesSz cx="6858000" cy="9144000"/>
  <p:embeddedFontLst>
    <p:embeddedFont>
      <p:font typeface="Lora" pitchFamily="2" charset="0"/>
      <p:regular r:id="rId36"/>
      <p:bold r:id="rId37"/>
      <p:italic r:id="rId38"/>
      <p:boldItalic r:id="rId39"/>
    </p:embeddedFont>
    <p:embeddedFont>
      <p:font typeface="Narkisim" panose="020E0502050101010101" pitchFamily="34" charset="-79"/>
      <p:regular r:id="rId40"/>
    </p:embeddedFont>
    <p:embeddedFont>
      <p:font typeface="Quattrocento Sans" panose="020B0502050000020003" pitchFamily="34" charset="0"/>
      <p:regular r:id="rId41"/>
      <p:bold r:id="rId42"/>
      <p:italic r:id="rId43"/>
      <p:boldItalic r:id="rId44"/>
    </p:embeddedFont>
    <p:embeddedFont>
      <p:font typeface="Roboto" panose="02000000000000000000" pitchFamily="2" charset="0"/>
      <p:regular r:id="rId45"/>
      <p:bold r:id="rId46"/>
      <p:italic r:id="rId47"/>
      <p:boldItalic r:id="rId48"/>
    </p:embeddedFont>
    <p:embeddedFont>
      <p:font typeface="Roboto Condensed" panose="02000000000000000000" pitchFamily="2" charset="0"/>
      <p:regular r:id="rId49"/>
      <p:bold r:id="rId50"/>
      <p:italic r:id="rId51"/>
      <p:boldItalic r:id="rId5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74">
          <p15:clr>
            <a:srgbClr val="A4A3A4"/>
          </p15:clr>
        </p15:guide>
        <p15:guide id="2" pos="1546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12" roundtripDataSignature="AMtx7mjMkLxNMDKy6LxlrS14qU6vonBl3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EFE8"/>
    <a:srgbClr val="F2702F"/>
    <a:srgbClr val="FFC000"/>
    <a:srgbClr val="B02A01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B34BB73-8B2D-4519-82D8-9ECFB3A18B58}">
  <a:tblStyle styleId="{9B34BB73-8B2D-4519-82D8-9ECFB3A18B58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>
        <p:guide orient="horz" pos="2174"/>
        <p:guide pos="154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4.fntdata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font" Target="fonts/font7.fntdata"/><Relationship Id="rId47" Type="http://schemas.openxmlformats.org/officeDocument/2006/relationships/font" Target="fonts/font12.fntdata"/><Relationship Id="rId50" Type="http://schemas.openxmlformats.org/officeDocument/2006/relationships/font" Target="fonts/font15.fntdata"/><Relationship Id="rId112" Type="http://customschemas.google.com/relationships/presentationmetadata" Target="metadata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font" Target="fonts/font2.fntdata"/><Relationship Id="rId40" Type="http://schemas.openxmlformats.org/officeDocument/2006/relationships/font" Target="fonts/font5.fntdata"/><Relationship Id="rId45" Type="http://schemas.openxmlformats.org/officeDocument/2006/relationships/font" Target="fonts/font10.fntdata"/><Relationship Id="rId115" Type="http://schemas.openxmlformats.org/officeDocument/2006/relationships/theme" Target="theme/theme1.xml"/><Relationship Id="rId5" Type="http://schemas.openxmlformats.org/officeDocument/2006/relationships/slide" Target="slides/slide3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notesMaster" Target="notesMasters/notesMaster1.xml"/><Relationship Id="rId43" Type="http://schemas.openxmlformats.org/officeDocument/2006/relationships/font" Target="fonts/font8.fntdata"/><Relationship Id="rId48" Type="http://schemas.openxmlformats.org/officeDocument/2006/relationships/font" Target="fonts/font13.fntdata"/><Relationship Id="rId113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font" Target="fonts/font16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font" Target="fonts/font3.fntdata"/><Relationship Id="rId46" Type="http://schemas.openxmlformats.org/officeDocument/2006/relationships/font" Target="fonts/font11.fntdata"/><Relationship Id="rId116" Type="http://schemas.openxmlformats.org/officeDocument/2006/relationships/tableStyles" Target="tableStyles.xml"/><Relationship Id="rId20" Type="http://schemas.openxmlformats.org/officeDocument/2006/relationships/slide" Target="slides/slide18.xml"/><Relationship Id="rId41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font" Target="fonts/font1.fntdata"/><Relationship Id="rId49" Type="http://schemas.openxmlformats.org/officeDocument/2006/relationships/font" Target="fonts/font14.fntdata"/><Relationship Id="rId114" Type="http://schemas.openxmlformats.org/officeDocument/2006/relationships/viewProps" Target="viewProps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font" Target="fonts/font9.fntdata"/><Relationship Id="rId52" Type="http://schemas.openxmlformats.org/officeDocument/2006/relationships/font" Target="fonts/font17.fntdata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AA236BE-3B44-48A8-80AC-AD3AB286EB60}" type="doc">
      <dgm:prSet loTypeId="urn:microsoft.com/office/officeart/2005/8/layout/radial1" loCatId="cycle" qsTypeId="urn:microsoft.com/office/officeart/2005/8/quickstyle/simple3#1" qsCatId="simple" csTypeId="urn:microsoft.com/office/officeart/2005/8/colors/colorful1#1" csCatId="colorful" phldr="1"/>
      <dgm:spPr/>
      <dgm:t>
        <a:bodyPr/>
        <a:lstStyle/>
        <a:p>
          <a:endParaRPr lang="en-US"/>
        </a:p>
      </dgm:t>
    </dgm:pt>
    <dgm:pt modelId="{7C8D6658-52A1-405C-BE60-68EA07DB937E}">
      <dgm:prSet phldrT="[Text]" custT="1"/>
      <dgm:spPr>
        <a:solidFill>
          <a:srgbClr val="FFD423"/>
        </a:solidFill>
      </dgm:spPr>
      <dgm:t>
        <a:bodyPr/>
        <a:lstStyle/>
        <a:p>
          <a:pPr>
            <a:lnSpc>
              <a:spcPct val="100000"/>
            </a:lnSpc>
          </a:pPr>
          <a:r>
            <a:rPr lang="en-US" sz="2800" b="1" noProof="0" dirty="0">
              <a:latin typeface="Calibri" pitchFamily="34" charset="0"/>
            </a:rPr>
            <a:t>Services</a:t>
          </a:r>
        </a:p>
      </dgm:t>
    </dgm:pt>
    <dgm:pt modelId="{C9DB2AF9-0BCB-4928-B2D3-0BCC406503CB}" type="parTrans" cxnId="{31476987-E25B-46DF-9724-704E4C0CE974}">
      <dgm:prSet/>
      <dgm:spPr/>
      <dgm:t>
        <a:bodyPr/>
        <a:lstStyle/>
        <a:p>
          <a:endParaRPr lang="es-ES_tradnl" sz="1400" b="0" noProof="0">
            <a:solidFill>
              <a:schemeClr val="tx1"/>
            </a:solidFill>
            <a:latin typeface="+mj-lt"/>
          </a:endParaRPr>
        </a:p>
      </dgm:t>
    </dgm:pt>
    <dgm:pt modelId="{C3AFF23E-FB49-48E8-9408-7E4DE5913896}" type="sibTrans" cxnId="{31476987-E25B-46DF-9724-704E4C0CE974}">
      <dgm:prSet/>
      <dgm:spPr/>
      <dgm:t>
        <a:bodyPr/>
        <a:lstStyle/>
        <a:p>
          <a:endParaRPr lang="es-ES_tradnl" sz="1400" b="0" noProof="0">
            <a:solidFill>
              <a:schemeClr val="tx1"/>
            </a:solidFill>
            <a:latin typeface="+mj-lt"/>
          </a:endParaRPr>
        </a:p>
      </dgm:t>
    </dgm:pt>
    <dgm:pt modelId="{429542B6-5CD9-400D-A71F-7A80F9495C9F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en-US" sz="1800" b="1" noProof="0" dirty="0">
              <a:latin typeface="Calibri" pitchFamily="34" charset="0"/>
            </a:rPr>
            <a:t>Fair Housing Counseling</a:t>
          </a:r>
        </a:p>
      </dgm:t>
    </dgm:pt>
    <dgm:pt modelId="{1DD023D9-4575-4DA0-A8F1-635F0147CE84}" type="parTrans" cxnId="{D9FCB716-E803-4B34-A2BA-56A84901ACF8}">
      <dgm:prSet custT="1"/>
      <dgm:spPr/>
      <dgm:t>
        <a:bodyPr/>
        <a:lstStyle/>
        <a:p>
          <a:endParaRPr lang="es-ES_tradnl" sz="1400" b="0" noProof="0" dirty="0">
            <a:solidFill>
              <a:schemeClr val="tx1"/>
            </a:solidFill>
            <a:latin typeface="+mj-lt"/>
          </a:endParaRPr>
        </a:p>
      </dgm:t>
    </dgm:pt>
    <dgm:pt modelId="{38664F96-FF5F-45AD-AFCD-671EACDF64D4}" type="sibTrans" cxnId="{D9FCB716-E803-4B34-A2BA-56A84901ACF8}">
      <dgm:prSet/>
      <dgm:spPr/>
      <dgm:t>
        <a:bodyPr/>
        <a:lstStyle/>
        <a:p>
          <a:endParaRPr lang="es-ES_tradnl" sz="1400" b="0" noProof="0">
            <a:solidFill>
              <a:schemeClr val="tx1"/>
            </a:solidFill>
            <a:latin typeface="+mj-lt"/>
          </a:endParaRPr>
        </a:p>
      </dgm:t>
    </dgm:pt>
    <dgm:pt modelId="{28347FFD-5D3F-4FA5-AC65-587F70995B3B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800" b="1" noProof="0" dirty="0">
              <a:latin typeface="Calibri" pitchFamily="34" charset="0"/>
            </a:rPr>
            <a:t>Training for Housing Providers &amp; Tenants</a:t>
          </a:r>
        </a:p>
      </dgm:t>
    </dgm:pt>
    <dgm:pt modelId="{274E976F-247B-4EE5-9564-208431DC70D8}" type="parTrans" cxnId="{352E842D-96C0-4C88-B343-A818A842340E}">
      <dgm:prSet custT="1"/>
      <dgm:spPr/>
      <dgm:t>
        <a:bodyPr/>
        <a:lstStyle/>
        <a:p>
          <a:endParaRPr lang="en-US" sz="1400" b="0" dirty="0">
            <a:latin typeface="+mj-lt"/>
          </a:endParaRPr>
        </a:p>
      </dgm:t>
    </dgm:pt>
    <dgm:pt modelId="{F1AD597C-8187-44F4-9968-7E0B5B84FFCC}" type="sibTrans" cxnId="{352E842D-96C0-4C88-B343-A818A842340E}">
      <dgm:prSet/>
      <dgm:spPr/>
      <dgm:t>
        <a:bodyPr/>
        <a:lstStyle/>
        <a:p>
          <a:endParaRPr lang="en-US" sz="1400" b="0">
            <a:latin typeface="+mj-lt"/>
          </a:endParaRPr>
        </a:p>
      </dgm:t>
    </dgm:pt>
    <dgm:pt modelId="{D106E1F6-D709-4555-B9C0-69ED12DAFBDE}">
      <dgm:prSet phldrT="[Text]" custT="1"/>
      <dgm:spPr>
        <a:solidFill>
          <a:schemeClr val="bg2"/>
        </a:solidFill>
      </dgm:spPr>
      <dgm:t>
        <a:bodyPr/>
        <a:lstStyle/>
        <a:p>
          <a:pPr>
            <a:lnSpc>
              <a:spcPct val="100000"/>
            </a:lnSpc>
          </a:pPr>
          <a:r>
            <a:rPr lang="en-US" sz="1800" b="1" noProof="0" dirty="0">
              <a:latin typeface="Calibri" pitchFamily="34" charset="0"/>
            </a:rPr>
            <a:t>Pre-purchase Education &amp; Counseling </a:t>
          </a:r>
        </a:p>
      </dgm:t>
    </dgm:pt>
    <dgm:pt modelId="{9A94A27E-0BF0-4AEF-B595-DC9CE084969F}" type="sibTrans" cxnId="{676D1C86-FCB2-4F19-A3AE-78F5CC3B2038}">
      <dgm:prSet/>
      <dgm:spPr/>
      <dgm:t>
        <a:bodyPr/>
        <a:lstStyle/>
        <a:p>
          <a:endParaRPr lang="es-ES_tradnl" sz="1400" b="0" noProof="0">
            <a:solidFill>
              <a:schemeClr val="tx1"/>
            </a:solidFill>
            <a:latin typeface="+mj-lt"/>
          </a:endParaRPr>
        </a:p>
      </dgm:t>
    </dgm:pt>
    <dgm:pt modelId="{61D97A65-2DC6-4124-8A8B-65F27B3D57E3}" type="parTrans" cxnId="{676D1C86-FCB2-4F19-A3AE-78F5CC3B2038}">
      <dgm:prSet custT="1"/>
      <dgm:spPr/>
      <dgm:t>
        <a:bodyPr/>
        <a:lstStyle/>
        <a:p>
          <a:endParaRPr lang="es-ES_tradnl" sz="1400" b="0" noProof="0" dirty="0">
            <a:solidFill>
              <a:schemeClr val="tx1"/>
            </a:solidFill>
            <a:latin typeface="+mj-lt"/>
          </a:endParaRPr>
        </a:p>
      </dgm:t>
    </dgm:pt>
    <dgm:pt modelId="{8AB76068-AB6F-4FA2-9DF0-43E127BB0E27}">
      <dgm:prSet custT="1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pPr>
            <a:lnSpc>
              <a:spcPct val="100000"/>
            </a:lnSpc>
          </a:pPr>
          <a:r>
            <a:rPr lang="en-US" sz="1800" b="1" noProof="0" dirty="0">
              <a:latin typeface="Calibri" pitchFamily="34" charset="0"/>
            </a:rPr>
            <a:t>Fair Housing Investigation</a:t>
          </a:r>
        </a:p>
      </dgm:t>
    </dgm:pt>
    <dgm:pt modelId="{350225FD-0B1F-4DCB-95A2-884E2ACEFBF9}" type="parTrans" cxnId="{B4099937-9FA1-4EB3-BF0B-C88FC36B2A6A}">
      <dgm:prSet custT="1"/>
      <dgm:spPr/>
      <dgm:t>
        <a:bodyPr/>
        <a:lstStyle/>
        <a:p>
          <a:endParaRPr lang="en-US" sz="600"/>
        </a:p>
      </dgm:t>
    </dgm:pt>
    <dgm:pt modelId="{21DC7DD8-0C9C-4C5D-8B6B-673C15744C99}" type="sibTrans" cxnId="{B4099937-9FA1-4EB3-BF0B-C88FC36B2A6A}">
      <dgm:prSet/>
      <dgm:spPr/>
      <dgm:t>
        <a:bodyPr/>
        <a:lstStyle/>
        <a:p>
          <a:endParaRPr lang="en-US" sz="2000"/>
        </a:p>
      </dgm:t>
    </dgm:pt>
    <dgm:pt modelId="{BFB28D71-653B-4C13-A091-8396F8F46C77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800" b="1" noProof="0" dirty="0">
              <a:latin typeface="Calibri" pitchFamily="34" charset="0"/>
            </a:rPr>
            <a:t>Foreclosure Prevention Counseling</a:t>
          </a:r>
        </a:p>
      </dgm:t>
    </dgm:pt>
    <dgm:pt modelId="{B5EEFEEA-C0A3-415E-A610-664DC3300CDC}" type="parTrans" cxnId="{B1D69D52-FCA4-45FA-BEE9-7F8089908D49}">
      <dgm:prSet custT="1"/>
      <dgm:spPr/>
      <dgm:t>
        <a:bodyPr/>
        <a:lstStyle/>
        <a:p>
          <a:endParaRPr lang="en-US" sz="600"/>
        </a:p>
      </dgm:t>
    </dgm:pt>
    <dgm:pt modelId="{2FAB3C5F-FADE-40E8-9C6D-50F27C16DD9B}" type="sibTrans" cxnId="{B1D69D52-FCA4-45FA-BEE9-7F8089908D49}">
      <dgm:prSet/>
      <dgm:spPr/>
      <dgm:t>
        <a:bodyPr/>
        <a:lstStyle/>
        <a:p>
          <a:endParaRPr lang="en-US" sz="2000"/>
        </a:p>
      </dgm:t>
    </dgm:pt>
    <dgm:pt modelId="{03D37D61-0338-46B0-B08E-A048698C79A6}" type="pres">
      <dgm:prSet presAssocID="{DAA236BE-3B44-48A8-80AC-AD3AB286EB6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756B7B29-7545-426E-B5F3-68D9C86A3AF1}" type="pres">
      <dgm:prSet presAssocID="{7C8D6658-52A1-405C-BE60-68EA07DB937E}" presName="centerShape" presStyleLbl="node0" presStyleIdx="0" presStyleCnt="1" custScaleX="131063" custScaleY="107979"/>
      <dgm:spPr/>
    </dgm:pt>
    <dgm:pt modelId="{13D84975-9E42-4F69-8B51-02052F088AA1}" type="pres">
      <dgm:prSet presAssocID="{1DD023D9-4575-4DA0-A8F1-635F0147CE84}" presName="Name9" presStyleLbl="parChTrans1D2" presStyleIdx="0" presStyleCnt="5"/>
      <dgm:spPr/>
    </dgm:pt>
    <dgm:pt modelId="{51EFF96B-F682-4A31-BCEF-9ADB9EDD45F2}" type="pres">
      <dgm:prSet presAssocID="{1DD023D9-4575-4DA0-A8F1-635F0147CE84}" presName="connTx" presStyleLbl="parChTrans1D2" presStyleIdx="0" presStyleCnt="5"/>
      <dgm:spPr/>
    </dgm:pt>
    <dgm:pt modelId="{8D025ECC-FA53-4E53-9FF5-83284F388253}" type="pres">
      <dgm:prSet presAssocID="{429542B6-5CD9-400D-A71F-7A80F9495C9F}" presName="node" presStyleLbl="node1" presStyleIdx="0" presStyleCnt="5" custScaleX="106464">
        <dgm:presLayoutVars>
          <dgm:bulletEnabled val="1"/>
        </dgm:presLayoutVars>
      </dgm:prSet>
      <dgm:spPr/>
    </dgm:pt>
    <dgm:pt modelId="{B9E1D142-9A25-4C3B-96B8-066FE5E03B08}" type="pres">
      <dgm:prSet presAssocID="{350225FD-0B1F-4DCB-95A2-884E2ACEFBF9}" presName="Name9" presStyleLbl="parChTrans1D2" presStyleIdx="1" presStyleCnt="5"/>
      <dgm:spPr/>
    </dgm:pt>
    <dgm:pt modelId="{1B8BEF12-6C16-4C10-946A-0C16FAFC775A}" type="pres">
      <dgm:prSet presAssocID="{350225FD-0B1F-4DCB-95A2-884E2ACEFBF9}" presName="connTx" presStyleLbl="parChTrans1D2" presStyleIdx="1" presStyleCnt="5"/>
      <dgm:spPr/>
    </dgm:pt>
    <dgm:pt modelId="{64C25F1F-7EFE-44EE-B774-745986F634CF}" type="pres">
      <dgm:prSet presAssocID="{8AB76068-AB6F-4FA2-9DF0-43E127BB0E27}" presName="node" presStyleLbl="node1" presStyleIdx="1" presStyleCnt="5" custScaleX="123086" custRadScaleRad="130696" custRadScaleInc="3811">
        <dgm:presLayoutVars>
          <dgm:bulletEnabled val="1"/>
        </dgm:presLayoutVars>
      </dgm:prSet>
      <dgm:spPr/>
    </dgm:pt>
    <dgm:pt modelId="{21112B49-CB61-4E0A-B039-B030EE01D63E}" type="pres">
      <dgm:prSet presAssocID="{274E976F-247B-4EE5-9564-208431DC70D8}" presName="Name9" presStyleLbl="parChTrans1D2" presStyleIdx="2" presStyleCnt="5"/>
      <dgm:spPr/>
    </dgm:pt>
    <dgm:pt modelId="{8C1924E7-469E-4864-83FD-D8A8D02CBE26}" type="pres">
      <dgm:prSet presAssocID="{274E976F-247B-4EE5-9564-208431DC70D8}" presName="connTx" presStyleLbl="parChTrans1D2" presStyleIdx="2" presStyleCnt="5"/>
      <dgm:spPr/>
    </dgm:pt>
    <dgm:pt modelId="{84D0D553-E36E-430C-9A9D-AEE9E4B1C26C}" type="pres">
      <dgm:prSet presAssocID="{28347FFD-5D3F-4FA5-AC65-587F70995B3B}" presName="node" presStyleLbl="node1" presStyleIdx="2" presStyleCnt="5" custScaleX="126095" custRadScaleRad="121040" custRadScaleInc="385810">
        <dgm:presLayoutVars>
          <dgm:bulletEnabled val="1"/>
        </dgm:presLayoutVars>
      </dgm:prSet>
      <dgm:spPr/>
    </dgm:pt>
    <dgm:pt modelId="{AFC6532E-B929-488E-968A-25DAD934737E}" type="pres">
      <dgm:prSet presAssocID="{B5EEFEEA-C0A3-415E-A610-664DC3300CDC}" presName="Name9" presStyleLbl="parChTrans1D2" presStyleIdx="3" presStyleCnt="5"/>
      <dgm:spPr/>
    </dgm:pt>
    <dgm:pt modelId="{53C7CDD6-8896-418E-BF7F-BAA013CCBC03}" type="pres">
      <dgm:prSet presAssocID="{B5EEFEEA-C0A3-415E-A610-664DC3300CDC}" presName="connTx" presStyleLbl="parChTrans1D2" presStyleIdx="3" presStyleCnt="5"/>
      <dgm:spPr/>
    </dgm:pt>
    <dgm:pt modelId="{3EF0886D-FF9F-44E3-B15C-8440BC0362EC}" type="pres">
      <dgm:prSet presAssocID="{BFB28D71-653B-4C13-A091-8396F8F46C77}" presName="node" presStyleLbl="node1" presStyleIdx="3" presStyleCnt="5" custScaleX="104724" custScaleY="80801">
        <dgm:presLayoutVars>
          <dgm:bulletEnabled val="1"/>
        </dgm:presLayoutVars>
      </dgm:prSet>
      <dgm:spPr/>
    </dgm:pt>
    <dgm:pt modelId="{1E8BD8D0-7D67-4B60-9D60-79A9B2CFB88B}" type="pres">
      <dgm:prSet presAssocID="{61D97A65-2DC6-4124-8A8B-65F27B3D57E3}" presName="Name9" presStyleLbl="parChTrans1D2" presStyleIdx="4" presStyleCnt="5"/>
      <dgm:spPr/>
    </dgm:pt>
    <dgm:pt modelId="{8EA2A77B-E705-4AAC-8823-75902A0062BA}" type="pres">
      <dgm:prSet presAssocID="{61D97A65-2DC6-4124-8A8B-65F27B3D57E3}" presName="connTx" presStyleLbl="parChTrans1D2" presStyleIdx="4" presStyleCnt="5"/>
      <dgm:spPr/>
    </dgm:pt>
    <dgm:pt modelId="{A059FE69-19AE-4054-98B1-EF3649713A04}" type="pres">
      <dgm:prSet presAssocID="{D106E1F6-D709-4555-B9C0-69ED12DAFBDE}" presName="node" presStyleLbl="node1" presStyleIdx="4" presStyleCnt="5" custScaleX="131613" custRadScaleRad="113963" custRadScaleInc="-426390">
        <dgm:presLayoutVars>
          <dgm:bulletEnabled val="1"/>
        </dgm:presLayoutVars>
      </dgm:prSet>
      <dgm:spPr/>
    </dgm:pt>
  </dgm:ptLst>
  <dgm:cxnLst>
    <dgm:cxn modelId="{D2141F02-F7BA-4F55-9E7C-2D8BBF91B935}" type="presOf" srcId="{B5EEFEEA-C0A3-415E-A610-664DC3300CDC}" destId="{53C7CDD6-8896-418E-BF7F-BAA013CCBC03}" srcOrd="1" destOrd="0" presId="urn:microsoft.com/office/officeart/2005/8/layout/radial1"/>
    <dgm:cxn modelId="{A762BD02-B5AC-49D9-868B-2AFD4C6DD2DF}" type="presOf" srcId="{1DD023D9-4575-4DA0-A8F1-635F0147CE84}" destId="{13D84975-9E42-4F69-8B51-02052F088AA1}" srcOrd="0" destOrd="0" presId="urn:microsoft.com/office/officeart/2005/8/layout/radial1"/>
    <dgm:cxn modelId="{D9FCB716-E803-4B34-A2BA-56A84901ACF8}" srcId="{7C8D6658-52A1-405C-BE60-68EA07DB937E}" destId="{429542B6-5CD9-400D-A71F-7A80F9495C9F}" srcOrd="0" destOrd="0" parTransId="{1DD023D9-4575-4DA0-A8F1-635F0147CE84}" sibTransId="{38664F96-FF5F-45AD-AFCD-671EACDF64D4}"/>
    <dgm:cxn modelId="{1554BB16-D5AC-4618-A6C5-A91EAE5A9975}" type="presOf" srcId="{7C8D6658-52A1-405C-BE60-68EA07DB937E}" destId="{756B7B29-7545-426E-B5F3-68D9C86A3AF1}" srcOrd="0" destOrd="0" presId="urn:microsoft.com/office/officeart/2005/8/layout/radial1"/>
    <dgm:cxn modelId="{BC0F752C-F712-4EE5-97E9-BAB54369623A}" type="presOf" srcId="{8AB76068-AB6F-4FA2-9DF0-43E127BB0E27}" destId="{64C25F1F-7EFE-44EE-B774-745986F634CF}" srcOrd="0" destOrd="0" presId="urn:microsoft.com/office/officeart/2005/8/layout/radial1"/>
    <dgm:cxn modelId="{352E842D-96C0-4C88-B343-A818A842340E}" srcId="{7C8D6658-52A1-405C-BE60-68EA07DB937E}" destId="{28347FFD-5D3F-4FA5-AC65-587F70995B3B}" srcOrd="2" destOrd="0" parTransId="{274E976F-247B-4EE5-9564-208431DC70D8}" sibTransId="{F1AD597C-8187-44F4-9968-7E0B5B84FFCC}"/>
    <dgm:cxn modelId="{B4099937-9FA1-4EB3-BF0B-C88FC36B2A6A}" srcId="{7C8D6658-52A1-405C-BE60-68EA07DB937E}" destId="{8AB76068-AB6F-4FA2-9DF0-43E127BB0E27}" srcOrd="1" destOrd="0" parTransId="{350225FD-0B1F-4DCB-95A2-884E2ACEFBF9}" sibTransId="{21DC7DD8-0C9C-4C5D-8B6B-673C15744C99}"/>
    <dgm:cxn modelId="{86DD193E-D0B9-40F2-8025-22C8B6BC32E5}" type="presOf" srcId="{274E976F-247B-4EE5-9564-208431DC70D8}" destId="{21112B49-CB61-4E0A-B039-B030EE01D63E}" srcOrd="0" destOrd="0" presId="urn:microsoft.com/office/officeart/2005/8/layout/radial1"/>
    <dgm:cxn modelId="{A406795C-BCF2-41E1-85E0-9142C4233780}" type="presOf" srcId="{350225FD-0B1F-4DCB-95A2-884E2ACEFBF9}" destId="{1B8BEF12-6C16-4C10-946A-0C16FAFC775A}" srcOrd="1" destOrd="0" presId="urn:microsoft.com/office/officeart/2005/8/layout/radial1"/>
    <dgm:cxn modelId="{A52DDF5F-A1BD-4E68-889D-5039BF04DE53}" type="presOf" srcId="{274E976F-247B-4EE5-9564-208431DC70D8}" destId="{8C1924E7-469E-4864-83FD-D8A8D02CBE26}" srcOrd="1" destOrd="0" presId="urn:microsoft.com/office/officeart/2005/8/layout/radial1"/>
    <dgm:cxn modelId="{CDB8B96A-7198-4AEE-BAD5-F82E2FE7AD3D}" type="presOf" srcId="{61D97A65-2DC6-4124-8A8B-65F27B3D57E3}" destId="{8EA2A77B-E705-4AAC-8823-75902A0062BA}" srcOrd="1" destOrd="0" presId="urn:microsoft.com/office/officeart/2005/8/layout/radial1"/>
    <dgm:cxn modelId="{859F814C-B692-4E5B-B474-AFA0EFD3B9C4}" type="presOf" srcId="{429542B6-5CD9-400D-A71F-7A80F9495C9F}" destId="{8D025ECC-FA53-4E53-9FF5-83284F388253}" srcOrd="0" destOrd="0" presId="urn:microsoft.com/office/officeart/2005/8/layout/radial1"/>
    <dgm:cxn modelId="{B1D69D52-FCA4-45FA-BEE9-7F8089908D49}" srcId="{7C8D6658-52A1-405C-BE60-68EA07DB937E}" destId="{BFB28D71-653B-4C13-A091-8396F8F46C77}" srcOrd="3" destOrd="0" parTransId="{B5EEFEEA-C0A3-415E-A610-664DC3300CDC}" sibTransId="{2FAB3C5F-FADE-40E8-9C6D-50F27C16DD9B}"/>
    <dgm:cxn modelId="{676D1C86-FCB2-4F19-A3AE-78F5CC3B2038}" srcId="{7C8D6658-52A1-405C-BE60-68EA07DB937E}" destId="{D106E1F6-D709-4555-B9C0-69ED12DAFBDE}" srcOrd="4" destOrd="0" parTransId="{61D97A65-2DC6-4124-8A8B-65F27B3D57E3}" sibTransId="{9A94A27E-0BF0-4AEF-B595-DC9CE084969F}"/>
    <dgm:cxn modelId="{31476987-E25B-46DF-9724-704E4C0CE974}" srcId="{DAA236BE-3B44-48A8-80AC-AD3AB286EB60}" destId="{7C8D6658-52A1-405C-BE60-68EA07DB937E}" srcOrd="0" destOrd="0" parTransId="{C9DB2AF9-0BCB-4928-B2D3-0BCC406503CB}" sibTransId="{C3AFF23E-FB49-48E8-9408-7E4DE5913896}"/>
    <dgm:cxn modelId="{F633E08A-81A7-43D9-BDA5-232EF3D91375}" type="presOf" srcId="{350225FD-0B1F-4DCB-95A2-884E2ACEFBF9}" destId="{B9E1D142-9A25-4C3B-96B8-066FE5E03B08}" srcOrd="0" destOrd="0" presId="urn:microsoft.com/office/officeart/2005/8/layout/radial1"/>
    <dgm:cxn modelId="{DF4F6D9F-C244-4A80-B017-5CEEFCE0DE98}" type="presOf" srcId="{DAA236BE-3B44-48A8-80AC-AD3AB286EB60}" destId="{03D37D61-0338-46B0-B08E-A048698C79A6}" srcOrd="0" destOrd="0" presId="urn:microsoft.com/office/officeart/2005/8/layout/radial1"/>
    <dgm:cxn modelId="{F01CDBA3-5E03-4CA8-B636-6F2BDB217CDB}" type="presOf" srcId="{28347FFD-5D3F-4FA5-AC65-587F70995B3B}" destId="{84D0D553-E36E-430C-9A9D-AEE9E4B1C26C}" srcOrd="0" destOrd="0" presId="urn:microsoft.com/office/officeart/2005/8/layout/radial1"/>
    <dgm:cxn modelId="{0FE091AF-A95A-40B8-9332-CE5236EA1824}" type="presOf" srcId="{D106E1F6-D709-4555-B9C0-69ED12DAFBDE}" destId="{A059FE69-19AE-4054-98B1-EF3649713A04}" srcOrd="0" destOrd="0" presId="urn:microsoft.com/office/officeart/2005/8/layout/radial1"/>
    <dgm:cxn modelId="{9EB92DB2-A862-41DC-B3C2-F26DD33F07BE}" type="presOf" srcId="{1DD023D9-4575-4DA0-A8F1-635F0147CE84}" destId="{51EFF96B-F682-4A31-BCEF-9ADB9EDD45F2}" srcOrd="1" destOrd="0" presId="urn:microsoft.com/office/officeart/2005/8/layout/radial1"/>
    <dgm:cxn modelId="{56B40ED9-FE53-4E44-B2EF-B03FE1778EC6}" type="presOf" srcId="{61D97A65-2DC6-4124-8A8B-65F27B3D57E3}" destId="{1E8BD8D0-7D67-4B60-9D60-79A9B2CFB88B}" srcOrd="0" destOrd="0" presId="urn:microsoft.com/office/officeart/2005/8/layout/radial1"/>
    <dgm:cxn modelId="{B9559AF7-F375-4CCA-9FCB-488FB3677A74}" type="presOf" srcId="{B5EEFEEA-C0A3-415E-A610-664DC3300CDC}" destId="{AFC6532E-B929-488E-968A-25DAD934737E}" srcOrd="0" destOrd="0" presId="urn:microsoft.com/office/officeart/2005/8/layout/radial1"/>
    <dgm:cxn modelId="{E4A7CDFB-052B-475C-A718-0BEDB9907EBF}" type="presOf" srcId="{BFB28D71-653B-4C13-A091-8396F8F46C77}" destId="{3EF0886D-FF9F-44E3-B15C-8440BC0362EC}" srcOrd="0" destOrd="0" presId="urn:microsoft.com/office/officeart/2005/8/layout/radial1"/>
    <dgm:cxn modelId="{1101CA36-B060-4E74-9457-E52BA38C6086}" type="presParOf" srcId="{03D37D61-0338-46B0-B08E-A048698C79A6}" destId="{756B7B29-7545-426E-B5F3-68D9C86A3AF1}" srcOrd="0" destOrd="0" presId="urn:microsoft.com/office/officeart/2005/8/layout/radial1"/>
    <dgm:cxn modelId="{1A219F12-FA41-4C99-8E8E-08F27786F3A3}" type="presParOf" srcId="{03D37D61-0338-46B0-B08E-A048698C79A6}" destId="{13D84975-9E42-4F69-8B51-02052F088AA1}" srcOrd="1" destOrd="0" presId="urn:microsoft.com/office/officeart/2005/8/layout/radial1"/>
    <dgm:cxn modelId="{0D421110-810B-4D12-BABE-396BFC080FF6}" type="presParOf" srcId="{13D84975-9E42-4F69-8B51-02052F088AA1}" destId="{51EFF96B-F682-4A31-BCEF-9ADB9EDD45F2}" srcOrd="0" destOrd="0" presId="urn:microsoft.com/office/officeart/2005/8/layout/radial1"/>
    <dgm:cxn modelId="{E4244FBF-B6F5-4755-B350-BD76A203A83B}" type="presParOf" srcId="{03D37D61-0338-46B0-B08E-A048698C79A6}" destId="{8D025ECC-FA53-4E53-9FF5-83284F388253}" srcOrd="2" destOrd="0" presId="urn:microsoft.com/office/officeart/2005/8/layout/radial1"/>
    <dgm:cxn modelId="{A6903194-755C-4B19-B326-604A15F208E2}" type="presParOf" srcId="{03D37D61-0338-46B0-B08E-A048698C79A6}" destId="{B9E1D142-9A25-4C3B-96B8-066FE5E03B08}" srcOrd="3" destOrd="0" presId="urn:microsoft.com/office/officeart/2005/8/layout/radial1"/>
    <dgm:cxn modelId="{17403EAE-AD27-4D7B-9DC5-08CA6BABB5A1}" type="presParOf" srcId="{B9E1D142-9A25-4C3B-96B8-066FE5E03B08}" destId="{1B8BEF12-6C16-4C10-946A-0C16FAFC775A}" srcOrd="0" destOrd="0" presId="urn:microsoft.com/office/officeart/2005/8/layout/radial1"/>
    <dgm:cxn modelId="{F0FBA044-D879-40FC-B903-5883877B7729}" type="presParOf" srcId="{03D37D61-0338-46B0-B08E-A048698C79A6}" destId="{64C25F1F-7EFE-44EE-B774-745986F634CF}" srcOrd="4" destOrd="0" presId="urn:microsoft.com/office/officeart/2005/8/layout/radial1"/>
    <dgm:cxn modelId="{6B3C5442-7A0E-44A2-8B97-08AD2FE29AC4}" type="presParOf" srcId="{03D37D61-0338-46B0-B08E-A048698C79A6}" destId="{21112B49-CB61-4E0A-B039-B030EE01D63E}" srcOrd="5" destOrd="0" presId="urn:microsoft.com/office/officeart/2005/8/layout/radial1"/>
    <dgm:cxn modelId="{31A4C8E6-821D-47D4-A7F2-07C7AD388E0C}" type="presParOf" srcId="{21112B49-CB61-4E0A-B039-B030EE01D63E}" destId="{8C1924E7-469E-4864-83FD-D8A8D02CBE26}" srcOrd="0" destOrd="0" presId="urn:microsoft.com/office/officeart/2005/8/layout/radial1"/>
    <dgm:cxn modelId="{EFB5AE71-059F-4661-872C-99131581017D}" type="presParOf" srcId="{03D37D61-0338-46B0-B08E-A048698C79A6}" destId="{84D0D553-E36E-430C-9A9D-AEE9E4B1C26C}" srcOrd="6" destOrd="0" presId="urn:microsoft.com/office/officeart/2005/8/layout/radial1"/>
    <dgm:cxn modelId="{6FC2A9CF-4EAD-4356-A378-48C0618A4DA6}" type="presParOf" srcId="{03D37D61-0338-46B0-B08E-A048698C79A6}" destId="{AFC6532E-B929-488E-968A-25DAD934737E}" srcOrd="7" destOrd="0" presId="urn:microsoft.com/office/officeart/2005/8/layout/radial1"/>
    <dgm:cxn modelId="{E7A0B63C-3FA6-4BBC-8E8B-0655DB936FD8}" type="presParOf" srcId="{AFC6532E-B929-488E-968A-25DAD934737E}" destId="{53C7CDD6-8896-418E-BF7F-BAA013CCBC03}" srcOrd="0" destOrd="0" presId="urn:microsoft.com/office/officeart/2005/8/layout/radial1"/>
    <dgm:cxn modelId="{AC97B48D-E1F6-491E-B699-9981B6D56C39}" type="presParOf" srcId="{03D37D61-0338-46B0-B08E-A048698C79A6}" destId="{3EF0886D-FF9F-44E3-B15C-8440BC0362EC}" srcOrd="8" destOrd="0" presId="urn:microsoft.com/office/officeart/2005/8/layout/radial1"/>
    <dgm:cxn modelId="{22DBE154-7C02-4808-8F3E-AC56805F0AEF}" type="presParOf" srcId="{03D37D61-0338-46B0-B08E-A048698C79A6}" destId="{1E8BD8D0-7D67-4B60-9D60-79A9B2CFB88B}" srcOrd="9" destOrd="0" presId="urn:microsoft.com/office/officeart/2005/8/layout/radial1"/>
    <dgm:cxn modelId="{53C77474-573A-4EB8-8E8B-AC6EC400A9CC}" type="presParOf" srcId="{1E8BD8D0-7D67-4B60-9D60-79A9B2CFB88B}" destId="{8EA2A77B-E705-4AAC-8823-75902A0062BA}" srcOrd="0" destOrd="0" presId="urn:microsoft.com/office/officeart/2005/8/layout/radial1"/>
    <dgm:cxn modelId="{76EF4762-9D62-402C-B218-31ED30823F1A}" type="presParOf" srcId="{03D37D61-0338-46B0-B08E-A048698C79A6}" destId="{A059FE69-19AE-4054-98B1-EF3649713A04}" srcOrd="10" destOrd="0" presId="urn:microsoft.com/office/officeart/2005/8/layout/radial1"/>
  </dgm:cxnLst>
  <dgm:bg>
    <a:noFill/>
  </dgm:bg>
  <dgm:whole>
    <a:ln w="9525" cap="flat" cmpd="sng" algn="ctr">
      <a:noFill/>
      <a:prstDash val="solid"/>
      <a:round/>
      <a:headEnd type="none" w="med" len="med"/>
      <a:tailEnd type="none" w="med" len="med"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6B7B29-7545-426E-B5F3-68D9C86A3AF1}">
      <dsp:nvSpPr>
        <dsp:cNvPr id="0" name=""/>
        <dsp:cNvSpPr/>
      </dsp:nvSpPr>
      <dsp:spPr>
        <a:xfrm>
          <a:off x="4549325" y="2020287"/>
          <a:ext cx="2077186" cy="1711333"/>
        </a:xfrm>
        <a:prstGeom prst="ellipse">
          <a:avLst/>
        </a:prstGeom>
        <a:solidFill>
          <a:srgbClr val="FFD423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noProof="0" dirty="0">
              <a:latin typeface="Calibri" pitchFamily="34" charset="0"/>
            </a:rPr>
            <a:t>Services</a:t>
          </a:r>
        </a:p>
      </dsp:txBody>
      <dsp:txXfrm>
        <a:off x="4853522" y="2270906"/>
        <a:ext cx="1468792" cy="1210095"/>
      </dsp:txXfrm>
    </dsp:sp>
    <dsp:sp modelId="{13D84975-9E42-4F69-8B51-02052F088AA1}">
      <dsp:nvSpPr>
        <dsp:cNvPr id="0" name=""/>
        <dsp:cNvSpPr/>
      </dsp:nvSpPr>
      <dsp:spPr>
        <a:xfrm rot="16200000">
          <a:off x="5380215" y="1799743"/>
          <a:ext cx="415405" cy="25681"/>
        </a:xfrm>
        <a:custGeom>
          <a:avLst/>
          <a:gdLst/>
          <a:ahLst/>
          <a:cxnLst/>
          <a:rect l="0" t="0" r="0" b="0"/>
          <a:pathLst>
            <a:path>
              <a:moveTo>
                <a:pt x="0" y="12840"/>
              </a:moveTo>
              <a:lnTo>
                <a:pt x="415405" y="1284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_tradnl" sz="1400" b="0" kern="1200" noProof="0" dirty="0">
            <a:solidFill>
              <a:schemeClr val="tx1"/>
            </a:solidFill>
            <a:latin typeface="+mj-lt"/>
          </a:endParaRPr>
        </a:p>
      </dsp:txBody>
      <dsp:txXfrm>
        <a:off x="5577533" y="1802199"/>
        <a:ext cx="20770" cy="20770"/>
      </dsp:txXfrm>
    </dsp:sp>
    <dsp:sp modelId="{8D025ECC-FA53-4E53-9FF5-83284F388253}">
      <dsp:nvSpPr>
        <dsp:cNvPr id="0" name=""/>
        <dsp:cNvSpPr/>
      </dsp:nvSpPr>
      <dsp:spPr>
        <a:xfrm>
          <a:off x="4744257" y="20005"/>
          <a:ext cx="1687322" cy="1584876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noProof="0" dirty="0">
              <a:latin typeface="Calibri" pitchFamily="34" charset="0"/>
            </a:rPr>
            <a:t>Fair Housing Counseling</a:t>
          </a:r>
        </a:p>
      </dsp:txBody>
      <dsp:txXfrm>
        <a:off x="4991360" y="252105"/>
        <a:ext cx="1193116" cy="1120676"/>
      </dsp:txXfrm>
    </dsp:sp>
    <dsp:sp modelId="{B9E1D142-9A25-4C3B-96B8-066FE5E03B08}">
      <dsp:nvSpPr>
        <dsp:cNvPr id="0" name=""/>
        <dsp:cNvSpPr/>
      </dsp:nvSpPr>
      <dsp:spPr>
        <a:xfrm rot="20602318">
          <a:off x="6549234" y="2468142"/>
          <a:ext cx="722449" cy="25681"/>
        </a:xfrm>
        <a:custGeom>
          <a:avLst/>
          <a:gdLst/>
          <a:ahLst/>
          <a:cxnLst/>
          <a:rect l="0" t="0" r="0" b="0"/>
          <a:pathLst>
            <a:path>
              <a:moveTo>
                <a:pt x="0" y="12840"/>
              </a:moveTo>
              <a:lnTo>
                <a:pt x="722449" y="1284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00" kern="1200"/>
        </a:p>
      </dsp:txBody>
      <dsp:txXfrm>
        <a:off x="6892398" y="2462921"/>
        <a:ext cx="36122" cy="36122"/>
      </dsp:txXfrm>
    </dsp:sp>
    <dsp:sp modelId="{64C25F1F-7EFE-44EE-B774-745986F634CF}">
      <dsp:nvSpPr>
        <dsp:cNvPr id="0" name=""/>
        <dsp:cNvSpPr/>
      </dsp:nvSpPr>
      <dsp:spPr>
        <a:xfrm>
          <a:off x="7196686" y="1311770"/>
          <a:ext cx="1950760" cy="1584876"/>
        </a:xfrm>
        <a:prstGeom prst="ellipse">
          <a:avLst/>
        </a:prstGeom>
        <a:solidFill>
          <a:schemeClr val="accent5">
            <a:lumMod val="20000"/>
            <a:lumOff val="8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noProof="0" dirty="0">
              <a:latin typeface="Calibri" pitchFamily="34" charset="0"/>
            </a:rPr>
            <a:t>Fair Housing Investigation</a:t>
          </a:r>
        </a:p>
      </dsp:txBody>
      <dsp:txXfrm>
        <a:off x="7482368" y="1543870"/>
        <a:ext cx="1379396" cy="1120676"/>
      </dsp:txXfrm>
    </dsp:sp>
    <dsp:sp modelId="{21112B49-CB61-4E0A-B039-B030EE01D63E}">
      <dsp:nvSpPr>
        <dsp:cNvPr id="0" name=""/>
        <dsp:cNvSpPr/>
      </dsp:nvSpPr>
      <dsp:spPr>
        <a:xfrm rot="11573496">
          <a:off x="4107116" y="2579836"/>
          <a:ext cx="486234" cy="25681"/>
        </a:xfrm>
        <a:custGeom>
          <a:avLst/>
          <a:gdLst/>
          <a:ahLst/>
          <a:cxnLst/>
          <a:rect l="0" t="0" r="0" b="0"/>
          <a:pathLst>
            <a:path>
              <a:moveTo>
                <a:pt x="0" y="12840"/>
              </a:moveTo>
              <a:lnTo>
                <a:pt x="486234" y="1284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b="0" kern="1200" dirty="0">
            <a:latin typeface="+mj-lt"/>
          </a:endParaRPr>
        </a:p>
      </dsp:txBody>
      <dsp:txXfrm rot="10800000">
        <a:off x="4338077" y="2580521"/>
        <a:ext cx="24311" cy="24311"/>
      </dsp:txXfrm>
    </dsp:sp>
    <dsp:sp modelId="{84D0D553-E36E-430C-9A9D-AEE9E4B1C26C}">
      <dsp:nvSpPr>
        <dsp:cNvPr id="0" name=""/>
        <dsp:cNvSpPr/>
      </dsp:nvSpPr>
      <dsp:spPr>
        <a:xfrm>
          <a:off x="2153976" y="1526267"/>
          <a:ext cx="1998449" cy="1584876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noProof="0" dirty="0">
              <a:latin typeface="Calibri" pitchFamily="34" charset="0"/>
            </a:rPr>
            <a:t>Training for Housing Providers &amp; Tenants</a:t>
          </a:r>
        </a:p>
      </dsp:txBody>
      <dsp:txXfrm>
        <a:off x="2446642" y="1758367"/>
        <a:ext cx="1413117" cy="1120676"/>
      </dsp:txXfrm>
    </dsp:sp>
    <dsp:sp modelId="{AFC6532E-B929-488E-968A-25DAD934737E}">
      <dsp:nvSpPr>
        <dsp:cNvPr id="0" name=""/>
        <dsp:cNvSpPr/>
      </dsp:nvSpPr>
      <dsp:spPr>
        <a:xfrm rot="7560000">
          <a:off x="4684842" y="3785651"/>
          <a:ext cx="465625" cy="25681"/>
        </a:xfrm>
        <a:custGeom>
          <a:avLst/>
          <a:gdLst/>
          <a:ahLst/>
          <a:cxnLst/>
          <a:rect l="0" t="0" r="0" b="0"/>
          <a:pathLst>
            <a:path>
              <a:moveTo>
                <a:pt x="0" y="12840"/>
              </a:moveTo>
              <a:lnTo>
                <a:pt x="465625" y="1284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00" kern="1200"/>
        </a:p>
      </dsp:txBody>
      <dsp:txXfrm rot="10800000">
        <a:off x="4906014" y="3786851"/>
        <a:ext cx="23281" cy="23281"/>
      </dsp:txXfrm>
    </dsp:sp>
    <dsp:sp modelId="{3EF0886D-FF9F-44E3-B15C-8440BC0362EC}">
      <dsp:nvSpPr>
        <dsp:cNvPr id="0" name=""/>
        <dsp:cNvSpPr/>
      </dsp:nvSpPr>
      <dsp:spPr>
        <a:xfrm>
          <a:off x="3545144" y="3905071"/>
          <a:ext cx="1659745" cy="1280595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noProof="0" dirty="0">
              <a:latin typeface="Calibri" pitchFamily="34" charset="0"/>
            </a:rPr>
            <a:t>Foreclosure Prevention Counseling</a:t>
          </a:r>
        </a:p>
      </dsp:txBody>
      <dsp:txXfrm>
        <a:off x="3788208" y="4092610"/>
        <a:ext cx="1173617" cy="905517"/>
      </dsp:txXfrm>
    </dsp:sp>
    <dsp:sp modelId="{1E8BD8D0-7D67-4B60-9D60-79A9B2CFB88B}">
      <dsp:nvSpPr>
        <dsp:cNvPr id="0" name=""/>
        <dsp:cNvSpPr/>
      </dsp:nvSpPr>
      <dsp:spPr>
        <a:xfrm rot="2669976">
          <a:off x="6180384" y="3701652"/>
          <a:ext cx="521700" cy="25681"/>
        </a:xfrm>
        <a:custGeom>
          <a:avLst/>
          <a:gdLst/>
          <a:ahLst/>
          <a:cxnLst/>
          <a:rect l="0" t="0" r="0" b="0"/>
          <a:pathLst>
            <a:path>
              <a:moveTo>
                <a:pt x="0" y="12840"/>
              </a:moveTo>
              <a:lnTo>
                <a:pt x="521700" y="1284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_tradnl" sz="1400" b="0" kern="1200" noProof="0" dirty="0">
            <a:solidFill>
              <a:schemeClr val="tx1"/>
            </a:solidFill>
            <a:latin typeface="+mj-lt"/>
          </a:endParaRPr>
        </a:p>
      </dsp:txBody>
      <dsp:txXfrm>
        <a:off x="6428191" y="3701451"/>
        <a:ext cx="26085" cy="26085"/>
      </dsp:txXfrm>
    </dsp:sp>
    <dsp:sp modelId="{A059FE69-19AE-4054-98B1-EF3649713A04}">
      <dsp:nvSpPr>
        <dsp:cNvPr id="0" name=""/>
        <dsp:cNvSpPr/>
      </dsp:nvSpPr>
      <dsp:spPr>
        <a:xfrm>
          <a:off x="6222285" y="3731789"/>
          <a:ext cx="2085903" cy="1584876"/>
        </a:xfrm>
        <a:prstGeom prst="ellipse">
          <a:avLst/>
        </a:prstGeom>
        <a:solidFill>
          <a:schemeClr val="bg2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noProof="0" dirty="0">
              <a:latin typeface="Calibri" pitchFamily="34" charset="0"/>
            </a:rPr>
            <a:t>Pre-purchase Education &amp; Counseling </a:t>
          </a:r>
        </a:p>
      </dsp:txBody>
      <dsp:txXfrm>
        <a:off x="6527758" y="3963889"/>
        <a:ext cx="1474957" cy="11206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#1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f6bd463375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736600" y="1174750"/>
            <a:ext cx="5629200" cy="3167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3f6bd463375_0_6:notes"/>
          <p:cNvSpPr txBox="1">
            <a:spLocks noGrp="1"/>
          </p:cNvSpPr>
          <p:nvPr>
            <p:ph type="body" idx="1"/>
          </p:nvPr>
        </p:nvSpPr>
        <p:spPr>
          <a:xfrm>
            <a:off x="710248" y="4518203"/>
            <a:ext cx="5682000" cy="3696600"/>
          </a:xfrm>
          <a:prstGeom prst="rect">
            <a:avLst/>
          </a:prstGeom>
        </p:spPr>
        <p:txBody>
          <a:bodyPr spcFirstLastPara="1" wrap="square" lIns="91700" tIns="45850" rIns="91700" bIns="458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g3f6bd463375_0_6:notes"/>
          <p:cNvSpPr txBox="1">
            <a:spLocks noGrp="1"/>
          </p:cNvSpPr>
          <p:nvPr>
            <p:ph type="sldNum" idx="12"/>
          </p:nvPr>
        </p:nvSpPr>
        <p:spPr>
          <a:xfrm>
            <a:off x="4023092" y="8917423"/>
            <a:ext cx="3077700" cy="471000"/>
          </a:xfrm>
          <a:prstGeom prst="rect">
            <a:avLst/>
          </a:prstGeom>
        </p:spPr>
        <p:txBody>
          <a:bodyPr spcFirstLastPara="1" wrap="square" lIns="91700" tIns="45850" rIns="91700" bIns="4585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3f6bd463375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736600" y="1174750"/>
            <a:ext cx="5629275" cy="31670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3f6bd463375_0_12:notes"/>
          <p:cNvSpPr txBox="1">
            <a:spLocks noGrp="1"/>
          </p:cNvSpPr>
          <p:nvPr>
            <p:ph type="body" idx="1"/>
          </p:nvPr>
        </p:nvSpPr>
        <p:spPr>
          <a:xfrm>
            <a:off x="710248" y="4518203"/>
            <a:ext cx="5682000" cy="3696600"/>
          </a:xfrm>
          <a:prstGeom prst="rect">
            <a:avLst/>
          </a:prstGeom>
        </p:spPr>
        <p:txBody>
          <a:bodyPr spcFirstLastPara="1" wrap="square" lIns="91700" tIns="45850" rIns="91700" bIns="458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38;g3f6bd463375_0_12:notes"/>
          <p:cNvSpPr txBox="1">
            <a:spLocks noGrp="1"/>
          </p:cNvSpPr>
          <p:nvPr>
            <p:ph type="sldNum" idx="12"/>
          </p:nvPr>
        </p:nvSpPr>
        <p:spPr>
          <a:xfrm>
            <a:off x="4023092" y="8917423"/>
            <a:ext cx="3077700" cy="471000"/>
          </a:xfrm>
          <a:prstGeom prst="rect">
            <a:avLst/>
          </a:prstGeom>
        </p:spPr>
        <p:txBody>
          <a:bodyPr spcFirstLastPara="1" wrap="square" lIns="91700" tIns="45850" rIns="91700" bIns="4585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3f6bd463375_0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736600" y="1174750"/>
            <a:ext cx="5629200" cy="3167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3f6bd463375_0_32:notes"/>
          <p:cNvSpPr txBox="1">
            <a:spLocks noGrp="1"/>
          </p:cNvSpPr>
          <p:nvPr>
            <p:ph type="body" idx="1"/>
          </p:nvPr>
        </p:nvSpPr>
        <p:spPr>
          <a:xfrm>
            <a:off x="710248" y="4518203"/>
            <a:ext cx="5682000" cy="3696600"/>
          </a:xfrm>
          <a:prstGeom prst="rect">
            <a:avLst/>
          </a:prstGeom>
        </p:spPr>
        <p:txBody>
          <a:bodyPr spcFirstLastPara="1" wrap="square" lIns="91700" tIns="45850" rIns="91700" bIns="458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g3f6bd463375_0_32:notes"/>
          <p:cNvSpPr txBox="1">
            <a:spLocks noGrp="1"/>
          </p:cNvSpPr>
          <p:nvPr>
            <p:ph type="sldNum" idx="12"/>
          </p:nvPr>
        </p:nvSpPr>
        <p:spPr>
          <a:xfrm>
            <a:off x="4023092" y="8917423"/>
            <a:ext cx="3077700" cy="471000"/>
          </a:xfrm>
          <a:prstGeom prst="rect">
            <a:avLst/>
          </a:prstGeom>
        </p:spPr>
        <p:txBody>
          <a:bodyPr spcFirstLastPara="1" wrap="square" lIns="91700" tIns="45850" rIns="91700" bIns="4585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12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3f6bd463375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736600" y="1174750"/>
            <a:ext cx="5629200" cy="3167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" name="Google Shape;153;g3f6bd463375_0_26:notes"/>
          <p:cNvSpPr txBox="1">
            <a:spLocks noGrp="1"/>
          </p:cNvSpPr>
          <p:nvPr>
            <p:ph type="body" idx="1"/>
          </p:nvPr>
        </p:nvSpPr>
        <p:spPr>
          <a:xfrm>
            <a:off x="710248" y="4518203"/>
            <a:ext cx="5682000" cy="3696600"/>
          </a:xfrm>
          <a:prstGeom prst="rect">
            <a:avLst/>
          </a:prstGeom>
        </p:spPr>
        <p:txBody>
          <a:bodyPr spcFirstLastPara="1" wrap="square" lIns="91700" tIns="45850" rIns="91700" bIns="458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" name="Google Shape;154;g3f6bd463375_0_26:notes"/>
          <p:cNvSpPr txBox="1">
            <a:spLocks noGrp="1"/>
          </p:cNvSpPr>
          <p:nvPr>
            <p:ph type="sldNum" idx="12"/>
          </p:nvPr>
        </p:nvSpPr>
        <p:spPr>
          <a:xfrm>
            <a:off x="4023092" y="8917423"/>
            <a:ext cx="3077700" cy="471000"/>
          </a:xfrm>
          <a:prstGeom prst="rect">
            <a:avLst/>
          </a:prstGeom>
        </p:spPr>
        <p:txBody>
          <a:bodyPr spcFirstLastPara="1" wrap="square" lIns="91700" tIns="45850" rIns="91700" bIns="4585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13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3f6bd463375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736600" y="1174750"/>
            <a:ext cx="5629275" cy="31670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3f6bd463375_0_18:notes"/>
          <p:cNvSpPr txBox="1">
            <a:spLocks noGrp="1"/>
          </p:cNvSpPr>
          <p:nvPr>
            <p:ph type="body" idx="1"/>
          </p:nvPr>
        </p:nvSpPr>
        <p:spPr>
          <a:xfrm>
            <a:off x="710248" y="4518203"/>
            <a:ext cx="5682000" cy="3696600"/>
          </a:xfrm>
          <a:prstGeom prst="rect">
            <a:avLst/>
          </a:prstGeom>
        </p:spPr>
        <p:txBody>
          <a:bodyPr spcFirstLastPara="1" wrap="square" lIns="91700" tIns="45850" rIns="91700" bIns="458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" name="Google Shape;161;g3f6bd463375_0_18:notes"/>
          <p:cNvSpPr txBox="1">
            <a:spLocks noGrp="1"/>
          </p:cNvSpPr>
          <p:nvPr>
            <p:ph type="sldNum" idx="12"/>
          </p:nvPr>
        </p:nvSpPr>
        <p:spPr>
          <a:xfrm>
            <a:off x="4023092" y="8917423"/>
            <a:ext cx="3077700" cy="471000"/>
          </a:xfrm>
          <a:prstGeom prst="rect">
            <a:avLst/>
          </a:prstGeom>
        </p:spPr>
        <p:txBody>
          <a:bodyPr spcFirstLastPara="1" wrap="square" lIns="91700" tIns="45850" rIns="91700" bIns="4585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14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3f6bd463375_0_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736600" y="1174750"/>
            <a:ext cx="5629200" cy="3167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3f6bd463375_0_56:notes"/>
          <p:cNvSpPr txBox="1">
            <a:spLocks noGrp="1"/>
          </p:cNvSpPr>
          <p:nvPr>
            <p:ph type="body" idx="1"/>
          </p:nvPr>
        </p:nvSpPr>
        <p:spPr>
          <a:xfrm>
            <a:off x="710248" y="4518203"/>
            <a:ext cx="5682000" cy="3696600"/>
          </a:xfrm>
          <a:prstGeom prst="rect">
            <a:avLst/>
          </a:prstGeom>
        </p:spPr>
        <p:txBody>
          <a:bodyPr spcFirstLastPara="1" wrap="square" lIns="91700" tIns="45850" rIns="91700" bIns="458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" name="Google Shape;169;g3f6bd463375_0_56:notes"/>
          <p:cNvSpPr txBox="1">
            <a:spLocks noGrp="1"/>
          </p:cNvSpPr>
          <p:nvPr>
            <p:ph type="sldNum" idx="12"/>
          </p:nvPr>
        </p:nvSpPr>
        <p:spPr>
          <a:xfrm>
            <a:off x="4023092" y="8917423"/>
            <a:ext cx="3077700" cy="471000"/>
          </a:xfrm>
          <a:prstGeom prst="rect">
            <a:avLst/>
          </a:prstGeom>
        </p:spPr>
        <p:txBody>
          <a:bodyPr spcFirstLastPara="1" wrap="square" lIns="91700" tIns="45850" rIns="91700" bIns="4585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15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>
          <a:extLst>
            <a:ext uri="{FF2B5EF4-FFF2-40B4-BE49-F238E27FC236}">
              <a16:creationId xmlns:a16="http://schemas.microsoft.com/office/drawing/2014/main" id="{75634FAC-C07D-ED30-1448-19C218F62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10:notes">
            <a:extLst>
              <a:ext uri="{FF2B5EF4-FFF2-40B4-BE49-F238E27FC236}">
                <a16:creationId xmlns:a16="http://schemas.microsoft.com/office/drawing/2014/main" id="{2CA627E1-77A7-4BD6-15D5-7D2AA2E0986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" name="Google Shape;195;p10:notes">
            <a:extLst>
              <a:ext uri="{FF2B5EF4-FFF2-40B4-BE49-F238E27FC236}">
                <a16:creationId xmlns:a16="http://schemas.microsoft.com/office/drawing/2014/main" id="{1903F8C1-84C3-6665-D380-26861DD53EB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3958989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1D98EA-C661-144D-AC29-D7158A5A8AA4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416226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6FDB7C-F4DE-A423-C1D9-6883168EC1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500A12F-A09B-67F8-C31D-885A3A7C22F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BD4C5F1-2D53-0D19-8BFC-2FFB517552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8A1EF1-C24F-5A45-03AC-851D6F1DD76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1D98EA-C661-144D-AC29-D7158A5A8AA4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3424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DE8255-2B85-C6F0-0261-72CAA66F9F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F8E5EE0-11E1-1C9E-AFFA-C1FEBEB816B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BB6FB26-9ECA-348C-37FE-AA3C7EE7586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0D52FB-6CAC-72FD-2B11-95D2B91BF01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1D98EA-C661-144D-AC29-D7158A5A8AA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158546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1D98EA-C661-144D-AC29-D7158A5A8AA4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01959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8D8DC-4BEB-AD16-B635-EFEA1461DA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B4FB40B-510B-794F-FE9A-3028ECE7BDD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E3D2500-ABFC-305D-7E41-F6A141040D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21B5C3-89FB-EAFB-9D12-8F9B9B66C6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1D98EA-C661-144D-AC29-D7158A5A8AA4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416073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093118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dirty="0"/>
              <a:t>This slide provides another overview of the federal and state protected classes.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1D98EA-C661-144D-AC29-D7158A5A8AA4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455887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6264544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38db04f3acf_0_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" name="Google Shape;259;g38db04f3acf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" name="Google Shape;538;p4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9" name="Google Shape;539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Google Shape;544;p4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5" name="Google Shape;545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" name="Google Shape;548;p4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9" name="Google Shape;549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3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Google Shape;14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g38db04f3acf_0_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3" name="Google Shape;283;g38db04f3acf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201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752475" y="1174750"/>
            <a:ext cx="5629275" cy="31670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1" name="Google Shape;111;p1:notes"/>
          <p:cNvSpPr txBox="1">
            <a:spLocks noGrp="1"/>
          </p:cNvSpPr>
          <p:nvPr>
            <p:ph type="body" idx="1"/>
          </p:nvPr>
        </p:nvSpPr>
        <p:spPr>
          <a:xfrm>
            <a:off x="710248" y="4518203"/>
            <a:ext cx="5681980" cy="369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700" tIns="45850" rIns="91700" bIns="458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1:notes"/>
          <p:cNvSpPr txBox="1">
            <a:spLocks noGrp="1"/>
          </p:cNvSpPr>
          <p:nvPr>
            <p:ph type="sldNum" idx="12"/>
          </p:nvPr>
        </p:nvSpPr>
        <p:spPr>
          <a:xfrm>
            <a:off x="4023092" y="8917423"/>
            <a:ext cx="3077739" cy="4710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700" tIns="45850" rIns="91700" bIns="4585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3f6bd46337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736600" y="1174750"/>
            <a:ext cx="5629200" cy="3167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3f6bd463375_0_0:notes"/>
          <p:cNvSpPr txBox="1">
            <a:spLocks noGrp="1"/>
          </p:cNvSpPr>
          <p:nvPr>
            <p:ph type="body" idx="1"/>
          </p:nvPr>
        </p:nvSpPr>
        <p:spPr>
          <a:xfrm>
            <a:off x="710248" y="4518203"/>
            <a:ext cx="5682000" cy="3696600"/>
          </a:xfrm>
          <a:prstGeom prst="rect">
            <a:avLst/>
          </a:prstGeom>
        </p:spPr>
        <p:txBody>
          <a:bodyPr spcFirstLastPara="1" wrap="square" lIns="91700" tIns="45850" rIns="91700" bIns="458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20;g3f6bd463375_0_0:notes"/>
          <p:cNvSpPr txBox="1">
            <a:spLocks noGrp="1"/>
          </p:cNvSpPr>
          <p:nvPr>
            <p:ph type="sldNum" idx="12"/>
          </p:nvPr>
        </p:nvSpPr>
        <p:spPr>
          <a:xfrm>
            <a:off x="4023092" y="8917423"/>
            <a:ext cx="3077700" cy="471000"/>
          </a:xfrm>
          <a:prstGeom prst="rect">
            <a:avLst/>
          </a:prstGeom>
        </p:spPr>
        <p:txBody>
          <a:bodyPr spcFirstLastPara="1" wrap="square" lIns="91700" tIns="45850" rIns="91700" bIns="4585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4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9" name="Google Shape;19;p44"/>
          <p:cNvSpPr/>
          <p:nvPr/>
        </p:nvSpPr>
        <p:spPr>
          <a:xfrm>
            <a:off x="4951372" y="5642975"/>
            <a:ext cx="2289256" cy="275700"/>
          </a:xfrm>
          <a:prstGeom prst="roundRect">
            <a:avLst>
              <a:gd name="adj" fmla="val 16667"/>
            </a:avLst>
          </a:prstGeom>
          <a:solidFill>
            <a:srgbClr val="4E2C3D"/>
          </a:solidFill>
          <a:ln w="12700" cap="flat" cmpd="sng">
            <a:solidFill>
              <a:schemeClr val="dk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E2CBAB"/>
              </a:buClr>
              <a:buSzPts val="1800"/>
              <a:buFont typeface="Calibri"/>
              <a:buNone/>
            </a:pPr>
            <a:r>
              <a:rPr lang="en-US" sz="1800" b="1" i="0" u="none" strike="noStrike" cap="none">
                <a:solidFill>
                  <a:srgbClr val="E2CBAB"/>
                </a:solidFill>
                <a:latin typeface="Calibri"/>
                <a:ea typeface="Calibri"/>
                <a:cs typeface="Calibri"/>
                <a:sym typeface="Calibri"/>
              </a:rPr>
              <a:t>NapaValleyCOAD.org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5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58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F5F5F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F5F5F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F5F5F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F5F5F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F5F5F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7" name="Google Shape;107;p5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5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5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59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59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F5F5F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F5F5F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F5F5F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F5F5F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F5F5F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3" name="Google Shape;113;p5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5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5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60"/>
          <p:cNvSpPr txBox="1">
            <a:spLocks noGrp="1"/>
          </p:cNvSpPr>
          <p:nvPr>
            <p:ph type="title"/>
          </p:nvPr>
        </p:nvSpPr>
        <p:spPr>
          <a:xfrm>
            <a:off x="3360596" y="1709738"/>
            <a:ext cx="7986853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"/>
              <a:buNone/>
              <a:defRPr sz="600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60"/>
          <p:cNvSpPr txBox="1">
            <a:spLocks noGrp="1"/>
          </p:cNvSpPr>
          <p:nvPr>
            <p:ph type="body" idx="1"/>
          </p:nvPr>
        </p:nvSpPr>
        <p:spPr>
          <a:xfrm>
            <a:off x="3349358" y="4589463"/>
            <a:ext cx="7998092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19" name="Google Shape;119;p6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6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6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22" name="Google Shape;122;p60"/>
          <p:cNvSpPr/>
          <p:nvPr/>
        </p:nvSpPr>
        <p:spPr>
          <a:xfrm>
            <a:off x="534648" y="6085150"/>
            <a:ext cx="2289256" cy="275700"/>
          </a:xfrm>
          <a:prstGeom prst="roundRect">
            <a:avLst>
              <a:gd name="adj" fmla="val 16667"/>
            </a:avLst>
          </a:prstGeom>
          <a:solidFill>
            <a:srgbClr val="4E2C3D"/>
          </a:solidFill>
          <a:ln w="12700" cap="flat" cmpd="sng">
            <a:solidFill>
              <a:schemeClr val="dk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E2CBAB"/>
              </a:buClr>
              <a:buSzPts val="1800"/>
              <a:buFont typeface="Calibri"/>
              <a:buNone/>
            </a:pPr>
            <a:r>
              <a:rPr lang="en-US" sz="1800" b="1" i="0" u="none" strike="noStrike" cap="none">
                <a:solidFill>
                  <a:srgbClr val="E2CBAB"/>
                </a:solidFill>
                <a:latin typeface="Calibri"/>
                <a:ea typeface="Calibri"/>
                <a:cs typeface="Calibri"/>
                <a:sym typeface="Calibri"/>
              </a:rPr>
              <a:t>NapaValleyCOAD.org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1_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1490600" y="1757451"/>
            <a:ext cx="6031600" cy="154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4400" b="0" i="1">
                <a:latin typeface="Avenir Medium Oblique" panose="02000503020000020003" pitchFamily="2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r>
              <a:rPr lang="en-US" dirty="0"/>
              <a:t>Click to edit Master title style</a:t>
            </a:r>
            <a:endParaRPr dirty="0"/>
          </a:p>
        </p:txBody>
      </p:sp>
      <p:cxnSp>
        <p:nvCxnSpPr>
          <p:cNvPr id="11" name="Google Shape;11;p2"/>
          <p:cNvCxnSpPr/>
          <p:nvPr/>
        </p:nvCxnSpPr>
        <p:spPr>
          <a:xfrm>
            <a:off x="-8033" y="4902016"/>
            <a:ext cx="12216000" cy="0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2" name="Google Shape;12;p2"/>
          <p:cNvSpPr/>
          <p:nvPr/>
        </p:nvSpPr>
        <p:spPr>
          <a:xfrm>
            <a:off x="1490600" y="4289922"/>
            <a:ext cx="1223103" cy="1224188"/>
          </a:xfrm>
          <a:prstGeom prst="ellipse">
            <a:avLst/>
          </a:prstGeom>
          <a:solidFill>
            <a:srgbClr val="FFCD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pic>
        <p:nvPicPr>
          <p:cNvPr id="6" name="Picture 5" descr="Text&#10;&#10;Description automatically generated">
            <a:extLst>
              <a:ext uri="{FF2B5EF4-FFF2-40B4-BE49-F238E27FC236}">
                <a16:creationId xmlns:a16="http://schemas.microsoft.com/office/drawing/2014/main" id="{02AA9DDC-6E9A-044C-A6AA-E6B930209D7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477373" y="240933"/>
            <a:ext cx="3161409" cy="854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576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 + 1 column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7" name="Google Shape;27;p5"/>
          <p:cNvCxnSpPr>
            <a:cxnSpLocks/>
          </p:cNvCxnSpPr>
          <p:nvPr/>
        </p:nvCxnSpPr>
        <p:spPr>
          <a:xfrm>
            <a:off x="0" y="1262598"/>
            <a:ext cx="1607574" cy="0"/>
          </a:xfrm>
          <a:prstGeom prst="straightConnector1">
            <a:avLst/>
          </a:prstGeom>
          <a:noFill/>
          <a:ln w="9525" cap="flat" cmpd="sng">
            <a:solidFill>
              <a:srgbClr val="CCCCCC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8" name="Google Shape;28;p5"/>
          <p:cNvSpPr/>
          <p:nvPr/>
        </p:nvSpPr>
        <p:spPr>
          <a:xfrm>
            <a:off x="758357" y="991998"/>
            <a:ext cx="541200" cy="541200"/>
          </a:xfrm>
          <a:prstGeom prst="ellipse">
            <a:avLst/>
          </a:prstGeom>
          <a:solidFill>
            <a:srgbClr val="FFCD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" name="Google Shape;29;p5"/>
          <p:cNvSpPr txBox="1">
            <a:spLocks noGrp="1"/>
          </p:cNvSpPr>
          <p:nvPr>
            <p:ph type="title"/>
          </p:nvPr>
        </p:nvSpPr>
        <p:spPr>
          <a:xfrm>
            <a:off x="1607574" y="726866"/>
            <a:ext cx="5413226" cy="107146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Lora"/>
              <a:buNone/>
              <a:defRPr sz="3200" b="0" i="1">
                <a:latin typeface="Avenir Medium Oblique" panose="02000503020000020003" pitchFamily="2" charset="0"/>
                <a:ea typeface="Avenir Medium Oblique" panose="02000503020000020003" pitchFamily="2" charset="0"/>
                <a:cs typeface="Avenir Medium Oblique" panose="02000503020000020003" pitchFamily="2" charset="0"/>
                <a:sym typeface="Lor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Lora"/>
              <a:buNone/>
              <a:defRPr sz="2667" b="1"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Lora"/>
              <a:buNone/>
              <a:defRPr sz="2667" b="1"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Lora"/>
              <a:buNone/>
              <a:defRPr sz="2667" b="1"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Lora"/>
              <a:buNone/>
              <a:defRPr sz="2667" b="1"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Lora"/>
              <a:buNone/>
              <a:defRPr sz="2667" b="1"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Lora"/>
              <a:buNone/>
              <a:defRPr sz="2667" b="1"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Lora"/>
              <a:buNone/>
              <a:defRPr sz="2667" b="1"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Lora"/>
              <a:buNone/>
              <a:defRPr sz="2667" b="1"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defRPr>
            </a:lvl9pPr>
          </a:lstStyle>
          <a:p>
            <a:r>
              <a:rPr lang="en-US" dirty="0"/>
              <a:t>Click to edit Master title style</a:t>
            </a:r>
            <a:endParaRPr dirty="0"/>
          </a:p>
        </p:txBody>
      </p:sp>
      <p:sp>
        <p:nvSpPr>
          <p:cNvPr id="30" name="Google Shape;30;p5"/>
          <p:cNvSpPr txBox="1">
            <a:spLocks noGrp="1"/>
          </p:cNvSpPr>
          <p:nvPr>
            <p:ph type="body" idx="1"/>
          </p:nvPr>
        </p:nvSpPr>
        <p:spPr>
          <a:xfrm>
            <a:off x="1465304" y="2030219"/>
            <a:ext cx="9925665" cy="430707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507987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FFCD00"/>
              </a:buClr>
              <a:buSzPts val="2400"/>
              <a:buFont typeface="Quattrocento Sans"/>
              <a:buChar char="◉"/>
              <a:defRPr sz="2800" b="0" i="0">
                <a:latin typeface="Avenir Book" panose="02000503020000020003" pitchFamily="2" charset="0"/>
                <a:ea typeface="Avenir Book" panose="02000503020000020003" pitchFamily="2" charset="0"/>
                <a:cs typeface="Avenir Book" panose="02000503020000020003" pitchFamily="2" charset="0"/>
                <a:sym typeface="Quattrocento Sans"/>
              </a:defRPr>
            </a:lvl1pPr>
            <a:lvl2pPr marL="1219170" lvl="1" indent="-474121" rtl="0">
              <a:spcBef>
                <a:spcPts val="600"/>
              </a:spcBef>
              <a:spcAft>
                <a:spcPts val="600"/>
              </a:spcAft>
              <a:buClr>
                <a:srgbClr val="FFCD00"/>
              </a:buClr>
              <a:buSzPts val="2000"/>
              <a:buFont typeface="Wingdings" pitchFamily="2" charset="2"/>
              <a:buChar char="Ø"/>
              <a:defRPr sz="2400" b="0" i="0">
                <a:latin typeface="Avenir Book" panose="02000503020000020003" pitchFamily="2" charset="0"/>
                <a:ea typeface="Avenir Book" panose="02000503020000020003" pitchFamily="2" charset="0"/>
                <a:cs typeface="Avenir Book" panose="02000503020000020003" pitchFamily="2" charset="0"/>
                <a:sym typeface="Quattrocento Sans"/>
              </a:defRPr>
            </a:lvl2pPr>
            <a:lvl3pPr marL="1828754" lvl="2" indent="-474121" rtl="0">
              <a:spcBef>
                <a:spcPts val="600"/>
              </a:spcBef>
              <a:spcAft>
                <a:spcPts val="600"/>
              </a:spcAft>
              <a:buClr>
                <a:srgbClr val="FFCD00"/>
              </a:buClr>
              <a:buSzPts val="2000"/>
              <a:buFont typeface="Arial" panose="020B0604020202020204" pitchFamily="34" charset="0"/>
              <a:buChar char="•"/>
              <a:defRPr sz="2000" b="0" i="0">
                <a:latin typeface="Avenir Book" panose="02000503020000020003" pitchFamily="2" charset="0"/>
                <a:ea typeface="Avenir Book" panose="02000503020000020003" pitchFamily="2" charset="0"/>
                <a:cs typeface="Avenir Book" panose="02000503020000020003" pitchFamily="2" charset="0"/>
                <a:sym typeface="Quattrocento Sans"/>
              </a:defRPr>
            </a:lvl3pPr>
            <a:lvl4pPr marL="2438339" lvl="3" indent="-457189" rtl="0"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1800"/>
              <a:buFont typeface="Quattrocento Sans"/>
              <a:buChar char="●"/>
              <a:defRPr sz="2400"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3047924" lvl="4" indent="-457189" rtl="0"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1800"/>
              <a:buFont typeface="Quattrocento Sans"/>
              <a:buChar char="○"/>
              <a:defRPr sz="2400"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3657509" lvl="5" indent="-457189" rtl="0"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1800"/>
              <a:buFont typeface="Quattrocento Sans"/>
              <a:buChar char="■"/>
              <a:defRPr sz="2400"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L="4267093" lvl="6" indent="-457189" rtl="0"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1800"/>
              <a:buFont typeface="Quattrocento Sans"/>
              <a:buChar char="●"/>
              <a:defRPr sz="2400"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L="4876678" lvl="7" indent="-457189" rtl="0"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1800"/>
              <a:buFont typeface="Quattrocento Sans"/>
              <a:buChar char="○"/>
              <a:defRPr sz="2400"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L="5486263" lvl="8" indent="-457189" rtl="0"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1800"/>
              <a:buFont typeface="Quattrocento Sans"/>
              <a:buChar char="■"/>
              <a:defRPr sz="2400"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Substyle</a:t>
            </a:r>
          </a:p>
          <a:p>
            <a:pPr lvl="2"/>
            <a:r>
              <a:rPr lang="en-US" dirty="0"/>
              <a:t>substyle	</a:t>
            </a:r>
          </a:p>
        </p:txBody>
      </p:sp>
      <p:cxnSp>
        <p:nvCxnSpPr>
          <p:cNvPr id="31" name="Google Shape;31;p5"/>
          <p:cNvCxnSpPr/>
          <p:nvPr/>
        </p:nvCxnSpPr>
        <p:spPr>
          <a:xfrm>
            <a:off x="7020800" y="1262598"/>
            <a:ext cx="5171200" cy="0"/>
          </a:xfrm>
          <a:prstGeom prst="straightConnector1">
            <a:avLst/>
          </a:prstGeom>
          <a:noFill/>
          <a:ln w="9525" cap="flat" cmpd="sng">
            <a:solidFill>
              <a:srgbClr val="CCCCCC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11390969" y="6333135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r>
              <a:rPr lang="en" dirty="0"/>
              <a:t>1</a:t>
            </a:r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894F1F6D-45B1-0C4F-88F7-9923BF3035F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477373" y="240933"/>
            <a:ext cx="3161409" cy="854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21013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 preserve="1">
  <p:cSld name="Title + 1 column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7" name="Google Shape;27;p5"/>
          <p:cNvCxnSpPr>
            <a:cxnSpLocks/>
          </p:cNvCxnSpPr>
          <p:nvPr/>
        </p:nvCxnSpPr>
        <p:spPr>
          <a:xfrm>
            <a:off x="0" y="1262598"/>
            <a:ext cx="1607574" cy="0"/>
          </a:xfrm>
          <a:prstGeom prst="straightConnector1">
            <a:avLst/>
          </a:prstGeom>
          <a:noFill/>
          <a:ln w="9525" cap="flat" cmpd="sng">
            <a:solidFill>
              <a:srgbClr val="CCCCCC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8" name="Google Shape;28;p5"/>
          <p:cNvSpPr/>
          <p:nvPr/>
        </p:nvSpPr>
        <p:spPr>
          <a:xfrm>
            <a:off x="758357" y="991998"/>
            <a:ext cx="541200" cy="541200"/>
          </a:xfrm>
          <a:prstGeom prst="ellipse">
            <a:avLst/>
          </a:prstGeom>
          <a:solidFill>
            <a:srgbClr val="FFCD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" name="Google Shape;29;p5"/>
          <p:cNvSpPr txBox="1">
            <a:spLocks noGrp="1"/>
          </p:cNvSpPr>
          <p:nvPr>
            <p:ph type="title"/>
          </p:nvPr>
        </p:nvSpPr>
        <p:spPr>
          <a:xfrm>
            <a:off x="1607574" y="726866"/>
            <a:ext cx="5413226" cy="107146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Lora"/>
              <a:buNone/>
              <a:defRPr sz="3200" b="0" i="1">
                <a:latin typeface="Avenir Medium Oblique" panose="02000503020000020003" pitchFamily="2" charset="0"/>
                <a:ea typeface="Avenir Medium Oblique" panose="02000503020000020003" pitchFamily="2" charset="0"/>
                <a:cs typeface="Avenir Medium Oblique" panose="02000503020000020003" pitchFamily="2" charset="0"/>
                <a:sym typeface="Lor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Lora"/>
              <a:buNone/>
              <a:defRPr sz="2667" b="1"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Lora"/>
              <a:buNone/>
              <a:defRPr sz="2667" b="1"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Lora"/>
              <a:buNone/>
              <a:defRPr sz="2667" b="1"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Lora"/>
              <a:buNone/>
              <a:defRPr sz="2667" b="1"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Lora"/>
              <a:buNone/>
              <a:defRPr sz="2667" b="1"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Lora"/>
              <a:buNone/>
              <a:defRPr sz="2667" b="1"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Lora"/>
              <a:buNone/>
              <a:defRPr sz="2667" b="1"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Lora"/>
              <a:buNone/>
              <a:defRPr sz="2667" b="1"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defRPr>
            </a:lvl9pPr>
          </a:lstStyle>
          <a:p>
            <a:r>
              <a:rPr lang="en-US" dirty="0"/>
              <a:t>Click to edit Master title style</a:t>
            </a:r>
            <a:endParaRPr dirty="0"/>
          </a:p>
        </p:txBody>
      </p:sp>
      <p:sp>
        <p:nvSpPr>
          <p:cNvPr id="30" name="Google Shape;30;p5"/>
          <p:cNvSpPr txBox="1">
            <a:spLocks noGrp="1"/>
          </p:cNvSpPr>
          <p:nvPr>
            <p:ph type="body" idx="1"/>
          </p:nvPr>
        </p:nvSpPr>
        <p:spPr>
          <a:xfrm>
            <a:off x="1465304" y="2030219"/>
            <a:ext cx="9925665" cy="430707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507987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FFCD00"/>
              </a:buClr>
              <a:buSzPts val="2400"/>
              <a:buFont typeface="Quattrocento Sans"/>
              <a:buChar char="◉"/>
              <a:defRPr sz="2800" b="0" i="0">
                <a:latin typeface="Avenir Book" panose="02000503020000020003" pitchFamily="2" charset="0"/>
                <a:ea typeface="Avenir Book" panose="02000503020000020003" pitchFamily="2" charset="0"/>
                <a:cs typeface="Avenir Book" panose="02000503020000020003" pitchFamily="2" charset="0"/>
                <a:sym typeface="Quattrocento Sans"/>
              </a:defRPr>
            </a:lvl1pPr>
            <a:lvl2pPr marL="1219170" lvl="1" indent="-474121" rtl="0">
              <a:spcBef>
                <a:spcPts val="600"/>
              </a:spcBef>
              <a:spcAft>
                <a:spcPts val="600"/>
              </a:spcAft>
              <a:buClr>
                <a:srgbClr val="FFCD00"/>
              </a:buClr>
              <a:buSzPts val="2000"/>
              <a:buFont typeface="Wingdings" pitchFamily="2" charset="2"/>
              <a:buChar char="Ø"/>
              <a:defRPr sz="2400" b="0" i="0">
                <a:latin typeface="Avenir Book" panose="02000503020000020003" pitchFamily="2" charset="0"/>
                <a:ea typeface="Avenir Book" panose="02000503020000020003" pitchFamily="2" charset="0"/>
                <a:cs typeface="Avenir Book" panose="02000503020000020003" pitchFamily="2" charset="0"/>
                <a:sym typeface="Quattrocento Sans"/>
              </a:defRPr>
            </a:lvl2pPr>
            <a:lvl3pPr marL="1828754" lvl="2" indent="-474121" rtl="0">
              <a:spcBef>
                <a:spcPts val="600"/>
              </a:spcBef>
              <a:spcAft>
                <a:spcPts val="600"/>
              </a:spcAft>
              <a:buClr>
                <a:srgbClr val="FFCD00"/>
              </a:buClr>
              <a:buSzPts val="2000"/>
              <a:buFont typeface="Arial" panose="020B0604020202020204" pitchFamily="34" charset="0"/>
              <a:buChar char="•"/>
              <a:defRPr sz="2000" b="0" i="0">
                <a:latin typeface="Avenir Book" panose="02000503020000020003" pitchFamily="2" charset="0"/>
                <a:ea typeface="Avenir Book" panose="02000503020000020003" pitchFamily="2" charset="0"/>
                <a:cs typeface="Avenir Book" panose="02000503020000020003" pitchFamily="2" charset="0"/>
                <a:sym typeface="Quattrocento Sans"/>
              </a:defRPr>
            </a:lvl3pPr>
            <a:lvl4pPr marL="2438339" lvl="3" indent="-457189" rtl="0"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1800"/>
              <a:buFont typeface="Quattrocento Sans"/>
              <a:buChar char="●"/>
              <a:defRPr sz="2400"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3047924" lvl="4" indent="-457189" rtl="0"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1800"/>
              <a:buFont typeface="Quattrocento Sans"/>
              <a:buChar char="○"/>
              <a:defRPr sz="2400"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3657509" lvl="5" indent="-457189" rtl="0"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1800"/>
              <a:buFont typeface="Quattrocento Sans"/>
              <a:buChar char="■"/>
              <a:defRPr sz="2400"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L="4267093" lvl="6" indent="-457189" rtl="0"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1800"/>
              <a:buFont typeface="Quattrocento Sans"/>
              <a:buChar char="●"/>
              <a:defRPr sz="2400"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L="4876678" lvl="7" indent="-457189" rtl="0"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1800"/>
              <a:buFont typeface="Quattrocento Sans"/>
              <a:buChar char="○"/>
              <a:defRPr sz="2400"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L="5486263" lvl="8" indent="-457189" rtl="0"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1800"/>
              <a:buFont typeface="Quattrocento Sans"/>
              <a:buChar char="■"/>
              <a:defRPr sz="2400"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Substyle</a:t>
            </a:r>
          </a:p>
          <a:p>
            <a:pPr lvl="2"/>
            <a:r>
              <a:rPr lang="en-US" dirty="0"/>
              <a:t>substyle	</a:t>
            </a:r>
          </a:p>
        </p:txBody>
      </p:sp>
      <p:cxnSp>
        <p:nvCxnSpPr>
          <p:cNvPr id="31" name="Google Shape;31;p5"/>
          <p:cNvCxnSpPr/>
          <p:nvPr/>
        </p:nvCxnSpPr>
        <p:spPr>
          <a:xfrm>
            <a:off x="7020800" y="1262598"/>
            <a:ext cx="5171200" cy="0"/>
          </a:xfrm>
          <a:prstGeom prst="straightConnector1">
            <a:avLst/>
          </a:prstGeom>
          <a:noFill/>
          <a:ln w="9525" cap="flat" cmpd="sng">
            <a:solidFill>
              <a:srgbClr val="CCCCCC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11390969" y="6333135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r>
              <a:rPr lang="en" dirty="0"/>
              <a:t>1</a:t>
            </a:r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894F1F6D-45B1-0C4F-88F7-9923BF3035F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477373" y="240933"/>
            <a:ext cx="3161409" cy="854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22496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 preserve="1">
  <p:cSld name="1_Title + 1 column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7" name="Google Shape;27;p5"/>
          <p:cNvCxnSpPr>
            <a:cxnSpLocks/>
          </p:cNvCxnSpPr>
          <p:nvPr/>
        </p:nvCxnSpPr>
        <p:spPr>
          <a:xfrm>
            <a:off x="0" y="1262598"/>
            <a:ext cx="1607574" cy="0"/>
          </a:xfrm>
          <a:prstGeom prst="straightConnector1">
            <a:avLst/>
          </a:prstGeom>
          <a:noFill/>
          <a:ln w="9525" cap="flat" cmpd="sng">
            <a:solidFill>
              <a:srgbClr val="CCCCCC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8" name="Google Shape;28;p5"/>
          <p:cNvSpPr/>
          <p:nvPr/>
        </p:nvSpPr>
        <p:spPr>
          <a:xfrm>
            <a:off x="758357" y="991998"/>
            <a:ext cx="541200" cy="541200"/>
          </a:xfrm>
          <a:prstGeom prst="ellipse">
            <a:avLst/>
          </a:prstGeom>
          <a:solidFill>
            <a:srgbClr val="FFCD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" name="Google Shape;29;p5"/>
          <p:cNvSpPr txBox="1">
            <a:spLocks noGrp="1"/>
          </p:cNvSpPr>
          <p:nvPr>
            <p:ph type="title"/>
          </p:nvPr>
        </p:nvSpPr>
        <p:spPr>
          <a:xfrm>
            <a:off x="1607574" y="726866"/>
            <a:ext cx="5413226" cy="107146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Lora"/>
              <a:buNone/>
              <a:defRPr sz="3200" b="0" i="1">
                <a:latin typeface="Avenir Medium Oblique" panose="02000503020000020003" pitchFamily="2" charset="0"/>
                <a:ea typeface="Avenir Medium Oblique" panose="02000503020000020003" pitchFamily="2" charset="0"/>
                <a:cs typeface="Avenir Medium Oblique" panose="02000503020000020003" pitchFamily="2" charset="0"/>
                <a:sym typeface="Lor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Lora"/>
              <a:buNone/>
              <a:defRPr sz="2667" b="1"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Lora"/>
              <a:buNone/>
              <a:defRPr sz="2667" b="1"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Lora"/>
              <a:buNone/>
              <a:defRPr sz="2667" b="1"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Lora"/>
              <a:buNone/>
              <a:defRPr sz="2667" b="1"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Lora"/>
              <a:buNone/>
              <a:defRPr sz="2667" b="1"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Lora"/>
              <a:buNone/>
              <a:defRPr sz="2667" b="1"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Lora"/>
              <a:buNone/>
              <a:defRPr sz="2667" b="1"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Lora"/>
              <a:buNone/>
              <a:defRPr sz="2667" b="1"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defRPr>
            </a:lvl9pPr>
          </a:lstStyle>
          <a:p>
            <a:r>
              <a:rPr lang="en-US" dirty="0"/>
              <a:t>Click to edit Master title style</a:t>
            </a:r>
            <a:endParaRPr dirty="0"/>
          </a:p>
        </p:txBody>
      </p:sp>
      <p:sp>
        <p:nvSpPr>
          <p:cNvPr id="30" name="Google Shape;30;p5"/>
          <p:cNvSpPr txBox="1">
            <a:spLocks noGrp="1"/>
          </p:cNvSpPr>
          <p:nvPr>
            <p:ph type="body" idx="1"/>
          </p:nvPr>
        </p:nvSpPr>
        <p:spPr>
          <a:xfrm>
            <a:off x="1465304" y="2030219"/>
            <a:ext cx="9925665" cy="430707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507987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FFCD00"/>
              </a:buClr>
              <a:buSzPts val="2400"/>
              <a:buFont typeface="Quattrocento Sans"/>
              <a:buChar char="◉"/>
              <a:defRPr sz="2800" b="0" i="0">
                <a:latin typeface="Avenir Book" panose="02000503020000020003" pitchFamily="2" charset="0"/>
                <a:ea typeface="Avenir Book" panose="02000503020000020003" pitchFamily="2" charset="0"/>
                <a:cs typeface="Avenir Book" panose="02000503020000020003" pitchFamily="2" charset="0"/>
                <a:sym typeface="Quattrocento Sans"/>
              </a:defRPr>
            </a:lvl1pPr>
            <a:lvl2pPr marL="1219170" lvl="1" indent="-474121" rtl="0">
              <a:spcBef>
                <a:spcPts val="600"/>
              </a:spcBef>
              <a:spcAft>
                <a:spcPts val="600"/>
              </a:spcAft>
              <a:buClr>
                <a:srgbClr val="FFCD00"/>
              </a:buClr>
              <a:buSzPts val="2000"/>
              <a:buFont typeface="Wingdings" pitchFamily="2" charset="2"/>
              <a:buChar char="Ø"/>
              <a:defRPr sz="2400" b="0" i="0">
                <a:latin typeface="Avenir Book" panose="02000503020000020003" pitchFamily="2" charset="0"/>
                <a:ea typeface="Avenir Book" panose="02000503020000020003" pitchFamily="2" charset="0"/>
                <a:cs typeface="Avenir Book" panose="02000503020000020003" pitchFamily="2" charset="0"/>
                <a:sym typeface="Quattrocento Sans"/>
              </a:defRPr>
            </a:lvl2pPr>
            <a:lvl3pPr marL="1828754" lvl="2" indent="-474121" rtl="0">
              <a:spcBef>
                <a:spcPts val="600"/>
              </a:spcBef>
              <a:spcAft>
                <a:spcPts val="600"/>
              </a:spcAft>
              <a:buClr>
                <a:srgbClr val="FFCD00"/>
              </a:buClr>
              <a:buSzPts val="2000"/>
              <a:buFont typeface="Arial" panose="020B0604020202020204" pitchFamily="34" charset="0"/>
              <a:buChar char="•"/>
              <a:defRPr sz="2000" b="0" i="0">
                <a:latin typeface="Avenir Book" panose="02000503020000020003" pitchFamily="2" charset="0"/>
                <a:ea typeface="Avenir Book" panose="02000503020000020003" pitchFamily="2" charset="0"/>
                <a:cs typeface="Avenir Book" panose="02000503020000020003" pitchFamily="2" charset="0"/>
                <a:sym typeface="Quattrocento Sans"/>
              </a:defRPr>
            </a:lvl3pPr>
            <a:lvl4pPr marL="2438339" lvl="3" indent="-457189" rtl="0"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1800"/>
              <a:buFont typeface="Quattrocento Sans"/>
              <a:buChar char="●"/>
              <a:defRPr sz="2400"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3047924" lvl="4" indent="-457189" rtl="0"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1800"/>
              <a:buFont typeface="Quattrocento Sans"/>
              <a:buChar char="○"/>
              <a:defRPr sz="2400"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3657509" lvl="5" indent="-457189" rtl="0"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1800"/>
              <a:buFont typeface="Quattrocento Sans"/>
              <a:buChar char="■"/>
              <a:defRPr sz="2400"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L="4267093" lvl="6" indent="-457189" rtl="0"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1800"/>
              <a:buFont typeface="Quattrocento Sans"/>
              <a:buChar char="●"/>
              <a:defRPr sz="2400"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L="4876678" lvl="7" indent="-457189" rtl="0"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1800"/>
              <a:buFont typeface="Quattrocento Sans"/>
              <a:buChar char="○"/>
              <a:defRPr sz="2400"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L="5486263" lvl="8" indent="-457189" rtl="0"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1800"/>
              <a:buFont typeface="Quattrocento Sans"/>
              <a:buChar char="■"/>
              <a:defRPr sz="2400"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Substyle</a:t>
            </a:r>
          </a:p>
          <a:p>
            <a:pPr lvl="2"/>
            <a:r>
              <a:rPr lang="en-US" dirty="0"/>
              <a:t>substyle	</a:t>
            </a:r>
          </a:p>
        </p:txBody>
      </p:sp>
      <p:cxnSp>
        <p:nvCxnSpPr>
          <p:cNvPr id="31" name="Google Shape;31;p5"/>
          <p:cNvCxnSpPr/>
          <p:nvPr/>
        </p:nvCxnSpPr>
        <p:spPr>
          <a:xfrm>
            <a:off x="7020800" y="1262598"/>
            <a:ext cx="5171200" cy="0"/>
          </a:xfrm>
          <a:prstGeom prst="straightConnector1">
            <a:avLst/>
          </a:prstGeom>
          <a:noFill/>
          <a:ln w="9525" cap="flat" cmpd="sng">
            <a:solidFill>
              <a:srgbClr val="CCCCCC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11390969" y="6333135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r>
              <a:rPr lang="en" dirty="0"/>
              <a:t>1</a:t>
            </a:r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894F1F6D-45B1-0C4F-88F7-9923BF3035F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477373" y="240933"/>
            <a:ext cx="3161409" cy="854659"/>
          </a:xfrm>
          <a:prstGeom prst="rect">
            <a:avLst/>
          </a:prstGeom>
        </p:spPr>
      </p:pic>
      <p:sp>
        <p:nvSpPr>
          <p:cNvPr id="9" name="Date Placeholder 2">
            <a:extLst>
              <a:ext uri="{FF2B5EF4-FFF2-40B4-BE49-F238E27FC236}">
                <a16:creationId xmlns:a16="http://schemas.microsoft.com/office/drawing/2014/main" id="{1DADDA4C-07E8-EC41-9A81-A3FDCB6DEFE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3EA6AE18-C0B2-5546-8980-AA84473CF7B5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899C8381-A02D-7F46-B64B-956ABE3453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4652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1490600" y="1757451"/>
            <a:ext cx="6031600" cy="154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4400" b="0" i="1">
                <a:latin typeface="Avenir Medium Oblique" panose="02000503020000020003" pitchFamily="2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r>
              <a:rPr lang="en-US" dirty="0"/>
              <a:t>Click to edit Master title style</a:t>
            </a:r>
            <a:endParaRPr dirty="0"/>
          </a:p>
        </p:txBody>
      </p:sp>
      <p:cxnSp>
        <p:nvCxnSpPr>
          <p:cNvPr id="11" name="Google Shape;11;p2"/>
          <p:cNvCxnSpPr/>
          <p:nvPr/>
        </p:nvCxnSpPr>
        <p:spPr>
          <a:xfrm>
            <a:off x="-8033" y="4902016"/>
            <a:ext cx="12216000" cy="0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2" name="Google Shape;12;p2"/>
          <p:cNvSpPr/>
          <p:nvPr/>
        </p:nvSpPr>
        <p:spPr>
          <a:xfrm>
            <a:off x="1490600" y="4289922"/>
            <a:ext cx="1223103" cy="1224188"/>
          </a:xfrm>
          <a:prstGeom prst="ellipse">
            <a:avLst/>
          </a:prstGeom>
          <a:solidFill>
            <a:srgbClr val="FFCD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pic>
        <p:nvPicPr>
          <p:cNvPr id="6" name="Picture 5" descr="Text&#10;&#10;Description automatically generated">
            <a:extLst>
              <a:ext uri="{FF2B5EF4-FFF2-40B4-BE49-F238E27FC236}">
                <a16:creationId xmlns:a16="http://schemas.microsoft.com/office/drawing/2014/main" id="{02AA9DDC-6E9A-044C-A6AA-E6B930209D7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477373" y="240933"/>
            <a:ext cx="3161409" cy="854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187366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 preserve="1">
  <p:cSld name="1_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633046" y="4317708"/>
            <a:ext cx="10902461" cy="15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400" b="0" i="1">
                <a:latin typeface="Avenir Medium Oblique" panose="02000503020000020003" pitchFamily="2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r>
              <a:rPr lang="en-US" dirty="0"/>
              <a:t>Click to edit Master title style</a:t>
            </a:r>
            <a:endParaRPr dirty="0"/>
          </a:p>
        </p:txBody>
      </p:sp>
      <p:cxnSp>
        <p:nvCxnSpPr>
          <p:cNvPr id="11" name="Google Shape;11;p2"/>
          <p:cNvCxnSpPr/>
          <p:nvPr/>
        </p:nvCxnSpPr>
        <p:spPr>
          <a:xfrm>
            <a:off x="-24000" y="2173186"/>
            <a:ext cx="12216000" cy="0"/>
          </a:xfrm>
          <a:prstGeom prst="straightConnector1">
            <a:avLst/>
          </a:prstGeom>
          <a:noFill/>
          <a:ln w="9525" cap="flat" cmpd="sng">
            <a:solidFill>
              <a:schemeClr val="bg2">
                <a:lumMod val="90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" name="Google Shape;139;p18">
            <a:extLst>
              <a:ext uri="{FF2B5EF4-FFF2-40B4-BE49-F238E27FC236}">
                <a16:creationId xmlns:a16="http://schemas.microsoft.com/office/drawing/2014/main" id="{588BD66B-A9D1-0441-8F42-C59535FFEC02}"/>
              </a:ext>
            </a:extLst>
          </p:cNvPr>
          <p:cNvSpPr/>
          <p:nvPr userDrawn="1"/>
        </p:nvSpPr>
        <p:spPr>
          <a:xfrm>
            <a:off x="4627000" y="830637"/>
            <a:ext cx="2938000" cy="2938000"/>
          </a:xfrm>
          <a:prstGeom prst="ellipse">
            <a:avLst/>
          </a:prstGeom>
          <a:solidFill>
            <a:srgbClr val="FFD42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latin typeface="Avenir Book" panose="02000503020000020003" pitchFamily="2" charset="0"/>
            </a:endParaRPr>
          </a:p>
        </p:txBody>
      </p:sp>
      <p:pic>
        <p:nvPicPr>
          <p:cNvPr id="7" name="Picture 6" descr="Text&#10;&#10;Description automatically generated">
            <a:extLst>
              <a:ext uri="{FF2B5EF4-FFF2-40B4-BE49-F238E27FC236}">
                <a16:creationId xmlns:a16="http://schemas.microsoft.com/office/drawing/2014/main" id="{8C2AFE86-488D-FA43-828D-17EAE259974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477373" y="240933"/>
            <a:ext cx="3161409" cy="854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85270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userDrawn="1">
  <p:cSld name="2_Title + 1 column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475399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Slide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5"/>
          <p:cNvSpPr txBox="1">
            <a:spLocks noGrp="1"/>
          </p:cNvSpPr>
          <p:nvPr>
            <p:ph type="ctrTitle"/>
          </p:nvPr>
        </p:nvSpPr>
        <p:spPr>
          <a:xfrm>
            <a:off x="3354388" y="1122363"/>
            <a:ext cx="7313612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"/>
              <a:buNone/>
              <a:defRPr sz="600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5"/>
          <p:cNvSpPr txBox="1">
            <a:spLocks noGrp="1"/>
          </p:cNvSpPr>
          <p:nvPr>
            <p:ph type="subTitle" idx="1"/>
          </p:nvPr>
        </p:nvSpPr>
        <p:spPr>
          <a:xfrm>
            <a:off x="3354388" y="3602038"/>
            <a:ext cx="7313612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F5F5F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F5F5F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F5F5F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F5F5F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3" name="Google Shape;23;p4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4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6" name="Google Shape;26;p45"/>
          <p:cNvSpPr/>
          <p:nvPr/>
        </p:nvSpPr>
        <p:spPr>
          <a:xfrm>
            <a:off x="517394" y="6072024"/>
            <a:ext cx="2289256" cy="275700"/>
          </a:xfrm>
          <a:prstGeom prst="roundRect">
            <a:avLst>
              <a:gd name="adj" fmla="val 16667"/>
            </a:avLst>
          </a:prstGeom>
          <a:solidFill>
            <a:srgbClr val="4E2C3D"/>
          </a:solidFill>
          <a:ln w="12700" cap="flat" cmpd="sng">
            <a:solidFill>
              <a:schemeClr val="dk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E2CBAB"/>
              </a:buClr>
              <a:buSzPts val="1800"/>
              <a:buFont typeface="Calibri"/>
              <a:buNone/>
            </a:pPr>
            <a:r>
              <a:rPr lang="en-US" sz="1800" b="1" i="0" u="none" strike="noStrike" cap="none">
                <a:solidFill>
                  <a:srgbClr val="E2CBAB"/>
                </a:solidFill>
                <a:latin typeface="Calibri"/>
                <a:ea typeface="Calibri"/>
                <a:cs typeface="Calibri"/>
                <a:sym typeface="Calibri"/>
              </a:rPr>
              <a:t>NapaValleyCOAD.org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preserve="1" userDrawn="1">
  <p:cSld name="3_Title + 1 column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821410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preserve="1" userDrawn="1">
  <p:cSld name="2_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6560402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letely blank">
  <p:cSld name="Completely blank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3833311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022A53-3500-CD49-B206-9A2964E63D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2151F9-4CA9-4546-9389-DAFA31EE4C7D}" type="datetime1">
              <a:rPr lang="en-US" altLang="en-US"/>
              <a:pPr>
                <a:defRPr/>
              </a:pPr>
              <a:t>8/14/2026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5C1C62-B830-5B4E-A8FD-8FC24EDA6F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FB403B-7F84-2A40-A3BD-A01D3FF8BC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8E88A5AE-F46C-D544-8B02-E961F59C9CF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9399982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7E458-3BAA-7144-A2DF-076048D81924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8F1C43D-6E7C-4747-8EDB-E6992179A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0756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type="obj">
  <p:cSld name="OBJEC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6"/>
          <p:cNvSpPr txBox="1">
            <a:spLocks noGrp="1"/>
          </p:cNvSpPr>
          <p:nvPr>
            <p:ph type="title"/>
          </p:nvPr>
        </p:nvSpPr>
        <p:spPr>
          <a:xfrm>
            <a:off x="2454275" y="365125"/>
            <a:ext cx="88995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SzPts val="4400"/>
              <a:buFont typeface="Roboto Condensed"/>
              <a:buNone/>
              <a:defRPr>
                <a:solidFill>
                  <a:srgbClr val="80808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46"/>
          <p:cNvSpPr txBox="1">
            <a:spLocks noGrp="1"/>
          </p:cNvSpPr>
          <p:nvPr>
            <p:ph type="body" idx="1"/>
          </p:nvPr>
        </p:nvSpPr>
        <p:spPr>
          <a:xfrm>
            <a:off x="2454275" y="1825625"/>
            <a:ext cx="8899525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F5F5F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F5F5F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F5F5F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F5F5F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F5F5F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" name="Google Shape;30;p4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4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4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47"/>
          <p:cNvSpPr txBox="1">
            <a:spLocks noGrp="1"/>
          </p:cNvSpPr>
          <p:nvPr>
            <p:ph type="ctrTitle"/>
          </p:nvPr>
        </p:nvSpPr>
        <p:spPr>
          <a:xfrm>
            <a:off x="3354388" y="1122363"/>
            <a:ext cx="7313612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6000"/>
              <a:buFont typeface="Roboto Condensed"/>
              <a:buNone/>
              <a:defRPr sz="6000">
                <a:solidFill>
                  <a:schemeClr val="accent4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47"/>
          <p:cNvSpPr txBox="1">
            <a:spLocks noGrp="1"/>
          </p:cNvSpPr>
          <p:nvPr>
            <p:ph type="subTitle" idx="1"/>
          </p:nvPr>
        </p:nvSpPr>
        <p:spPr>
          <a:xfrm>
            <a:off x="3354388" y="3602038"/>
            <a:ext cx="7313612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F5F5F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F5F5F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F5F5F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F5F5F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F5F5F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36" name="Google Shape;36;p4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4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4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9" name="Google Shape;39;p47"/>
          <p:cNvSpPr/>
          <p:nvPr/>
        </p:nvSpPr>
        <p:spPr>
          <a:xfrm>
            <a:off x="577780" y="6074663"/>
            <a:ext cx="2289256" cy="2757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4E2C3D"/>
              </a:buClr>
              <a:buSzPts val="1800"/>
              <a:buFont typeface="Calibri"/>
              <a:buNone/>
            </a:pPr>
            <a:r>
              <a:rPr lang="en-US" sz="1800" b="1" i="0" u="none" strike="noStrike" cap="none">
                <a:solidFill>
                  <a:srgbClr val="4E2C3D"/>
                </a:solidFill>
                <a:latin typeface="Calibri"/>
                <a:ea typeface="Calibri"/>
                <a:cs typeface="Calibri"/>
                <a:sym typeface="Calibri"/>
              </a:rPr>
              <a:t>NapaValleyCOAD.org</a:t>
            </a:r>
            <a:endParaRPr sz="1800" b="0" i="0" u="none" strike="noStrike" cap="none">
              <a:solidFill>
                <a:srgbClr val="4E2C3D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wo Content">
  <p:cSld name="1_Two Conten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53"/>
          <p:cNvSpPr txBox="1">
            <a:spLocks noGrp="1"/>
          </p:cNvSpPr>
          <p:nvPr>
            <p:ph type="title"/>
          </p:nvPr>
        </p:nvSpPr>
        <p:spPr>
          <a:xfrm>
            <a:off x="2454274" y="365125"/>
            <a:ext cx="88995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SzPts val="4400"/>
              <a:buFont typeface="Roboto Condensed"/>
              <a:buNone/>
              <a:defRPr>
                <a:solidFill>
                  <a:srgbClr val="80808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53"/>
          <p:cNvSpPr txBox="1">
            <a:spLocks noGrp="1"/>
          </p:cNvSpPr>
          <p:nvPr>
            <p:ph type="body" idx="1"/>
          </p:nvPr>
        </p:nvSpPr>
        <p:spPr>
          <a:xfrm>
            <a:off x="2454274" y="1825625"/>
            <a:ext cx="4401794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2800"/>
              <a:buChar char="•"/>
              <a:defRPr>
                <a:solidFill>
                  <a:schemeClr val="accent5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5"/>
              </a:buClr>
              <a:buSzPts val="2400"/>
              <a:buChar char="•"/>
              <a:defRPr>
                <a:solidFill>
                  <a:schemeClr val="accent5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5"/>
              </a:buClr>
              <a:buSzPts val="2000"/>
              <a:buChar char="•"/>
              <a:defRPr>
                <a:solidFill>
                  <a:schemeClr val="accent5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5"/>
              </a:buClr>
              <a:buSzPts val="1800"/>
              <a:buChar char="•"/>
              <a:defRPr>
                <a:solidFill>
                  <a:schemeClr val="accent5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5"/>
              </a:buClr>
              <a:buSzPts val="1800"/>
              <a:buChar char="•"/>
              <a:defRPr>
                <a:solidFill>
                  <a:schemeClr val="accent5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0" name="Google Shape;70;p53"/>
          <p:cNvSpPr txBox="1">
            <a:spLocks noGrp="1"/>
          </p:cNvSpPr>
          <p:nvPr>
            <p:ph type="body" idx="2"/>
          </p:nvPr>
        </p:nvSpPr>
        <p:spPr>
          <a:xfrm>
            <a:off x="7013420" y="1825625"/>
            <a:ext cx="4340379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F5F5F"/>
              </a:buClr>
              <a:buSzPts val="2800"/>
              <a:buChar char="•"/>
              <a:defRPr>
                <a:solidFill>
                  <a:srgbClr val="5F5F5F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F5F5F"/>
              </a:buClr>
              <a:buSzPts val="2400"/>
              <a:buChar char="•"/>
              <a:defRPr>
                <a:solidFill>
                  <a:srgbClr val="5F5F5F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F5F5F"/>
              </a:buClr>
              <a:buSzPts val="2000"/>
              <a:buChar char="•"/>
              <a:defRPr>
                <a:solidFill>
                  <a:srgbClr val="5F5F5F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F5F5F"/>
              </a:buClr>
              <a:buSzPts val="1800"/>
              <a:buChar char="•"/>
              <a:defRPr>
                <a:solidFill>
                  <a:srgbClr val="5F5F5F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F5F5F"/>
              </a:buClr>
              <a:buSzPts val="1800"/>
              <a:buChar char="•"/>
              <a:defRPr>
                <a:solidFill>
                  <a:srgbClr val="5F5F5F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5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5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5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>
  <p:cSld name="1_Title Slid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54"/>
          <p:cNvSpPr txBox="1">
            <a:spLocks noGrp="1"/>
          </p:cNvSpPr>
          <p:nvPr>
            <p:ph type="ctrTitle"/>
          </p:nvPr>
        </p:nvSpPr>
        <p:spPr>
          <a:xfrm>
            <a:off x="3354388" y="1122363"/>
            <a:ext cx="7313612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6000"/>
              <a:buFont typeface="Roboto Condensed"/>
              <a:buNone/>
              <a:defRPr sz="6000">
                <a:solidFill>
                  <a:schemeClr val="accent4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54"/>
          <p:cNvSpPr txBox="1">
            <a:spLocks noGrp="1"/>
          </p:cNvSpPr>
          <p:nvPr>
            <p:ph type="subTitle" idx="1"/>
          </p:nvPr>
        </p:nvSpPr>
        <p:spPr>
          <a:xfrm>
            <a:off x="3354388" y="3602038"/>
            <a:ext cx="7313612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F5F5F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F5F5F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F5F5F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F5F5F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F5F5F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77" name="Google Shape;77;p5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5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5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80" name="Google Shape;80;p54"/>
          <p:cNvSpPr/>
          <p:nvPr/>
        </p:nvSpPr>
        <p:spPr>
          <a:xfrm>
            <a:off x="612285" y="6080650"/>
            <a:ext cx="2289256" cy="275700"/>
          </a:xfrm>
          <a:prstGeom prst="roundRect">
            <a:avLst>
              <a:gd name="adj" fmla="val 16667"/>
            </a:avLst>
          </a:prstGeom>
          <a:solidFill>
            <a:srgbClr val="E2CBA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4E2C3D"/>
              </a:buClr>
              <a:buSzPts val="1800"/>
              <a:buFont typeface="Calibri"/>
              <a:buNone/>
            </a:pPr>
            <a:r>
              <a:rPr lang="en-US" sz="1800" b="1" i="0" u="none" strike="noStrike" cap="none">
                <a:solidFill>
                  <a:srgbClr val="4E2C3D"/>
                </a:solidFill>
                <a:latin typeface="Calibri"/>
                <a:ea typeface="Calibri"/>
                <a:cs typeface="Calibri"/>
                <a:sym typeface="Calibri"/>
              </a:rPr>
              <a:t>NapaValleyCOAD.org</a:t>
            </a:r>
            <a:endParaRPr sz="1800">
              <a:solidFill>
                <a:srgbClr val="4E2C3D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55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55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F5F5F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F5F5F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F5F5F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F5F5F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F5F5F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4" name="Google Shape;84;p55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F5F5F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F5F5F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F5F5F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F5F5F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F5F5F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5" name="Google Shape;85;p55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F5F5F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F5F5F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F5F5F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F5F5F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F5F5F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6" name="Google Shape;86;p55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F5F5F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F5F5F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F5F5F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F5F5F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F5F5F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5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5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5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56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Roboto Condensed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56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F5F5F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F5F5F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F5F5F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F5F5F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F5F5F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93" name="Google Shape;93;p56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F5F5F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F5F5F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F5F5F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F5F5F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F5F5F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94" name="Google Shape;94;p5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5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5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57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Roboto Condensed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57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100" name="Google Shape;100;p57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F5F5F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F5F5F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F5F5F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F5F5F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F5F5F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1" name="Google Shape;101;p5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5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5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Roboto Condensed"/>
              <a:buNone/>
              <a:defRPr sz="4400" b="0" i="0" u="none" strike="noStrike" cap="none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4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F5F5F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F5F5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F5F5F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5F5F5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F5F5F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5F5F5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F5F5F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5F5F5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F5F5F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5F5F5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4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4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4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  <p:sldLayoutId id="2147483665" r:id="rId12"/>
    <p:sldLayoutId id="2147483666" r:id="rId13"/>
    <p:sldLayoutId id="2147483667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A50A4B-6139-A84B-A2C4-8888965AEB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41D99C-33FD-B647-BC6C-36E3785822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33BABB-A339-8845-8AB6-94F1BFB86B3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A6AE18-C0B2-5546-8980-AA84473CF7B5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2BA305-FA5F-DE43-A00E-3BFAAF5EEC3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57A8DA-D963-994C-B36A-CDCA510DE2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7107B7-ED9F-F346-88AE-9CB6201DCF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8179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4.xml"/><Relationship Id="rId5" Type="http://schemas.openxmlformats.org/officeDocument/2006/relationships/hyperlink" Target="https://pixnio.com/nature-landscapes/valley/napa-valley-field" TargetMode="External"/><Relationship Id="rId4" Type="http://schemas.openxmlformats.org/officeDocument/2006/relationships/image" Target="../media/image22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6.svg"/><Relationship Id="rId4" Type="http://schemas.openxmlformats.org/officeDocument/2006/relationships/image" Target="../media/image25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svg"/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mailto:maria@fairhousingnorcal.org" TargetMode="External"/><Relationship Id="rId2" Type="http://schemas.openxmlformats.org/officeDocument/2006/relationships/hyperlink" Target="mailto:Adriana@fairhousingnorcal.org" TargetMode="Externa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0.sv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3.png"/><Relationship Id="rId5" Type="http://schemas.microsoft.com/office/2007/relationships/hdphoto" Target="../media/hdphoto1.wdp"/><Relationship Id="rId4" Type="http://schemas.openxmlformats.org/officeDocument/2006/relationships/image" Target="../media/image3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1"/>
          <p:cNvSpPr/>
          <p:nvPr/>
        </p:nvSpPr>
        <p:spPr>
          <a:xfrm>
            <a:off x="4951372" y="5642975"/>
            <a:ext cx="2289256" cy="275700"/>
          </a:xfrm>
          <a:prstGeom prst="roundRect">
            <a:avLst>
              <a:gd name="adj" fmla="val 16667"/>
            </a:avLst>
          </a:prstGeom>
          <a:solidFill>
            <a:srgbClr val="4E2C3D"/>
          </a:solidFill>
          <a:ln w="12700" cap="flat" cmpd="sng">
            <a:solidFill>
              <a:schemeClr val="dk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E2CBAB"/>
              </a:buClr>
              <a:buSzPts val="1800"/>
              <a:buFont typeface="Calibri"/>
              <a:buNone/>
            </a:pPr>
            <a:r>
              <a:rPr lang="en-US" sz="1800" b="1" i="0" u="none" strike="noStrike" cap="none">
                <a:solidFill>
                  <a:srgbClr val="E2CBAB"/>
                </a:solidFill>
                <a:latin typeface="Calibri"/>
                <a:ea typeface="Calibri"/>
                <a:cs typeface="Calibri"/>
                <a:sym typeface="Calibri"/>
              </a:rPr>
              <a:t>NapaValleyCOAD.org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3f6bd463375_0_6"/>
          <p:cNvSpPr txBox="1">
            <a:spLocks noGrp="1"/>
          </p:cNvSpPr>
          <p:nvPr>
            <p:ph type="title"/>
          </p:nvPr>
        </p:nvSpPr>
        <p:spPr>
          <a:xfrm>
            <a:off x="2454275" y="365125"/>
            <a:ext cx="88995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Indirect Engagement</a:t>
            </a:r>
            <a:endParaRPr/>
          </a:p>
        </p:txBody>
      </p:sp>
      <p:sp>
        <p:nvSpPr>
          <p:cNvPr id="133" name="Google Shape;133;g3f6bd463375_0_6"/>
          <p:cNvSpPr txBox="1">
            <a:spLocks noGrp="1"/>
          </p:cNvSpPr>
          <p:nvPr>
            <p:ph type="body" idx="1"/>
          </p:nvPr>
        </p:nvSpPr>
        <p:spPr>
          <a:xfrm>
            <a:off x="665625" y="2134475"/>
            <a:ext cx="8899500" cy="1833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42900" algn="l" rtl="0"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Community pages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Social media 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WhatsApp group chats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Family Resource Centers</a:t>
            </a:r>
            <a:endParaRPr/>
          </a:p>
        </p:txBody>
      </p:sp>
      <p:pic>
        <p:nvPicPr>
          <p:cNvPr id="134" name="Google Shape;134;g3f6bd463375_0_6" descr="Woman using computer laptop on wood desk. Online message live chat chatting on application communication digital media website and social network (Provided by Getty Images)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06176" y="1758075"/>
            <a:ext cx="4596977" cy="25857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D7B4479E-4CD7-5362-DBB5-187B08A4AF3C}"/>
              </a:ext>
            </a:extLst>
          </p:cNvPr>
          <p:cNvGrpSpPr/>
          <p:nvPr/>
        </p:nvGrpSpPr>
        <p:grpSpPr>
          <a:xfrm>
            <a:off x="5944203" y="1350351"/>
            <a:ext cx="5624603" cy="4764170"/>
            <a:chOff x="5944203" y="1350351"/>
            <a:chExt cx="5624603" cy="4764170"/>
          </a:xfrm>
        </p:grpSpPr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937397C4-BB90-40DE-5A31-F50E6E3137C4}"/>
                </a:ext>
              </a:extLst>
            </p:cNvPr>
            <p:cNvSpPr/>
            <p:nvPr/>
          </p:nvSpPr>
          <p:spPr>
            <a:xfrm>
              <a:off x="7374538" y="2304288"/>
              <a:ext cx="2711294" cy="2698678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77F955F7-EBCA-6271-3CB0-5F9E51425433}"/>
                </a:ext>
              </a:extLst>
            </p:cNvPr>
            <p:cNvSpPr/>
            <p:nvPr/>
          </p:nvSpPr>
          <p:spPr>
            <a:xfrm>
              <a:off x="5944203" y="1350351"/>
              <a:ext cx="2711294" cy="2698678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61177650-041B-CDA0-9F0B-DCC5BC8D83AC}"/>
                </a:ext>
              </a:extLst>
            </p:cNvPr>
            <p:cNvSpPr/>
            <p:nvPr/>
          </p:nvSpPr>
          <p:spPr>
            <a:xfrm>
              <a:off x="8857512" y="3415843"/>
              <a:ext cx="2711294" cy="2698678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0" name="Google Shape;140;g3f6bd463375_0_12"/>
          <p:cNvSpPr txBox="1">
            <a:spLocks noGrp="1"/>
          </p:cNvSpPr>
          <p:nvPr>
            <p:ph type="title"/>
          </p:nvPr>
        </p:nvSpPr>
        <p:spPr>
          <a:xfrm>
            <a:off x="2454275" y="365125"/>
            <a:ext cx="88995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COAD Workshops led by Connectors</a:t>
            </a:r>
            <a:endParaRPr/>
          </a:p>
        </p:txBody>
      </p:sp>
      <p:sp>
        <p:nvSpPr>
          <p:cNvPr id="141" name="Google Shape;141;g3f6bd463375_0_12"/>
          <p:cNvSpPr txBox="1">
            <a:spLocks noGrp="1"/>
          </p:cNvSpPr>
          <p:nvPr>
            <p:ph type="body" idx="1"/>
          </p:nvPr>
        </p:nvSpPr>
        <p:spPr>
          <a:xfrm>
            <a:off x="2454275" y="1825625"/>
            <a:ext cx="8899500" cy="4351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Meet Your Neighbor - 4</a:t>
            </a: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Renter’s Insurance - 3</a:t>
            </a: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Until Help Arrives - 1 </a:t>
            </a:r>
            <a:endParaRPr/>
          </a:p>
        </p:txBody>
      </p:sp>
      <p:pic>
        <p:nvPicPr>
          <p:cNvPr id="2" name="Picture 1" descr="Renters Insurance Stock Illustrations – 73 Renters Insurance ...">
            <a:extLst>
              <a:ext uri="{FF2B5EF4-FFF2-40B4-BE49-F238E27FC236}">
                <a16:creationId xmlns:a16="http://schemas.microsoft.com/office/drawing/2014/main" id="{535AFCDC-809C-205C-AFF5-0F4AB21902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01865" y="2451170"/>
            <a:ext cx="2434590" cy="243459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1B72639-8423-7AD0-9309-3F3397BDAF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1514728"/>
            <a:ext cx="1942265" cy="220281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97DC35D-E990-C610-5341-479C597D18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19160" y="3736595"/>
            <a:ext cx="2952179" cy="205717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3f6bd463375_0_32"/>
          <p:cNvSpPr txBox="1">
            <a:spLocks noGrp="1"/>
          </p:cNvSpPr>
          <p:nvPr>
            <p:ph type="title"/>
          </p:nvPr>
        </p:nvSpPr>
        <p:spPr>
          <a:xfrm>
            <a:off x="2454275" y="365125"/>
            <a:ext cx="88995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Pope Valley Engagement</a:t>
            </a:r>
            <a:endParaRPr/>
          </a:p>
        </p:txBody>
      </p:sp>
      <p:sp>
        <p:nvSpPr>
          <p:cNvPr id="148" name="Google Shape;148;g3f6bd463375_0_32"/>
          <p:cNvSpPr txBox="1">
            <a:spLocks noGrp="1"/>
          </p:cNvSpPr>
          <p:nvPr>
            <p:ph type="body" idx="1"/>
          </p:nvPr>
        </p:nvSpPr>
        <p:spPr>
          <a:xfrm>
            <a:off x="719675" y="1825625"/>
            <a:ext cx="6836700" cy="4351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42900" algn="l" rtl="0"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Free Food Distribution Tabling </a:t>
            </a:r>
            <a:endParaRPr/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Insulated grocery bags and resources</a:t>
            </a:r>
            <a:endParaRPr/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Engage 24 people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Disaster Preparedness Workshop</a:t>
            </a:r>
            <a:endParaRPr/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COAD/CC</a:t>
            </a:r>
            <a:endParaRPr/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Napa Valley Together/UVFC</a:t>
            </a:r>
            <a:endParaRPr/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Engaged 20 people</a:t>
            </a:r>
            <a:endParaRPr/>
          </a:p>
        </p:txBody>
      </p:sp>
      <p:pic>
        <p:nvPicPr>
          <p:cNvPr id="149" name="Google Shape;149;g3f6bd463375_0_32" title="0.png"/>
          <p:cNvPicPr preferRelativeResize="0"/>
          <p:nvPr/>
        </p:nvPicPr>
        <p:blipFill rotWithShape="1">
          <a:blip r:embed="rId3">
            <a:alphaModFix/>
          </a:blip>
          <a:srcRect t="33062" b="32501"/>
          <a:stretch/>
        </p:blipFill>
        <p:spPr>
          <a:xfrm>
            <a:off x="8400125" y="365125"/>
            <a:ext cx="3382350" cy="2521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g3f6bd463375_0_32" title="0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634925" y="2886325"/>
            <a:ext cx="2912743" cy="3882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3f6bd463375_0_26"/>
          <p:cNvSpPr txBox="1">
            <a:spLocks noGrp="1"/>
          </p:cNvSpPr>
          <p:nvPr>
            <p:ph type="title"/>
          </p:nvPr>
        </p:nvSpPr>
        <p:spPr>
          <a:xfrm>
            <a:off x="2454275" y="365125"/>
            <a:ext cx="88995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Lunch &amp; Learns Completed</a:t>
            </a:r>
            <a:endParaRPr/>
          </a:p>
        </p:txBody>
      </p:sp>
      <p:sp>
        <p:nvSpPr>
          <p:cNvPr id="157" name="Google Shape;157;g3f6bd463375_0_26"/>
          <p:cNvSpPr txBox="1">
            <a:spLocks noGrp="1"/>
          </p:cNvSpPr>
          <p:nvPr>
            <p:ph type="body" idx="1"/>
          </p:nvPr>
        </p:nvSpPr>
        <p:spPr>
          <a:xfrm>
            <a:off x="2454275" y="1825625"/>
            <a:ext cx="8899500" cy="4351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Spring/Summer</a:t>
            </a:r>
            <a:endParaRPr/>
          </a:p>
          <a:p>
            <a:pPr marL="457200" lvl="0" indent="-342900" algn="l" rtl="0"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Trauma Informed Care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Napa Valley Transportation Authority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United Way Bay Area 211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Napa Valley Together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MCE 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NEWS</a:t>
            </a: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More planning for Fall/Winter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3f6bd463375_0_18"/>
          <p:cNvSpPr txBox="1">
            <a:spLocks noGrp="1"/>
          </p:cNvSpPr>
          <p:nvPr>
            <p:ph type="title"/>
          </p:nvPr>
        </p:nvSpPr>
        <p:spPr>
          <a:xfrm>
            <a:off x="2454275" y="365125"/>
            <a:ext cx="88995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Community Health Worker </a:t>
            </a:r>
            <a:endParaRPr/>
          </a:p>
        </p:txBody>
      </p:sp>
      <p:sp>
        <p:nvSpPr>
          <p:cNvPr id="164" name="Google Shape;164;g3f6bd463375_0_18"/>
          <p:cNvSpPr txBox="1">
            <a:spLocks noGrp="1"/>
          </p:cNvSpPr>
          <p:nvPr>
            <p:ph type="body" idx="1"/>
          </p:nvPr>
        </p:nvSpPr>
        <p:spPr>
          <a:xfrm>
            <a:off x="2454275" y="1846275"/>
            <a:ext cx="4382400" cy="4351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accent5"/>
                </a:solidFill>
              </a:rPr>
              <a:t>Elia and Ligia successfully completed the Touro University California 2026 Community Health Worker (CHW) training with the spring cohort! </a:t>
            </a:r>
            <a:endParaRPr dirty="0">
              <a:solidFill>
                <a:schemeClr val="accent5"/>
              </a:solidFill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dirty="0">
              <a:solidFill>
                <a:schemeClr val="accent5"/>
              </a:solidFill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dirty="0">
              <a:solidFill>
                <a:schemeClr val="accent5"/>
              </a:solidFill>
            </a:endParaRPr>
          </a:p>
        </p:txBody>
      </p:sp>
      <p:pic>
        <p:nvPicPr>
          <p:cNvPr id="165" name="Google Shape;165;g3f6bd463375_0_18" title="unnamed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48375" y="1866925"/>
            <a:ext cx="3642168" cy="43099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3f6bd463375_0_56"/>
          <p:cNvSpPr txBox="1">
            <a:spLocks noGrp="1"/>
          </p:cNvSpPr>
          <p:nvPr>
            <p:ph type="title"/>
          </p:nvPr>
        </p:nvSpPr>
        <p:spPr>
          <a:xfrm>
            <a:off x="2454275" y="365125"/>
            <a:ext cx="88995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Contact Your Connectors</a:t>
            </a:r>
            <a:endParaRPr/>
          </a:p>
        </p:txBody>
      </p:sp>
      <p:sp>
        <p:nvSpPr>
          <p:cNvPr id="172" name="Google Shape;172;g3f6bd463375_0_56"/>
          <p:cNvSpPr txBox="1">
            <a:spLocks noGrp="1"/>
          </p:cNvSpPr>
          <p:nvPr>
            <p:ph type="body" idx="1"/>
          </p:nvPr>
        </p:nvSpPr>
        <p:spPr>
          <a:xfrm>
            <a:off x="2454275" y="1825625"/>
            <a:ext cx="8899500" cy="4351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73" name="Google Shape;173;g3f6bd463375_0_56" title="Ligia-600x200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44063" y="2201038"/>
            <a:ext cx="4130074" cy="1376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g3f6bd463375_0_56" title="Ligia-1-600x200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45575" y="2171124"/>
            <a:ext cx="4130051" cy="13766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Google Shape;175;g3f6bd463375_0_56" title="Ligia-2-600x200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544050" y="3871175"/>
            <a:ext cx="4130100" cy="1376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g3f6bd463375_0_56" title="Ligia-4-600x200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945575" y="3871183"/>
            <a:ext cx="4130074" cy="13766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>
          <a:extLst>
            <a:ext uri="{FF2B5EF4-FFF2-40B4-BE49-F238E27FC236}">
              <a16:creationId xmlns:a16="http://schemas.microsoft.com/office/drawing/2014/main" id="{A4172E77-29FC-4509-CC0F-791EE23C6B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10">
            <a:extLst>
              <a:ext uri="{FF2B5EF4-FFF2-40B4-BE49-F238E27FC236}">
                <a16:creationId xmlns:a16="http://schemas.microsoft.com/office/drawing/2014/main" id="{C2CB61FA-0485-B89C-5F52-997F0989304F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3354388" y="1122363"/>
            <a:ext cx="7313612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6000"/>
              <a:buFont typeface="Roboto Condensed"/>
              <a:buNone/>
            </a:pPr>
            <a:r>
              <a:rPr lang="en-US" dirty="0"/>
              <a:t>Fair Housing Advocates of Northern California</a:t>
            </a:r>
            <a:endParaRPr dirty="0"/>
          </a:p>
        </p:txBody>
      </p:sp>
      <p:sp>
        <p:nvSpPr>
          <p:cNvPr id="198" name="Google Shape;198;p10">
            <a:extLst>
              <a:ext uri="{FF2B5EF4-FFF2-40B4-BE49-F238E27FC236}">
                <a16:creationId xmlns:a16="http://schemas.microsoft.com/office/drawing/2014/main" id="{4EDE4571-A5FE-298E-747F-296C0068EED4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286359" y="3602038"/>
            <a:ext cx="9381641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F5F5F"/>
              </a:buClr>
              <a:buSzPts val="2400"/>
              <a:buFont typeface="Arial"/>
              <a:buChar char="•"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496161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2"/>
          <p:cNvSpPr txBox="1">
            <a:spLocks noGrp="1"/>
          </p:cNvSpPr>
          <p:nvPr>
            <p:ph type="ctrTitle"/>
          </p:nvPr>
        </p:nvSpPr>
        <p:spPr>
          <a:xfrm>
            <a:off x="1359072" y="1888177"/>
            <a:ext cx="10268505" cy="1888176"/>
          </a:xfrm>
          <a:prstGeom prst="rect">
            <a:avLst/>
          </a:prstGeom>
          <a:noFill/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pPr lvl="0"/>
            <a:r>
              <a:rPr lang="en-US" dirty="0">
                <a:latin typeface="Avenir Medium" panose="02000503020000020003" pitchFamily="2" charset="0"/>
                <a:cs typeface="Avenir Medium"/>
              </a:rPr>
              <a:t>Fair Housing </a:t>
            </a:r>
            <a:r>
              <a:rPr lang="en-US" dirty="0">
                <a:cs typeface="Avenir Medium"/>
              </a:rPr>
              <a:t>Advocates of Northern California</a:t>
            </a:r>
            <a:br>
              <a:rPr lang="en-US" dirty="0">
                <a:cs typeface="Avenir Medium"/>
              </a:rPr>
            </a:br>
            <a:r>
              <a:rPr lang="en-US" sz="2400" dirty="0">
                <a:highlight>
                  <a:srgbClr val="FFD579"/>
                </a:highlight>
                <a:cs typeface="Avenir Medium"/>
              </a:rPr>
              <a:t>Merger and Services</a:t>
            </a:r>
            <a:endParaRPr lang="en-US" dirty="0">
              <a:highlight>
                <a:srgbClr val="FFD579"/>
              </a:highlight>
              <a:latin typeface="Avenir Medium Oblique" panose="02000503020000020003" pitchFamily="2" charset="0"/>
              <a:cs typeface="Avenir Medium"/>
            </a:endParaRPr>
          </a:p>
        </p:txBody>
      </p:sp>
      <p:sp>
        <p:nvSpPr>
          <p:cNvPr id="12" name="Google Shape;71;p12"/>
          <p:cNvSpPr txBox="1">
            <a:spLocks/>
          </p:cNvSpPr>
          <p:nvPr/>
        </p:nvSpPr>
        <p:spPr>
          <a:xfrm>
            <a:off x="3175104" y="4832944"/>
            <a:ext cx="5841791" cy="1333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Lora"/>
              <a:buNone/>
              <a:defRPr sz="3600" b="1" i="0" u="none" strike="noStrike" cap="none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Lora"/>
              <a:buNone/>
              <a:defRPr sz="3600" b="1" i="0" u="none" strike="noStrike" cap="none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Lora"/>
              <a:buNone/>
              <a:defRPr sz="3600" b="1" i="0" u="none" strike="noStrike" cap="none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Lora"/>
              <a:buNone/>
              <a:defRPr sz="3600" b="1" i="0" u="none" strike="noStrike" cap="none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Lora"/>
              <a:buNone/>
              <a:defRPr sz="3600" b="1" i="0" u="none" strike="noStrike" cap="none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Lora"/>
              <a:buNone/>
              <a:defRPr sz="3600" b="1" i="0" u="none" strike="noStrike" cap="none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Lora"/>
              <a:buNone/>
              <a:defRPr sz="3600" b="1" i="0" u="none" strike="noStrike" cap="none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Lora"/>
              <a:buNone/>
              <a:defRPr sz="3600" b="1" i="0" u="none" strike="noStrike" cap="none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Lora"/>
              <a:buNone/>
              <a:defRPr sz="3600" b="1" i="0" u="none" strike="noStrike" cap="none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defRPr>
            </a:lvl9pPr>
          </a:lstStyle>
          <a:p>
            <a:endParaRPr lang="en-US" sz="3200" b="0" dirty="0">
              <a:latin typeface="Avenir Book" panose="02000503020000020003" pitchFamily="2" charset="0"/>
              <a:cs typeface="Avenir Medium"/>
            </a:endParaRPr>
          </a:p>
          <a:p>
            <a:r>
              <a:rPr lang="en-US" sz="2000" b="0" dirty="0">
                <a:latin typeface="Avenir Book" panose="02000503020000020003" pitchFamily="2" charset="0"/>
                <a:cs typeface="Avenir Medium"/>
              </a:rPr>
              <a:t>Presented by:</a:t>
            </a:r>
          </a:p>
          <a:p>
            <a:r>
              <a:rPr lang="en-US" sz="2000" b="0" dirty="0">
                <a:latin typeface="Avenir Book" panose="02000503020000020003" pitchFamily="2" charset="0"/>
                <a:cs typeface="Avenir Medium"/>
              </a:rPr>
              <a:t>Jacqueline Saldaña-Pimentel and Maria Callahan</a:t>
            </a:r>
          </a:p>
        </p:txBody>
      </p:sp>
      <p:pic>
        <p:nvPicPr>
          <p:cNvPr id="3" name="Picture 2" descr="A close up of a sign&#10;&#10;Description automatically generated">
            <a:extLst>
              <a:ext uri="{FF2B5EF4-FFF2-40B4-BE49-F238E27FC236}">
                <a16:creationId xmlns:a16="http://schemas.microsoft.com/office/drawing/2014/main" id="{1A7049EC-C790-5E4B-BB51-018BE4EAC5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9072" y="4169782"/>
            <a:ext cx="1477913" cy="1477913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20AA2B-EE5B-A042-8F51-5680E68EA5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CB1667-86B8-AC45-BD2E-B7ED361EC8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33167" y="2065845"/>
            <a:ext cx="9925665" cy="3741189"/>
          </a:xfrm>
        </p:spPr>
        <p:txBody>
          <a:bodyPr/>
          <a:lstStyle/>
          <a:p>
            <a:r>
              <a:rPr lang="en-US" dirty="0"/>
              <a:t>FHNV and FHANC Merger </a:t>
            </a:r>
          </a:p>
          <a:p>
            <a:r>
              <a:rPr lang="en-US" dirty="0"/>
              <a:t>FHANC Services</a:t>
            </a:r>
          </a:p>
          <a:p>
            <a:r>
              <a:rPr lang="en-US" dirty="0"/>
              <a:t>What is Fair Housing? </a:t>
            </a:r>
          </a:p>
          <a:p>
            <a:r>
              <a:rPr lang="en-US" dirty="0"/>
              <a:t>FHANC Contact Information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30419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B21FD9-80F7-C7F7-E5BC-1B376BA667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D19189-9D3C-0A4E-E85A-E89402FC8A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Merger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ADCC49-F11F-0F36-59BE-F049078D45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8985" y="2030219"/>
            <a:ext cx="8946664" cy="4236469"/>
          </a:xfrm>
        </p:spPr>
        <p:txBody>
          <a:bodyPr/>
          <a:lstStyle/>
          <a:p>
            <a:r>
              <a:rPr lang="en-US" dirty="0"/>
              <a:t>Fair Housing Napa Valley and Fair Housing Advocates of Northern California are pursuing a merger, subject to legal and </a:t>
            </a:r>
            <a:r>
              <a:rPr lang="en-US"/>
              <a:t>regulatory approvals</a:t>
            </a:r>
          </a:p>
          <a:p>
            <a:pPr marL="101598" indent="0">
              <a:buNone/>
            </a:pPr>
            <a:endParaRPr lang="en-US" dirty="0"/>
          </a:p>
          <a:p>
            <a:r>
              <a:rPr lang="en-US" dirty="0"/>
              <a:t>The merged organization will provide Napa County residents with comprehensive fair housing services</a:t>
            </a:r>
          </a:p>
          <a:p>
            <a:pPr lvl="1"/>
            <a:r>
              <a:rPr lang="en-US" dirty="0"/>
              <a:t>FHANC also serves Marin, Sonoma, and Solano Counties</a:t>
            </a:r>
          </a:p>
        </p:txBody>
      </p:sp>
      <p:pic>
        <p:nvPicPr>
          <p:cNvPr id="5" name="Graphic 4" descr="Merger with solid fill">
            <a:extLst>
              <a:ext uri="{FF2B5EF4-FFF2-40B4-BE49-F238E27FC236}">
                <a16:creationId xmlns:a16="http://schemas.microsoft.com/office/drawing/2014/main" id="{E3BB3D15-8C13-F761-10FA-C4B435E8117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88898" y="805398"/>
            <a:ext cx="914400" cy="914400"/>
          </a:xfrm>
          <a:prstGeom prst="rect">
            <a:avLst/>
          </a:prstGeom>
        </p:spPr>
      </p:pic>
      <p:pic>
        <p:nvPicPr>
          <p:cNvPr id="7" name="Picture 6" descr="Free picture: napa, valley, field">
            <a:extLst>
              <a:ext uri="{FF2B5EF4-FFF2-40B4-BE49-F238E27FC236}">
                <a16:creationId xmlns:a16="http://schemas.microsoft.com/office/drawing/2014/main" id="{786010B0-920C-213F-B9FB-7C8941A558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9580447" y="2896559"/>
            <a:ext cx="2301101" cy="191411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5129919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"/>
          <p:cNvSpPr txBox="1">
            <a:spLocks noGrp="1"/>
          </p:cNvSpPr>
          <p:nvPr>
            <p:ph type="ctrTitle"/>
          </p:nvPr>
        </p:nvSpPr>
        <p:spPr>
          <a:xfrm>
            <a:off x="3354388" y="1122363"/>
            <a:ext cx="7313612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2CBAB"/>
              </a:buClr>
              <a:buSzPts val="6600"/>
              <a:buFont typeface="Roboto Condensed"/>
              <a:buNone/>
            </a:pPr>
            <a:r>
              <a:rPr lang="en-US" sz="6600" dirty="0">
                <a:solidFill>
                  <a:srgbClr val="E2CBAB"/>
                </a:solidFill>
              </a:rPr>
              <a:t>Napa Valley COAD</a:t>
            </a:r>
            <a:br>
              <a:rPr lang="en-US" sz="6600" dirty="0">
                <a:solidFill>
                  <a:srgbClr val="E2CBAB"/>
                </a:solidFill>
              </a:rPr>
            </a:br>
            <a:r>
              <a:rPr lang="en-US" sz="6600" dirty="0">
                <a:solidFill>
                  <a:srgbClr val="E2CBAB"/>
                </a:solidFill>
              </a:rPr>
              <a:t>General Meeting</a:t>
            </a:r>
            <a:endParaRPr dirty="0"/>
          </a:p>
        </p:txBody>
      </p:sp>
      <p:sp>
        <p:nvSpPr>
          <p:cNvPr id="133" name="Google Shape;133;p2"/>
          <p:cNvSpPr txBox="1">
            <a:spLocks noGrp="1"/>
          </p:cNvSpPr>
          <p:nvPr>
            <p:ph type="subTitle" idx="1"/>
          </p:nvPr>
        </p:nvSpPr>
        <p:spPr>
          <a:xfrm>
            <a:off x="3354388" y="3602038"/>
            <a:ext cx="7313612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2CBAB"/>
              </a:buClr>
              <a:buSzPts val="4400"/>
              <a:buNone/>
            </a:pPr>
            <a:r>
              <a:rPr lang="en-US" sz="4400" dirty="0">
                <a:solidFill>
                  <a:srgbClr val="E2CBAB"/>
                </a:solidFill>
              </a:rPr>
              <a:t>August 18, 2026 at 3:00 PM</a:t>
            </a:r>
            <a:endParaRPr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2CBAB"/>
              </a:buClr>
              <a:buSzPts val="2400"/>
              <a:buNone/>
            </a:pPr>
            <a:endParaRPr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C8E93E-A215-3BB0-6C1F-399269C576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27953B-811F-C3E2-5EB6-2F5E171496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FHANC Services</a:t>
            </a:r>
          </a:p>
        </p:txBody>
      </p:sp>
      <p:graphicFrame>
        <p:nvGraphicFramePr>
          <p:cNvPr id="7" name="Content Placeholder 3">
            <a:extLst>
              <a:ext uri="{FF2B5EF4-FFF2-40B4-BE49-F238E27FC236}">
                <a16:creationId xmlns:a16="http://schemas.microsoft.com/office/drawing/2014/main" id="{97CA9117-0329-C67D-4122-1FC692330FD7}"/>
              </a:ext>
            </a:extLst>
          </p:cNvPr>
          <p:cNvGraphicFramePr>
            <a:graphicFrameLocks/>
          </p:cNvGraphicFramePr>
          <p:nvPr/>
        </p:nvGraphicFramePr>
        <p:xfrm>
          <a:off x="609600" y="1168399"/>
          <a:ext cx="11108266" cy="53578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8789392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32C757-5278-854D-8975-D1624462CD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FHANC Services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77F7CA-354A-D347-8D7C-25394A3142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71309" y="1539085"/>
            <a:ext cx="10076848" cy="4595446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n-US" dirty="0"/>
              <a:t>Services for </a:t>
            </a:r>
            <a:r>
              <a:rPr lang="en-US" dirty="0">
                <a:highlight>
                  <a:srgbClr val="FFD423"/>
                </a:highlight>
              </a:rPr>
              <a:t>individuals</a:t>
            </a:r>
          </a:p>
          <a:p>
            <a:pPr lvl="1">
              <a:spcBef>
                <a:spcPts val="0"/>
              </a:spcBef>
            </a:pPr>
            <a:r>
              <a:rPr lang="en-US" dirty="0"/>
              <a:t>Intake, counseling, investigation, and enforcement of fair housing complaints</a:t>
            </a:r>
          </a:p>
          <a:p>
            <a:pPr lvl="1">
              <a:spcBef>
                <a:spcPts val="0"/>
              </a:spcBef>
            </a:pPr>
            <a:r>
              <a:rPr lang="en-US" dirty="0"/>
              <a:t>Fair housing education</a:t>
            </a:r>
          </a:p>
          <a:p>
            <a:pPr lvl="1">
              <a:spcBef>
                <a:spcPts val="0"/>
              </a:spcBef>
            </a:pPr>
            <a:r>
              <a:rPr lang="en-US" dirty="0"/>
              <a:t>Housing Navigation services</a:t>
            </a:r>
          </a:p>
          <a:p>
            <a:pPr lvl="1">
              <a:spcBef>
                <a:spcPts val="0"/>
              </a:spcBef>
            </a:pPr>
            <a:r>
              <a:rPr lang="en-US" dirty="0"/>
              <a:t>Foreclosure prevention counseling</a:t>
            </a:r>
          </a:p>
          <a:p>
            <a:pPr lvl="1">
              <a:spcBef>
                <a:spcPts val="0"/>
              </a:spcBef>
            </a:pPr>
            <a:r>
              <a:rPr lang="en-US" dirty="0"/>
              <a:t>Pre-purchase education </a:t>
            </a:r>
          </a:p>
          <a:p>
            <a:pPr marL="745049" lvl="1" indent="0">
              <a:spcBef>
                <a:spcPts val="0"/>
              </a:spcBef>
              <a:buNone/>
            </a:pPr>
            <a:endParaRPr lang="en-US" dirty="0"/>
          </a:p>
          <a:p>
            <a:pPr>
              <a:spcBef>
                <a:spcPts val="0"/>
              </a:spcBef>
            </a:pPr>
            <a:r>
              <a:rPr lang="en-US" sz="2400" dirty="0"/>
              <a:t>FHANC provides services </a:t>
            </a:r>
            <a:r>
              <a:rPr lang="en-US" sz="2400" b="1" u="sng" dirty="0"/>
              <a:t>free</a:t>
            </a:r>
            <a:r>
              <a:rPr lang="en-US" sz="2400" dirty="0"/>
              <a:t> of charge</a:t>
            </a:r>
          </a:p>
          <a:p>
            <a:pPr marL="101598" indent="0">
              <a:spcBef>
                <a:spcPts val="0"/>
              </a:spcBef>
              <a:buNone/>
            </a:pPr>
            <a:endParaRPr lang="en-US" sz="2400" dirty="0"/>
          </a:p>
          <a:p>
            <a:pPr>
              <a:spcBef>
                <a:spcPts val="0"/>
              </a:spcBef>
            </a:pPr>
            <a:r>
              <a:rPr lang="en-US" sz="2400" dirty="0"/>
              <a:t>FHANC provides services in English and Spanish, with translation services available in other languages</a:t>
            </a:r>
          </a:p>
        </p:txBody>
      </p:sp>
      <p:pic>
        <p:nvPicPr>
          <p:cNvPr id="5" name="Graphic 4" descr="House with solid fill">
            <a:extLst>
              <a:ext uri="{FF2B5EF4-FFF2-40B4-BE49-F238E27FC236}">
                <a16:creationId xmlns:a16="http://schemas.microsoft.com/office/drawing/2014/main" id="{75527C85-7DDF-DB42-FC5C-F2047B65927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272689" y="2270913"/>
            <a:ext cx="3249354" cy="3249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5656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58D96D-9325-5BBA-6269-07B8414A76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1A7FD2-DC3C-8F7D-FA16-85AEA30723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FHANC Services</a:t>
            </a:r>
          </a:p>
        </p:txBody>
      </p:sp>
      <p:sp>
        <p:nvSpPr>
          <p:cNvPr id="4" name="Google Shape;142;p10">
            <a:extLst>
              <a:ext uri="{FF2B5EF4-FFF2-40B4-BE49-F238E27FC236}">
                <a16:creationId xmlns:a16="http://schemas.microsoft.com/office/drawing/2014/main" id="{9DD1BEC5-DA29-9B0E-C507-2735076940DE}"/>
              </a:ext>
            </a:extLst>
          </p:cNvPr>
          <p:cNvSpPr txBox="1">
            <a:spLocks/>
          </p:cNvSpPr>
          <p:nvPr/>
        </p:nvSpPr>
        <p:spPr>
          <a:xfrm>
            <a:off x="342015" y="1964404"/>
            <a:ext cx="3069343" cy="309526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000" dirty="0">
                <a:highlight>
                  <a:srgbClr val="FFCD00"/>
                </a:highlight>
                <a:latin typeface="Avenir"/>
                <a:ea typeface="Avenir"/>
                <a:cs typeface="Avenir"/>
                <a:sym typeface="Avenir"/>
              </a:rPr>
              <a:t>For Housing Industry</a:t>
            </a:r>
            <a:endParaRPr lang="en-US" sz="2000" dirty="0"/>
          </a:p>
          <a:p>
            <a:r>
              <a:rPr lang="en-US" sz="2000" dirty="0">
                <a:latin typeface="Avenir"/>
                <a:ea typeface="Avenir"/>
                <a:cs typeface="Avenir"/>
                <a:sym typeface="Avenir"/>
              </a:rPr>
              <a:t>Informational and educational programs and materials</a:t>
            </a:r>
            <a:endParaRPr lang="en-US" sz="2000" dirty="0"/>
          </a:p>
          <a:p>
            <a:r>
              <a:rPr lang="en-US" sz="2000" dirty="0">
                <a:latin typeface="Avenir"/>
                <a:ea typeface="Avenir"/>
                <a:cs typeface="Avenir"/>
                <a:sym typeface="Avenir"/>
              </a:rPr>
              <a:t>Fair Housing Law and Practice seminars for housing providers</a:t>
            </a:r>
            <a:endParaRPr lang="en-US" sz="2000" dirty="0"/>
          </a:p>
        </p:txBody>
      </p:sp>
      <p:sp>
        <p:nvSpPr>
          <p:cNvPr id="5" name="Google Shape;143;p10">
            <a:extLst>
              <a:ext uri="{FF2B5EF4-FFF2-40B4-BE49-F238E27FC236}">
                <a16:creationId xmlns:a16="http://schemas.microsoft.com/office/drawing/2014/main" id="{F8D4D0E5-AA9E-2AB6-4A00-901096FA6B86}"/>
              </a:ext>
            </a:extLst>
          </p:cNvPr>
          <p:cNvSpPr txBox="1"/>
          <p:nvPr/>
        </p:nvSpPr>
        <p:spPr>
          <a:xfrm>
            <a:off x="4229182" y="1964405"/>
            <a:ext cx="3945000" cy="2947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spcBef>
                <a:spcPts val="800"/>
              </a:spcBef>
              <a:buClr>
                <a:srgbClr val="FFCD00"/>
              </a:buClr>
              <a:buSzPts val="1800"/>
            </a:pPr>
            <a:r>
              <a:rPr lang="en-US" sz="2000" dirty="0">
                <a:solidFill>
                  <a:srgbClr val="000000"/>
                </a:solidFill>
                <a:highlight>
                  <a:srgbClr val="FFCD00"/>
                </a:highlight>
                <a:latin typeface="Avenir"/>
                <a:ea typeface="Avenir"/>
                <a:cs typeface="Avenir"/>
                <a:sym typeface="Avenir"/>
              </a:rPr>
              <a:t>For the Community </a:t>
            </a:r>
            <a:endParaRPr sz="20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indent="-285750">
              <a:spcBef>
                <a:spcPts val="800"/>
              </a:spcBef>
              <a:buClr>
                <a:srgbClr val="FFCD00"/>
              </a:buClr>
              <a:buSzPts val="1800"/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Systemic audit investigations to determine compliance with fair housing laws</a:t>
            </a:r>
            <a:endParaRPr sz="20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indent="-285750">
              <a:spcBef>
                <a:spcPts val="800"/>
              </a:spcBef>
              <a:buClr>
                <a:srgbClr val="FFCD00"/>
              </a:buClr>
              <a:buSzPts val="1800"/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Education and outreach programs</a:t>
            </a:r>
          </a:p>
          <a:p>
            <a:pPr marL="285750" indent="-285750">
              <a:spcBef>
                <a:spcPts val="800"/>
              </a:spcBef>
              <a:buClr>
                <a:srgbClr val="FFCD00"/>
              </a:buClr>
              <a:buSzPts val="1800"/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  <a:latin typeface="Avenir"/>
                <a:ea typeface="Arial"/>
                <a:cs typeface="Arial"/>
                <a:sym typeface="Avenir"/>
              </a:rPr>
              <a:t>Advocacy for accessible and affordable housing for all</a:t>
            </a:r>
            <a:endParaRPr sz="20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09585" indent="-304792">
              <a:spcBef>
                <a:spcPts val="800"/>
              </a:spcBef>
              <a:buClr>
                <a:srgbClr val="FFCD00"/>
              </a:buClr>
              <a:buSzPts val="1800"/>
            </a:pPr>
            <a:endParaRPr sz="1600" dirty="0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152396">
              <a:spcBef>
                <a:spcPts val="800"/>
              </a:spcBef>
              <a:buClr>
                <a:srgbClr val="FFCD00"/>
              </a:buClr>
              <a:buSzPts val="1800"/>
            </a:pPr>
            <a:endParaRPr sz="1600" b="1" dirty="0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6" name="Google Shape;144;p10">
            <a:extLst>
              <a:ext uri="{FF2B5EF4-FFF2-40B4-BE49-F238E27FC236}">
                <a16:creationId xmlns:a16="http://schemas.microsoft.com/office/drawing/2014/main" id="{9FA43C87-D80E-E4E7-0A90-9EA460C3A10C}"/>
              </a:ext>
            </a:extLst>
          </p:cNvPr>
          <p:cNvSpPr txBox="1"/>
          <p:nvPr/>
        </p:nvSpPr>
        <p:spPr>
          <a:xfrm>
            <a:off x="8461194" y="1964404"/>
            <a:ext cx="3644661" cy="4309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spcBef>
                <a:spcPts val="800"/>
              </a:spcBef>
              <a:buClr>
                <a:srgbClr val="FFCD00"/>
              </a:buClr>
              <a:buSzPts val="1800"/>
            </a:pPr>
            <a:r>
              <a:rPr lang="en-US" sz="2000" dirty="0">
                <a:solidFill>
                  <a:srgbClr val="000000"/>
                </a:solidFill>
                <a:highlight>
                  <a:srgbClr val="FFCD00"/>
                </a:highlight>
                <a:latin typeface="Avenir"/>
                <a:ea typeface="Avenir"/>
                <a:cs typeface="Avenir"/>
                <a:sym typeface="Avenir"/>
              </a:rPr>
              <a:t>In the Media</a:t>
            </a:r>
            <a:endParaRPr sz="20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indent="-285750">
              <a:spcBef>
                <a:spcPts val="800"/>
              </a:spcBef>
              <a:buClr>
                <a:srgbClr val="FFCD00"/>
              </a:buClr>
              <a:buSzPts val="1800"/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Bilingual press ads, public service announcements, and radio and television interviews to reach individuals protected by fair housing laws</a:t>
            </a:r>
            <a:endParaRPr sz="20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09585" indent="-304792">
              <a:spcBef>
                <a:spcPts val="800"/>
              </a:spcBef>
              <a:buClr>
                <a:srgbClr val="FFCD00"/>
              </a:buClr>
              <a:buSzPts val="1800"/>
            </a:pPr>
            <a:endParaRPr sz="1600" dirty="0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152396">
              <a:spcBef>
                <a:spcPts val="800"/>
              </a:spcBef>
              <a:buClr>
                <a:srgbClr val="FFCD00"/>
              </a:buClr>
              <a:buSzPts val="1800"/>
            </a:pPr>
            <a:endParaRPr sz="1600" b="1" dirty="0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9" name="Graphic 8" descr="Neighborhood outline">
            <a:extLst>
              <a:ext uri="{FF2B5EF4-FFF2-40B4-BE49-F238E27FC236}">
                <a16:creationId xmlns:a16="http://schemas.microsoft.com/office/drawing/2014/main" id="{3A5580E6-D1FB-40CC-E090-FBCA435B583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23038" y="5059671"/>
            <a:ext cx="1545924" cy="1545924"/>
          </a:xfrm>
          <a:prstGeom prst="rect">
            <a:avLst/>
          </a:prstGeom>
        </p:spPr>
      </p:pic>
      <p:pic>
        <p:nvPicPr>
          <p:cNvPr id="10" name="Graphic 9" descr="Lecturer outline">
            <a:extLst>
              <a:ext uri="{FF2B5EF4-FFF2-40B4-BE49-F238E27FC236}">
                <a16:creationId xmlns:a16="http://schemas.microsoft.com/office/drawing/2014/main" id="{A7683A06-913E-1006-81DB-DB76E3D1047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49582" y="5012991"/>
            <a:ext cx="1385618" cy="1385618"/>
          </a:xfrm>
          <a:prstGeom prst="rect">
            <a:avLst/>
          </a:prstGeom>
        </p:spPr>
      </p:pic>
      <p:pic>
        <p:nvPicPr>
          <p:cNvPr id="11" name="Graphic 10" descr="Podcast with solid fill">
            <a:extLst>
              <a:ext uri="{FF2B5EF4-FFF2-40B4-BE49-F238E27FC236}">
                <a16:creationId xmlns:a16="http://schemas.microsoft.com/office/drawing/2014/main" id="{0AE18673-E062-1990-3673-BF1EE3DA1CD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347200" y="4852685"/>
            <a:ext cx="1545924" cy="1545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678749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F856A0-B976-8543-8840-F4D4A015F1C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What is </a:t>
            </a:r>
            <a:r>
              <a:rPr lang="en-US" dirty="0">
                <a:highlight>
                  <a:srgbClr val="FFD423"/>
                </a:highlight>
              </a:rPr>
              <a:t>fair housing</a:t>
            </a:r>
            <a:r>
              <a:rPr lang="en-US" dirty="0"/>
              <a:t>?</a:t>
            </a:r>
          </a:p>
        </p:txBody>
      </p:sp>
      <p:pic>
        <p:nvPicPr>
          <p:cNvPr id="3" name="Graphic 2" descr="Home outline">
            <a:extLst>
              <a:ext uri="{FF2B5EF4-FFF2-40B4-BE49-F238E27FC236}">
                <a16:creationId xmlns:a16="http://schemas.microsoft.com/office/drawing/2014/main" id="{90C20309-99C4-2647-8FAA-97457E752ED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910410" y="993892"/>
            <a:ext cx="2347732" cy="234773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110274C-2F6E-2A17-9E86-01BB1D2D0C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139631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BB35DC-9149-0046-B647-C37A22EDA9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0" i="1" dirty="0">
                <a:latin typeface="Avenir Medium Oblique" panose="02000503020000020003" pitchFamily="2" charset="0"/>
              </a:rPr>
              <a:t>What is </a:t>
            </a:r>
            <a:r>
              <a:rPr lang="en-US" sz="3600" b="0" i="1" dirty="0">
                <a:highlight>
                  <a:srgbClr val="FFD423"/>
                </a:highlight>
                <a:latin typeface="Avenir Medium Oblique" panose="02000503020000020003" pitchFamily="2" charset="0"/>
              </a:rPr>
              <a:t>fair housing</a:t>
            </a:r>
            <a:r>
              <a:rPr lang="en-US" sz="3600" b="0" i="1" dirty="0">
                <a:latin typeface="Avenir Medium Oblique" panose="02000503020000020003" pitchFamily="2" charset="0"/>
              </a:rPr>
              <a:t>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94D88C-1328-D140-A3DF-B7CF090FB9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01031" y="1914274"/>
            <a:ext cx="9925665" cy="3029452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600"/>
              </a:spcBef>
              <a:spcAft>
                <a:spcPts val="800"/>
              </a:spcAft>
            </a:pPr>
            <a:r>
              <a:rPr lang="en-US" sz="2800">
                <a:latin typeface="Avenir Book" panose="02000503020000020003" pitchFamily="2" charset="0"/>
              </a:rPr>
              <a:t>The ability of people of similar income levels to have available to them the </a:t>
            </a:r>
            <a:r>
              <a:rPr lang="en-US" sz="2800">
                <a:highlight>
                  <a:srgbClr val="FFD423"/>
                </a:highlight>
                <a:latin typeface="Avenir Book" panose="02000503020000020003" pitchFamily="2" charset="0"/>
              </a:rPr>
              <a:t>same housing choices</a:t>
            </a:r>
            <a:r>
              <a:rPr lang="en-US" sz="2800">
                <a:latin typeface="Avenir Book" panose="02000503020000020003" pitchFamily="2" charset="0"/>
              </a:rPr>
              <a:t>, regardless of protected characteristics</a:t>
            </a:r>
          </a:p>
          <a:p>
            <a:pPr marL="101598" indent="0">
              <a:lnSpc>
                <a:spcPct val="100000"/>
              </a:lnSpc>
              <a:spcBef>
                <a:spcPts val="600"/>
              </a:spcBef>
              <a:spcAft>
                <a:spcPts val="800"/>
              </a:spcAft>
              <a:buNone/>
            </a:pPr>
            <a:endParaRPr lang="en-US" sz="2400" dirty="0">
              <a:latin typeface="Avenir Book" panose="02000503020000020003" pitchFamily="2" charset="0"/>
            </a:endParaRPr>
          </a:p>
          <a:p>
            <a:pPr>
              <a:spcAft>
                <a:spcPts val="800"/>
              </a:spcAft>
            </a:pPr>
            <a:r>
              <a:rPr lang="en-US" dirty="0"/>
              <a:t>Fair housing is the right to choose housing free from unlawful discrimination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800"/>
              </a:spcAft>
            </a:pPr>
            <a:endParaRPr lang="en-US" sz="2667" dirty="0">
              <a:latin typeface="Avenir Book" panose="02000503020000020003" pitchFamily="2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12D6C1-DD34-0F4F-9E49-02DF13DDA17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endParaRPr lang="en" dirty="0">
              <a:latin typeface="Avenir Book" panose="02000503020000020003" pitchFamily="2" charset="0"/>
            </a:endParaRPr>
          </a:p>
          <a:p>
            <a:endParaRPr lang="en" dirty="0">
              <a:latin typeface="Avenir Book" panose="02000503020000020003" pitchFamily="2" charset="0"/>
            </a:endParaRPr>
          </a:p>
          <a:p>
            <a:endParaRPr lang="en" dirty="0">
              <a:latin typeface="Avenir Book" panose="02000503020000020003" pitchFamily="2" charset="0"/>
            </a:endParaRPr>
          </a:p>
        </p:txBody>
      </p:sp>
      <p:pic>
        <p:nvPicPr>
          <p:cNvPr id="9" name="Graphic 8" descr="Group of women outline">
            <a:extLst>
              <a:ext uri="{FF2B5EF4-FFF2-40B4-BE49-F238E27FC236}">
                <a16:creationId xmlns:a16="http://schemas.microsoft.com/office/drawing/2014/main" id="{202B4DF1-A3C4-9FC7-034A-3D7E72F55C1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457630" y="4588934"/>
            <a:ext cx="2269066" cy="2269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657546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C1D96F-6895-C549-A5A4-BBBA2C45C4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Protected Classes</a:t>
            </a:r>
          </a:p>
        </p:txBody>
      </p:sp>
      <p:graphicFrame>
        <p:nvGraphicFramePr>
          <p:cNvPr id="5" name="Content Placeholder 3">
            <a:extLst>
              <a:ext uri="{FF2B5EF4-FFF2-40B4-BE49-F238E27FC236}">
                <a16:creationId xmlns:a16="http://schemas.microsoft.com/office/drawing/2014/main" id="{EEDEE032-8381-134A-9212-4A5CA99E2C40}"/>
              </a:ext>
            </a:extLst>
          </p:cNvPr>
          <p:cNvGraphicFramePr>
            <a:graphicFrameLocks/>
          </p:cNvGraphicFramePr>
          <p:nvPr/>
        </p:nvGraphicFramePr>
        <p:xfrm>
          <a:off x="768095" y="1665516"/>
          <a:ext cx="10676653" cy="4751615"/>
        </p:xfrm>
        <a:graphic>
          <a:graphicData uri="http://schemas.openxmlformats.org/drawingml/2006/table">
            <a:tbl>
              <a:tblPr firstRow="1" bandRow="1">
                <a:noFill/>
                <a:tableStyleId>{5C22544A-7EE6-4342-B048-85BDC9FD1C3A}</a:tableStyleId>
              </a:tblPr>
              <a:tblGrid>
                <a:gridCol w="54432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334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64551">
                <a:tc>
                  <a:txBody>
                    <a:bodyPr/>
                    <a:lstStyle/>
                    <a:p>
                      <a:pPr marL="0" indent="0">
                        <a:buClr>
                          <a:srgbClr val="FFD423"/>
                        </a:buClr>
                        <a:buFontTx/>
                        <a:buNone/>
                      </a:pPr>
                      <a:r>
                        <a:rPr lang="en-US" sz="2400" b="0" i="0" cap="none" spc="60" dirty="0">
                          <a:solidFill>
                            <a:schemeClr val="tx1"/>
                          </a:solidFill>
                          <a:latin typeface="Avenir Medium" panose="02000503020000020003" pitchFamily="2" charset="0"/>
                        </a:rPr>
                        <a:t>Federal</a:t>
                      </a:r>
                      <a:r>
                        <a:rPr lang="en-US" sz="2400" b="0" i="0" cap="none" spc="60" baseline="0" dirty="0">
                          <a:solidFill>
                            <a:schemeClr val="tx1"/>
                          </a:solidFill>
                          <a:latin typeface="Avenir Medium" panose="02000503020000020003" pitchFamily="2" charset="0"/>
                        </a:rPr>
                        <a:t>ly protected classes:</a:t>
                      </a:r>
                      <a:endParaRPr lang="en-US" sz="2400" b="0" i="0" cap="none" spc="60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a:txBody>
                  <a:tcPr marL="156342" marR="117257" marT="90151" marB="78171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0" i="0" cap="none" spc="60" dirty="0">
                          <a:solidFill>
                            <a:schemeClr val="tx1"/>
                          </a:solidFill>
                          <a:latin typeface="Avenir Medium" panose="02000503020000020003" pitchFamily="2" charset="0"/>
                        </a:rPr>
                        <a:t>California adds</a:t>
                      </a:r>
                      <a:r>
                        <a:rPr lang="en-US" sz="2400" b="0" i="0" cap="none" spc="60" baseline="0" dirty="0">
                          <a:solidFill>
                            <a:schemeClr val="tx1"/>
                          </a:solidFill>
                          <a:latin typeface="Avenir Medium" panose="02000503020000020003" pitchFamily="2" charset="0"/>
                        </a:rPr>
                        <a:t>:</a:t>
                      </a:r>
                      <a:endParaRPr lang="en-US" sz="2400" b="0" i="0" cap="none" spc="60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a:txBody>
                  <a:tcPr marL="156342" marR="117257" marT="90151" marB="78171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5769">
                <a:tc>
                  <a:txBody>
                    <a:bodyPr/>
                    <a:lstStyle/>
                    <a:p>
                      <a:pPr marL="285750" indent="-285750">
                        <a:buClr>
                          <a:srgbClr val="FFD423"/>
                        </a:buClr>
                        <a:buFont typeface="Wingdings" pitchFamily="2" charset="2"/>
                        <a:buChar char="Ø"/>
                      </a:pPr>
                      <a:r>
                        <a:rPr lang="en-US" sz="2000" b="0" i="0" cap="none" spc="0" dirty="0">
                          <a:solidFill>
                            <a:schemeClr val="tx1"/>
                          </a:solidFill>
                          <a:latin typeface="Avenir Book" panose="02000503020000020003" pitchFamily="2" charset="0"/>
                        </a:rPr>
                        <a:t>Race</a:t>
                      </a:r>
                    </a:p>
                  </a:txBody>
                  <a:tcPr marL="156342" marR="117257" marT="90151" marB="78171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Clr>
                          <a:srgbClr val="FFD423"/>
                        </a:buClr>
                        <a:buFont typeface="Wingdings" pitchFamily="2" charset="2"/>
                        <a:buChar char="Ø"/>
                      </a:pPr>
                      <a:r>
                        <a:rPr lang="en-US" sz="2000" b="0" i="0" cap="none" spc="0" dirty="0">
                          <a:solidFill>
                            <a:schemeClr val="tx1"/>
                          </a:solidFill>
                          <a:latin typeface="Avenir Book" panose="02000503020000020003" pitchFamily="2" charset="0"/>
                        </a:rPr>
                        <a:t>Marital</a:t>
                      </a:r>
                      <a:r>
                        <a:rPr lang="en-US" sz="2000" b="0" i="0" cap="none" spc="0" baseline="0" dirty="0">
                          <a:solidFill>
                            <a:schemeClr val="tx1"/>
                          </a:solidFill>
                          <a:latin typeface="Avenir Book" panose="02000503020000020003" pitchFamily="2" charset="0"/>
                        </a:rPr>
                        <a:t> Status</a:t>
                      </a:r>
                      <a:endParaRPr lang="en-US" sz="2000" b="0" i="0" cap="none" spc="0" dirty="0">
                        <a:solidFill>
                          <a:schemeClr val="tx1"/>
                        </a:solidFill>
                        <a:latin typeface="Avenir Book" panose="02000503020000020003" pitchFamily="2" charset="0"/>
                      </a:endParaRPr>
                    </a:p>
                  </a:txBody>
                  <a:tcPr marL="156342" marR="117257" marT="90151" marB="78171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5769">
                <a:tc>
                  <a:txBody>
                    <a:bodyPr/>
                    <a:lstStyle/>
                    <a:p>
                      <a:pPr marL="285750" indent="-285750">
                        <a:buClr>
                          <a:srgbClr val="FFD423"/>
                        </a:buClr>
                        <a:buFont typeface="Wingdings" pitchFamily="2" charset="2"/>
                        <a:buChar char="Ø"/>
                      </a:pPr>
                      <a:r>
                        <a:rPr lang="en-US" sz="2000" b="0" i="0" cap="none" spc="0" dirty="0">
                          <a:solidFill>
                            <a:schemeClr val="tx1"/>
                          </a:solidFill>
                          <a:latin typeface="Avenir Book" panose="02000503020000020003" pitchFamily="2" charset="0"/>
                        </a:rPr>
                        <a:t>Color</a:t>
                      </a:r>
                    </a:p>
                  </a:txBody>
                  <a:tcPr marL="156342" marR="117257" marT="90151" marB="78171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Clr>
                          <a:srgbClr val="FFD423"/>
                        </a:buClr>
                        <a:buFont typeface="Wingdings" pitchFamily="2" charset="2"/>
                        <a:buChar char="Ø"/>
                      </a:pPr>
                      <a:r>
                        <a:rPr lang="en-US" sz="2000" b="0" i="0" cap="none" spc="0" dirty="0">
                          <a:solidFill>
                            <a:schemeClr val="tx1"/>
                          </a:solidFill>
                          <a:latin typeface="Avenir Book" panose="02000503020000020003" pitchFamily="2" charset="0"/>
                        </a:rPr>
                        <a:t>Age</a:t>
                      </a:r>
                    </a:p>
                  </a:txBody>
                  <a:tcPr marL="156342" marR="117257" marT="90151" marB="78171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19442">
                <a:tc>
                  <a:txBody>
                    <a:bodyPr/>
                    <a:lstStyle/>
                    <a:p>
                      <a:pPr marL="285750" indent="-285750">
                        <a:buClr>
                          <a:srgbClr val="FFD423"/>
                        </a:buClr>
                        <a:buFont typeface="Wingdings" pitchFamily="2" charset="2"/>
                        <a:buChar char="Ø"/>
                      </a:pPr>
                      <a:r>
                        <a:rPr lang="en-US" sz="2000" b="0" i="0" cap="none" spc="0" dirty="0">
                          <a:solidFill>
                            <a:schemeClr val="tx1"/>
                          </a:solidFill>
                          <a:latin typeface="Avenir Book" panose="02000503020000020003" pitchFamily="2" charset="0"/>
                        </a:rPr>
                        <a:t>Religion</a:t>
                      </a:r>
                    </a:p>
                  </a:txBody>
                  <a:tcPr marL="156342" marR="117257" marT="90151" marB="78171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Clr>
                          <a:srgbClr val="FFD423"/>
                        </a:buClr>
                        <a:buFont typeface="Wingdings" pitchFamily="2" charset="2"/>
                        <a:buChar char="Ø"/>
                      </a:pPr>
                      <a:r>
                        <a:rPr lang="en-US" sz="2000" b="0" i="0" cap="none" spc="0" dirty="0">
                          <a:solidFill>
                            <a:schemeClr val="tx1"/>
                          </a:solidFill>
                          <a:latin typeface="Avenir Book" panose="02000503020000020003" pitchFamily="2" charset="0"/>
                        </a:rPr>
                        <a:t>Ancestry</a:t>
                      </a:r>
                    </a:p>
                  </a:txBody>
                  <a:tcPr marL="156342" marR="117257" marT="90151" marB="78171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82273">
                <a:tc>
                  <a:txBody>
                    <a:bodyPr/>
                    <a:lstStyle/>
                    <a:p>
                      <a:pPr marL="285750" indent="-285750">
                        <a:buClr>
                          <a:srgbClr val="FFD423"/>
                        </a:buClr>
                        <a:buFont typeface="Wingdings" pitchFamily="2" charset="2"/>
                        <a:buChar char="Ø"/>
                      </a:pPr>
                      <a:r>
                        <a:rPr lang="en-US" sz="2000" b="0" i="0" cap="none" spc="0" dirty="0">
                          <a:solidFill>
                            <a:schemeClr val="tx1"/>
                          </a:solidFill>
                          <a:latin typeface="Avenir Book" panose="02000503020000020003" pitchFamily="2" charset="0"/>
                        </a:rPr>
                        <a:t>National Origin</a:t>
                      </a:r>
                    </a:p>
                  </a:txBody>
                  <a:tcPr marL="156342" marR="117257" marT="90151" marB="78171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Clr>
                          <a:srgbClr val="FFD423"/>
                        </a:buClr>
                        <a:buFont typeface="Wingdings" pitchFamily="2" charset="2"/>
                        <a:buChar char="Ø"/>
                      </a:pPr>
                      <a:r>
                        <a:rPr lang="en-US" sz="2000" b="0" i="0" cap="none" spc="0" dirty="0">
                          <a:solidFill>
                            <a:schemeClr val="tx1"/>
                          </a:solidFill>
                          <a:latin typeface="Avenir Book" panose="02000503020000020003" pitchFamily="2" charset="0"/>
                        </a:rPr>
                        <a:t>Source</a:t>
                      </a:r>
                      <a:r>
                        <a:rPr lang="en-US" sz="2000" b="0" i="0" cap="none" spc="0" baseline="0" dirty="0">
                          <a:solidFill>
                            <a:schemeClr val="tx1"/>
                          </a:solidFill>
                          <a:latin typeface="Avenir Book" panose="02000503020000020003" pitchFamily="2" charset="0"/>
                        </a:rPr>
                        <a:t> of Income (includes housing subsidies and vouchers), Occupation </a:t>
                      </a:r>
                      <a:endParaRPr lang="en-US" sz="2000" b="0" i="0" cap="none" spc="0" dirty="0">
                        <a:solidFill>
                          <a:schemeClr val="tx1"/>
                        </a:solidFill>
                        <a:latin typeface="Avenir Book" panose="02000503020000020003" pitchFamily="2" charset="0"/>
                      </a:endParaRPr>
                    </a:p>
                  </a:txBody>
                  <a:tcPr marL="156342" marR="117257" marT="90151" marB="78171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75769">
                <a:tc>
                  <a:txBody>
                    <a:bodyPr/>
                    <a:lstStyle/>
                    <a:p>
                      <a:pPr marL="285750" indent="-285750">
                        <a:buClr>
                          <a:srgbClr val="FFD423"/>
                        </a:buClr>
                        <a:buFont typeface="Wingdings" pitchFamily="2" charset="2"/>
                        <a:buChar char="Ø"/>
                      </a:pPr>
                      <a:r>
                        <a:rPr lang="en-US" sz="2000" b="0" i="0" cap="none" spc="0" dirty="0">
                          <a:solidFill>
                            <a:schemeClr val="tx1"/>
                          </a:solidFill>
                          <a:latin typeface="Avenir Book" panose="02000503020000020003" pitchFamily="2" charset="0"/>
                        </a:rPr>
                        <a:t>Sex</a:t>
                      </a:r>
                    </a:p>
                  </a:txBody>
                  <a:tcPr marL="156342" marR="117257" marT="90151" marB="78171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Clr>
                          <a:srgbClr val="FFD423"/>
                        </a:buClr>
                        <a:buFont typeface="Wingdings" pitchFamily="2" charset="2"/>
                        <a:buChar char="Ø"/>
                      </a:pPr>
                      <a:r>
                        <a:rPr lang="en-US" sz="2000" b="0" i="0" cap="none" spc="0" dirty="0">
                          <a:solidFill>
                            <a:schemeClr val="tx1"/>
                          </a:solidFill>
                          <a:latin typeface="Avenir Book" panose="02000503020000020003" pitchFamily="2" charset="0"/>
                        </a:rPr>
                        <a:t>Genetic Information</a:t>
                      </a:r>
                    </a:p>
                  </a:txBody>
                  <a:tcPr marL="156342" marR="117257" marT="90151" marB="78171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82273">
                <a:tc>
                  <a:txBody>
                    <a:bodyPr/>
                    <a:lstStyle/>
                    <a:p>
                      <a:pPr marL="285750" indent="-285750">
                        <a:buClr>
                          <a:srgbClr val="FFD423"/>
                        </a:buClr>
                        <a:buFont typeface="Wingdings" pitchFamily="2" charset="2"/>
                        <a:buChar char="Ø"/>
                      </a:pPr>
                      <a:r>
                        <a:rPr lang="en-US" sz="2000" b="0" i="0" cap="none" spc="0" dirty="0">
                          <a:solidFill>
                            <a:schemeClr val="tx1"/>
                          </a:solidFill>
                          <a:latin typeface="Avenir Book" panose="02000503020000020003" pitchFamily="2" charset="0"/>
                        </a:rPr>
                        <a:t>Familial</a:t>
                      </a:r>
                      <a:r>
                        <a:rPr lang="en-US" sz="2000" b="0" i="0" cap="none" spc="0" baseline="0" dirty="0">
                          <a:solidFill>
                            <a:schemeClr val="tx1"/>
                          </a:solidFill>
                          <a:latin typeface="Avenir Book" panose="02000503020000020003" pitchFamily="2" charset="0"/>
                        </a:rPr>
                        <a:t> Status</a:t>
                      </a:r>
                      <a:endParaRPr lang="en-US" sz="2000" b="0" i="0" cap="none" spc="0" dirty="0">
                        <a:solidFill>
                          <a:schemeClr val="tx1"/>
                        </a:solidFill>
                        <a:latin typeface="Avenir Book" panose="02000503020000020003" pitchFamily="2" charset="0"/>
                      </a:endParaRPr>
                    </a:p>
                  </a:txBody>
                  <a:tcPr marL="156342" marR="117257" marT="90151" marB="78171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Clr>
                          <a:srgbClr val="FFD423"/>
                        </a:buClr>
                        <a:buFont typeface="Wingdings" pitchFamily="2" charset="2"/>
                        <a:buChar char="Ø"/>
                      </a:pPr>
                      <a:r>
                        <a:rPr lang="en-US" sz="2000" dirty="0">
                          <a:latin typeface="Avenir Book" panose="02000503020000020003" pitchFamily="2" charset="0"/>
                        </a:rPr>
                        <a:t>Citizenship, immigration status, primary language</a:t>
                      </a:r>
                      <a:endParaRPr lang="en-US" sz="2000" b="0" i="0" u="none" cap="none" spc="0" dirty="0">
                        <a:solidFill>
                          <a:schemeClr val="tx1"/>
                        </a:solidFill>
                        <a:latin typeface="Avenir Book" panose="02000503020000020003" pitchFamily="2" charset="0"/>
                      </a:endParaRPr>
                    </a:p>
                  </a:txBody>
                  <a:tcPr marL="156342" marR="117257" marT="90151" marB="78171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75769">
                <a:tc>
                  <a:txBody>
                    <a:bodyPr/>
                    <a:lstStyle/>
                    <a:p>
                      <a:pPr marL="285750" indent="-285750">
                        <a:buClr>
                          <a:srgbClr val="FFD423"/>
                        </a:buClr>
                        <a:buFont typeface="Wingdings" pitchFamily="2" charset="2"/>
                        <a:buChar char="Ø"/>
                      </a:pPr>
                      <a:r>
                        <a:rPr lang="en-US" sz="2000" b="0" i="0" cap="none" spc="0" dirty="0">
                          <a:solidFill>
                            <a:schemeClr val="tx1"/>
                          </a:solidFill>
                          <a:latin typeface="Avenir Book" panose="02000503020000020003" pitchFamily="2" charset="0"/>
                        </a:rPr>
                        <a:t>Disability</a:t>
                      </a:r>
                    </a:p>
                  </a:txBody>
                  <a:tcPr marL="156342" marR="117257" marT="90151" marB="78171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D423"/>
                        </a:buClr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en-US" sz="2000" b="0" i="0" cap="none" spc="0" dirty="0">
                          <a:solidFill>
                            <a:schemeClr val="tx1"/>
                          </a:solidFill>
                          <a:latin typeface="Avenir Book" panose="02000503020000020003" pitchFamily="2" charset="0"/>
                        </a:rPr>
                        <a:t>Arbitrary </a:t>
                      </a:r>
                      <a:r>
                        <a:rPr lang="en-US" sz="2000" b="0" i="0" cap="none" spc="0" baseline="0" dirty="0">
                          <a:solidFill>
                            <a:schemeClr val="tx1"/>
                          </a:solidFill>
                          <a:latin typeface="Avenir Book" panose="02000503020000020003" pitchFamily="2" charset="0"/>
                        </a:rPr>
                        <a:t>Characteristics</a:t>
                      </a:r>
                    </a:p>
                  </a:txBody>
                  <a:tcPr marL="156342" marR="117257" marT="90151" marB="78171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0883931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A3A071-E57C-C141-AA02-239EC8FA65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Prohibited Activities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076C29-58D9-1D4E-9972-DC3F6411C7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65304" y="1600200"/>
            <a:ext cx="9925665" cy="4737091"/>
          </a:xfrm>
        </p:spPr>
        <p:txBody>
          <a:bodyPr/>
          <a:lstStyle/>
          <a:p>
            <a:r>
              <a:rPr lang="en-US" dirty="0">
                <a:highlight>
                  <a:srgbClr val="FFD423"/>
                </a:highlight>
              </a:rPr>
              <a:t>Prohibited</a:t>
            </a:r>
            <a:r>
              <a:rPr lang="en-US" dirty="0"/>
              <a:t> if based on membership in a protected class: </a:t>
            </a:r>
          </a:p>
          <a:p>
            <a:pPr lvl="1"/>
            <a:r>
              <a:rPr lang="en-US" dirty="0"/>
              <a:t>Refusal to rent, sell, or negotiate</a:t>
            </a:r>
          </a:p>
          <a:p>
            <a:pPr lvl="1"/>
            <a:r>
              <a:rPr lang="en-US" dirty="0"/>
              <a:t>Discriminatory statements or advertisements that indicate a preference, limitation, or discrimination</a:t>
            </a:r>
          </a:p>
          <a:p>
            <a:pPr lvl="1"/>
            <a:r>
              <a:rPr lang="en-US" dirty="0"/>
              <a:t>False representations about availability</a:t>
            </a:r>
          </a:p>
          <a:p>
            <a:pPr lvl="1"/>
            <a:r>
              <a:rPr lang="en-US" dirty="0"/>
              <a:t>Steering</a:t>
            </a:r>
          </a:p>
          <a:p>
            <a:pPr lvl="1"/>
            <a:r>
              <a:rPr lang="en-US" dirty="0"/>
              <a:t>Blockbusting</a:t>
            </a:r>
          </a:p>
          <a:p>
            <a:pPr lvl="1"/>
            <a:r>
              <a:rPr lang="en-US" dirty="0"/>
              <a:t>Interference, intimidation, harassment, or retaliation</a:t>
            </a:r>
          </a:p>
          <a:p>
            <a:pPr lvl="1"/>
            <a:r>
              <a:rPr lang="en-US" dirty="0"/>
              <a:t>Refusal to make reasonable accommodations or modifications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08753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DE6694-89DE-B379-80C6-6C9DD0FCD4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4DAEAF-BB25-92B2-0F35-BE57F2DC36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Contact FHANC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A38141-6438-C20A-82BB-D50E796678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07697" y="1798330"/>
            <a:ext cx="9399639" cy="5603488"/>
          </a:xfrm>
        </p:spPr>
        <p:txBody>
          <a:bodyPr/>
          <a:lstStyle/>
          <a:p>
            <a:r>
              <a:rPr lang="en-US" sz="2400" dirty="0"/>
              <a:t>To schedule a Fair Housing training:</a:t>
            </a:r>
          </a:p>
          <a:p>
            <a:pPr lvl="1"/>
            <a:r>
              <a:rPr lang="en-US" sz="1800" dirty="0"/>
              <a:t>Adriana Ames, Education Director</a:t>
            </a:r>
          </a:p>
          <a:p>
            <a:pPr lvl="1"/>
            <a:r>
              <a:rPr lang="en-US" sz="1800" dirty="0">
                <a:hlinkClick r:id="rId2"/>
              </a:rPr>
              <a:t>Adriana@fairhousingnorcal.org</a:t>
            </a:r>
            <a:r>
              <a:rPr lang="en-US" sz="1800" dirty="0"/>
              <a:t> </a:t>
            </a:r>
          </a:p>
          <a:p>
            <a:pPr lvl="1"/>
            <a:r>
              <a:rPr lang="en-US" sz="1800" dirty="0"/>
              <a:t>(415) 457-2390</a:t>
            </a:r>
          </a:p>
          <a:p>
            <a:r>
              <a:rPr lang="en-US" sz="2400" dirty="0"/>
              <a:t>For questions about fair housing laws or FHANC’s services</a:t>
            </a:r>
          </a:p>
          <a:p>
            <a:pPr lvl="1"/>
            <a:r>
              <a:rPr lang="en-US" sz="1800" dirty="0"/>
              <a:t>Maria Callahan, Supervising Attorney &amp; Director of Investigations </a:t>
            </a:r>
          </a:p>
          <a:p>
            <a:pPr lvl="1"/>
            <a:r>
              <a:rPr lang="en-US" sz="1800" dirty="0">
                <a:hlinkClick r:id="rId3"/>
              </a:rPr>
              <a:t>maria@fairhousingnorcal.org</a:t>
            </a:r>
            <a:endParaRPr lang="en-US" sz="1800" dirty="0"/>
          </a:p>
          <a:p>
            <a:pPr lvl="1"/>
            <a:r>
              <a:rPr lang="en-US" sz="1800" dirty="0"/>
              <a:t>(415) 366-8010</a:t>
            </a:r>
          </a:p>
          <a:p>
            <a:r>
              <a:rPr lang="en-US" sz="2400" dirty="0"/>
              <a:t>To submit an intake:</a:t>
            </a:r>
          </a:p>
          <a:p>
            <a:pPr lvl="1"/>
            <a:r>
              <a:rPr lang="en-US" sz="2000" dirty="0"/>
              <a:t>Visit our website </a:t>
            </a:r>
            <a:r>
              <a:rPr lang="en-US" sz="2000" dirty="0" err="1"/>
              <a:t>fairhousingnorcal.org</a:t>
            </a:r>
            <a:r>
              <a:rPr lang="en-US" sz="2000" dirty="0"/>
              <a:t>. or</a:t>
            </a:r>
          </a:p>
          <a:p>
            <a:pPr lvl="1"/>
            <a:r>
              <a:rPr lang="en-US" sz="2000" dirty="0"/>
              <a:t>Call (415) 457-5025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5" name="Graphic 4" descr="Speaker phone with solid fill">
            <a:extLst>
              <a:ext uri="{FF2B5EF4-FFF2-40B4-BE49-F238E27FC236}">
                <a16:creationId xmlns:a16="http://schemas.microsoft.com/office/drawing/2014/main" id="{970E4A1A-73D8-C5B6-E3F4-254720B32C7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460520">
            <a:off x="4805811" y="508142"/>
            <a:ext cx="1214523" cy="1214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40994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8"/>
          <p:cNvSpPr txBox="1">
            <a:spLocks noGrp="1"/>
          </p:cNvSpPr>
          <p:nvPr>
            <p:ph type="ctrTitle"/>
          </p:nvPr>
        </p:nvSpPr>
        <p:spPr>
          <a:xfrm>
            <a:off x="644768" y="3223032"/>
            <a:ext cx="10902461" cy="15464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algn="ctr" fontAlgn="ctr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</a:pPr>
            <a:r>
              <a:rPr lang="en-US" dirty="0">
                <a:latin typeface="Avenir Book" panose="02000503020000020003" pitchFamily="2" charset="0"/>
              </a:rPr>
              <a:t>Any </a:t>
            </a:r>
            <a:r>
              <a:rPr lang="en-US" dirty="0">
                <a:highlight>
                  <a:srgbClr val="FFD423"/>
                </a:highlight>
                <a:latin typeface="Avenir Book" panose="02000503020000020003" pitchFamily="2" charset="0"/>
              </a:rPr>
              <a:t>questions</a:t>
            </a:r>
            <a:r>
              <a:rPr lang="en-US" dirty="0">
                <a:latin typeface="Avenir Book" panose="02000503020000020003" pitchFamily="2" charset="0"/>
              </a:rPr>
              <a:t>?</a:t>
            </a:r>
            <a:br>
              <a:rPr lang="en-US" dirty="0">
                <a:latin typeface="Avenir Book" panose="02000503020000020003" pitchFamily="2" charset="0"/>
              </a:rPr>
            </a:br>
            <a:endParaRPr lang="en-US" dirty="0">
              <a:latin typeface="Avenir Book" panose="02000503020000020003" pitchFamily="2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76AA4838-E8BA-114D-8E23-A2FA142DFB39}"/>
              </a:ext>
            </a:extLst>
          </p:cNvPr>
          <p:cNvSpPr txBox="1">
            <a:spLocks/>
          </p:cNvSpPr>
          <p:nvPr/>
        </p:nvSpPr>
        <p:spPr>
          <a:xfrm>
            <a:off x="3889540" y="2003068"/>
            <a:ext cx="5171200" cy="5808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600" i="1" dirty="0">
                <a:latin typeface="Avenir Medium Oblique" panose="02000503020000020003" pitchFamily="2" charset="0"/>
              </a:rPr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350593034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630CDDE3-71C8-645F-F8F8-01D1842A2B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57365" y="3707160"/>
            <a:ext cx="4077269" cy="283884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2B22DB2-70E9-39BB-B8DA-35C0FAC6F3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5200" r="93267">
                        <a14:foregroundMark x1="10267" y1="38800" x2="15333" y2="49733"/>
                        <a14:foregroundMark x1="15333" y1="49733" x2="11133" y2="39400"/>
                        <a14:foregroundMark x1="7533" y1="58400" x2="7333" y2="53133"/>
                        <a14:foregroundMark x1="5200" y1="56733" x2="5467" y2="54800"/>
                        <a14:foregroundMark x1="8400" y1="58000" x2="14267" y2="47400"/>
                        <a14:foregroundMark x1="14267" y1="47400" x2="7733" y2="53733"/>
                        <a14:foregroundMark x1="82067" y1="56267" x2="94067" y2="54133"/>
                        <a14:foregroundMark x1="94067" y1="54133" x2="90667" y2="42733"/>
                        <a14:foregroundMark x1="90667" y1="42733" x2="84067" y2="53667"/>
                        <a14:foregroundMark x1="84067" y1="53667" x2="81467" y2="56067"/>
                        <a14:foregroundMark x1="90933" y1="58800" x2="93267" y2="52733"/>
                        <a14:foregroundMark x1="8800" y1="58200" x2="19667" y2="55400"/>
                        <a14:foregroundMark x1="19667" y1="55400" x2="14067" y2="50400"/>
                        <a14:foregroundMark x1="12800" y1="39600" x2="12800" y2="356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620562" y="-912238"/>
            <a:ext cx="3443422" cy="3443422"/>
          </a:xfrm>
          <a:prstGeom prst="rect">
            <a:avLst/>
          </a:prstGeom>
        </p:spPr>
      </p:pic>
      <p:sp>
        <p:nvSpPr>
          <p:cNvPr id="261" name="Google Shape;261;g38db04f3acf_0_6"/>
          <p:cNvSpPr txBox="1">
            <a:spLocks noGrp="1"/>
          </p:cNvSpPr>
          <p:nvPr>
            <p:ph type="ctrTitle"/>
          </p:nvPr>
        </p:nvSpPr>
        <p:spPr>
          <a:xfrm>
            <a:off x="3236976" y="809473"/>
            <a:ext cx="7534656" cy="195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/>
              <a:t>LET’S PLAY!</a:t>
            </a:r>
            <a:br>
              <a:rPr lang="en-US" b="1" dirty="0"/>
            </a:br>
            <a:r>
              <a:rPr lang="en-US" dirty="0"/>
              <a:t>Ember Dodge: Neighborhood Evacuations</a:t>
            </a:r>
            <a:endParaRPr dirty="0"/>
          </a:p>
        </p:txBody>
      </p:sp>
      <p:sp>
        <p:nvSpPr>
          <p:cNvPr id="262" name="Google Shape;262;g38db04f3acf_0_6"/>
          <p:cNvSpPr txBox="1">
            <a:spLocks noGrp="1"/>
          </p:cNvSpPr>
          <p:nvPr>
            <p:ph type="subTitle" idx="1"/>
          </p:nvPr>
        </p:nvSpPr>
        <p:spPr>
          <a:xfrm>
            <a:off x="1397479" y="3602038"/>
            <a:ext cx="9566700" cy="23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F5F5F"/>
              </a:buClr>
              <a:buSzPts val="2400"/>
              <a:buFont typeface="Arial"/>
              <a:buChar char="●"/>
            </a:pPr>
            <a:r>
              <a:rPr lang="en-US" sz="3200" b="1" dirty="0"/>
              <a:t>Creative Crisis Leadership</a:t>
            </a:r>
            <a:endParaRPr sz="32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D571049-CC4C-5417-9A4A-A9ED0A69D22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18366" y="2852008"/>
            <a:ext cx="2945813" cy="2926347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3"/>
          <p:cNvSpPr/>
          <p:nvPr/>
        </p:nvSpPr>
        <p:spPr>
          <a:xfrm>
            <a:off x="595033" y="6100175"/>
            <a:ext cx="2289256" cy="275700"/>
          </a:xfrm>
          <a:prstGeom prst="roundRect">
            <a:avLst>
              <a:gd name="adj" fmla="val 16667"/>
            </a:avLst>
          </a:prstGeom>
          <a:solidFill>
            <a:srgbClr val="E2CBA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4E2C3D"/>
              </a:buClr>
              <a:buSzPts val="1800"/>
              <a:buFont typeface="Calibri"/>
              <a:buNone/>
            </a:pPr>
            <a:r>
              <a:rPr lang="en-US" sz="1800" b="1" i="0" u="none" strike="noStrike" cap="none">
                <a:solidFill>
                  <a:srgbClr val="4E2C3D"/>
                </a:solidFill>
                <a:latin typeface="Calibri"/>
                <a:ea typeface="Calibri"/>
                <a:cs typeface="Calibri"/>
                <a:sym typeface="Calibri"/>
              </a:rPr>
              <a:t>NapaValleyCOAD.org</a:t>
            </a:r>
            <a:endParaRPr sz="1800" b="0" i="0" u="none" strike="noStrike" cap="none">
              <a:solidFill>
                <a:srgbClr val="4E2C3D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p3"/>
          <p:cNvSpPr txBox="1">
            <a:spLocks noGrp="1"/>
          </p:cNvSpPr>
          <p:nvPr>
            <p:ph type="title"/>
          </p:nvPr>
        </p:nvSpPr>
        <p:spPr>
          <a:xfrm>
            <a:off x="2454275" y="365125"/>
            <a:ext cx="88995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E2C3D"/>
              </a:buClr>
              <a:buSzPts val="4400"/>
              <a:buFont typeface="Roboto Condensed"/>
              <a:buNone/>
            </a:pPr>
            <a:r>
              <a:rPr lang="en-US">
                <a:solidFill>
                  <a:srgbClr val="4E2C3D"/>
                </a:solidFill>
              </a:rPr>
              <a:t>Agenda</a:t>
            </a:r>
            <a:endParaRPr/>
          </a:p>
        </p:txBody>
      </p:sp>
      <p:sp>
        <p:nvSpPr>
          <p:cNvPr id="140" name="Google Shape;140;p3"/>
          <p:cNvSpPr txBox="1">
            <a:spLocks noGrp="1"/>
          </p:cNvSpPr>
          <p:nvPr>
            <p:ph type="body" idx="1"/>
          </p:nvPr>
        </p:nvSpPr>
        <p:spPr>
          <a:xfrm>
            <a:off x="2191109" y="1825625"/>
            <a:ext cx="9162691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E2C3D"/>
              </a:buClr>
              <a:buSzPts val="2800"/>
              <a:buChar char="•"/>
            </a:pPr>
            <a:r>
              <a:rPr lang="en-US" dirty="0">
                <a:solidFill>
                  <a:srgbClr val="4E2C3D"/>
                </a:solidFill>
              </a:rPr>
              <a:t>Welcome </a:t>
            </a:r>
            <a:endParaRPr dirty="0"/>
          </a:p>
          <a:p>
            <a:pPr marL="228600" indent="-228600">
              <a:buClr>
                <a:srgbClr val="4E2C3D"/>
              </a:buClr>
              <a:buSzPts val="2800"/>
            </a:pPr>
            <a:r>
              <a:rPr lang="en-US" dirty="0">
                <a:solidFill>
                  <a:srgbClr val="4E2C3D"/>
                </a:solidFill>
              </a:rPr>
              <a:t>COAD Updates</a:t>
            </a:r>
            <a:endParaRPr lang="en-US"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E2C3D"/>
              </a:buClr>
              <a:buSzPts val="2800"/>
              <a:buChar char="•"/>
            </a:pPr>
            <a:r>
              <a:rPr lang="en-US" dirty="0">
                <a:solidFill>
                  <a:srgbClr val="4E2C3D"/>
                </a:solidFill>
              </a:rPr>
              <a:t>Community Connections Updates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E2C3D"/>
              </a:buClr>
              <a:buSzPts val="2800"/>
              <a:buChar char="•"/>
            </a:pPr>
            <a:r>
              <a:rPr lang="en-US" dirty="0">
                <a:solidFill>
                  <a:srgbClr val="4E2C3D"/>
                </a:solidFill>
              </a:rPr>
              <a:t>NEW Intake Process Update</a:t>
            </a:r>
          </a:p>
          <a:p>
            <a:pPr marL="685800" lvl="1" indent="-228600">
              <a:spcBef>
                <a:spcPts val="1000"/>
              </a:spcBef>
              <a:buClr>
                <a:srgbClr val="4E2C3D"/>
              </a:buClr>
              <a:buSzPts val="2800"/>
            </a:pPr>
            <a:r>
              <a:rPr lang="en-US" dirty="0">
                <a:solidFill>
                  <a:srgbClr val="4E2C3D"/>
                </a:solidFill>
              </a:rPr>
              <a:t> Fair Housing Advocates of Northern California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E2C3D"/>
              </a:buClr>
              <a:buSzPts val="2800"/>
              <a:buChar char="•"/>
            </a:pPr>
            <a:r>
              <a:rPr lang="en-US" dirty="0">
                <a:solidFill>
                  <a:srgbClr val="4E2C3D"/>
                </a:solidFill>
              </a:rPr>
              <a:t>Creative Crisis Leadership board game</a:t>
            </a:r>
          </a:p>
          <a:p>
            <a:pPr marL="685800" lvl="1" indent="-228600">
              <a:spcBef>
                <a:spcPts val="1000"/>
              </a:spcBef>
              <a:buClr>
                <a:srgbClr val="4E2C3D"/>
              </a:buClr>
              <a:buSzPts val="2800"/>
            </a:pPr>
            <a:r>
              <a:rPr lang="en-US" dirty="0">
                <a:solidFill>
                  <a:srgbClr val="4E2C3D"/>
                </a:solidFill>
              </a:rPr>
              <a:t>Ember Dodge: Neighborhood Evacuation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E2C3D"/>
              </a:buClr>
              <a:buSzPts val="2800"/>
              <a:buChar char="•"/>
            </a:pPr>
            <a:r>
              <a:rPr lang="en-US" dirty="0">
                <a:solidFill>
                  <a:srgbClr val="4E2C3D"/>
                </a:solidFill>
              </a:rPr>
              <a:t>Adjournment | Next General Meeting October 22, 2026 at TBD</a:t>
            </a:r>
            <a:endParaRPr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Google Shape;541;p40"/>
          <p:cNvSpPr txBox="1">
            <a:spLocks noGrp="1"/>
          </p:cNvSpPr>
          <p:nvPr>
            <p:ph type="ctrTitle"/>
          </p:nvPr>
        </p:nvSpPr>
        <p:spPr>
          <a:xfrm>
            <a:off x="3354388" y="1122363"/>
            <a:ext cx="7313612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6000"/>
              <a:buFont typeface="Roboto Condensed"/>
              <a:buNone/>
            </a:pPr>
            <a:r>
              <a:rPr lang="en-US"/>
              <a:t>Napa Valley COAD Member Updates</a:t>
            </a:r>
            <a:endParaRPr/>
          </a:p>
        </p:txBody>
      </p:sp>
      <p:sp>
        <p:nvSpPr>
          <p:cNvPr id="542" name="Google Shape;542;p40"/>
          <p:cNvSpPr txBox="1">
            <a:spLocks noGrp="1"/>
          </p:cNvSpPr>
          <p:nvPr>
            <p:ph type="subTitle" idx="1"/>
          </p:nvPr>
        </p:nvSpPr>
        <p:spPr>
          <a:xfrm>
            <a:off x="3354388" y="3602038"/>
            <a:ext cx="7313612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F5F5F"/>
              </a:buClr>
              <a:buSzPts val="2400"/>
              <a:buNone/>
            </a:pPr>
            <a:endParaRPr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F5F5F"/>
              </a:buClr>
              <a:buSzPts val="2400"/>
              <a:buNone/>
            </a:pPr>
            <a:endParaRPr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F5F5F"/>
              </a:buClr>
              <a:buSzPts val="2400"/>
              <a:buNone/>
            </a:pPr>
            <a:r>
              <a:rPr lang="en-US" dirty="0"/>
              <a:t>Next Napa Valley COAD General Meeting</a:t>
            </a:r>
            <a:endParaRPr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F5F5F"/>
              </a:buClr>
              <a:buSzPts val="2400"/>
              <a:buNone/>
            </a:pPr>
            <a:r>
              <a:rPr lang="en-US" dirty="0"/>
              <a:t>October 22, 2026 at TBD</a:t>
            </a:r>
            <a:endParaRPr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F5F5F"/>
              </a:buClr>
              <a:buSzPts val="2400"/>
              <a:buNone/>
            </a:pPr>
            <a:endParaRPr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Google Shape;551;p42"/>
          <p:cNvSpPr txBox="1">
            <a:spLocks noGrp="1"/>
          </p:cNvSpPr>
          <p:nvPr>
            <p:ph type="title"/>
          </p:nvPr>
        </p:nvSpPr>
        <p:spPr>
          <a:xfrm>
            <a:off x="2454274" y="365125"/>
            <a:ext cx="88995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SzPts val="4400"/>
              <a:buFont typeface="Roboto Condensed"/>
              <a:buNone/>
            </a:pPr>
            <a:endParaRPr/>
          </a:p>
        </p:txBody>
      </p:sp>
      <p:sp>
        <p:nvSpPr>
          <p:cNvPr id="552" name="Google Shape;552;p42"/>
          <p:cNvSpPr txBox="1">
            <a:spLocks noGrp="1"/>
          </p:cNvSpPr>
          <p:nvPr>
            <p:ph type="body" idx="1"/>
          </p:nvPr>
        </p:nvSpPr>
        <p:spPr>
          <a:xfrm>
            <a:off x="2454274" y="1825625"/>
            <a:ext cx="4401794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</a:pPr>
            <a:endParaRPr/>
          </a:p>
        </p:txBody>
      </p:sp>
      <p:sp>
        <p:nvSpPr>
          <p:cNvPr id="553" name="Google Shape;553;p42"/>
          <p:cNvSpPr txBox="1">
            <a:spLocks noGrp="1"/>
          </p:cNvSpPr>
          <p:nvPr>
            <p:ph type="body" idx="2"/>
          </p:nvPr>
        </p:nvSpPr>
        <p:spPr>
          <a:xfrm>
            <a:off x="7013420" y="1825625"/>
            <a:ext cx="4340379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F5F5F"/>
              </a:buClr>
              <a:buSzPts val="2800"/>
              <a:buNone/>
            </a:pP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4"/>
          <p:cNvSpPr txBox="1">
            <a:spLocks noGrp="1"/>
          </p:cNvSpPr>
          <p:nvPr>
            <p:ph type="ctrTitle"/>
          </p:nvPr>
        </p:nvSpPr>
        <p:spPr>
          <a:xfrm>
            <a:off x="3354388" y="1122363"/>
            <a:ext cx="7313612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E2C3D"/>
              </a:buClr>
              <a:buSzPts val="6000"/>
              <a:buFont typeface="Roboto"/>
              <a:buNone/>
            </a:pPr>
            <a:r>
              <a:rPr lang="en-US">
                <a:solidFill>
                  <a:srgbClr val="4E2C3D"/>
                </a:solidFill>
                <a:latin typeface="Roboto"/>
                <a:ea typeface="Roboto"/>
                <a:cs typeface="Roboto"/>
                <a:sym typeface="Roboto"/>
              </a:rPr>
              <a:t>Welcome</a:t>
            </a:r>
            <a:endParaRPr/>
          </a:p>
        </p:txBody>
      </p:sp>
      <p:sp>
        <p:nvSpPr>
          <p:cNvPr id="146" name="Google Shape;146;p4"/>
          <p:cNvSpPr txBox="1">
            <a:spLocks noGrp="1"/>
          </p:cNvSpPr>
          <p:nvPr>
            <p:ph type="subTitle" idx="1"/>
          </p:nvPr>
        </p:nvSpPr>
        <p:spPr>
          <a:xfrm>
            <a:off x="3354388" y="3602038"/>
            <a:ext cx="7313612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E2C3D"/>
              </a:buClr>
              <a:buSzPts val="2400"/>
              <a:buNone/>
            </a:pPr>
            <a:r>
              <a:rPr lang="en-US" dirty="0">
                <a:solidFill>
                  <a:srgbClr val="4E2C3D"/>
                </a:solidFill>
                <a:latin typeface="Roboto"/>
                <a:ea typeface="Roboto"/>
                <a:cs typeface="Roboto"/>
                <a:sym typeface="Roboto"/>
              </a:rPr>
              <a:t>Introductions</a:t>
            </a:r>
            <a:endParaRPr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5"/>
          <p:cNvSpPr txBox="1">
            <a:spLocks noGrp="1"/>
          </p:cNvSpPr>
          <p:nvPr>
            <p:ph type="ctrTitle"/>
          </p:nvPr>
        </p:nvSpPr>
        <p:spPr>
          <a:xfrm>
            <a:off x="3354388" y="1122363"/>
            <a:ext cx="7313612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6000"/>
              <a:buFont typeface="Roboto Condensed"/>
              <a:buNone/>
            </a:pPr>
            <a:r>
              <a:rPr lang="en-US"/>
              <a:t>COAD Updates</a:t>
            </a:r>
            <a:endParaRPr/>
          </a:p>
        </p:txBody>
      </p:sp>
      <p:sp>
        <p:nvSpPr>
          <p:cNvPr id="152" name="Google Shape;152;p5"/>
          <p:cNvSpPr txBox="1">
            <a:spLocks noGrp="1"/>
          </p:cNvSpPr>
          <p:nvPr>
            <p:ph type="subTitle" idx="1"/>
          </p:nvPr>
        </p:nvSpPr>
        <p:spPr>
          <a:xfrm>
            <a:off x="1286359" y="3602038"/>
            <a:ext cx="9381641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F5F5F"/>
              </a:buClr>
              <a:buSzPts val="2400"/>
              <a:buFont typeface="Arial"/>
              <a:buChar char="•"/>
            </a:pPr>
            <a:r>
              <a:rPr lang="en-US" dirty="0"/>
              <a:t>Xochitl López, Bilingual Program Coordinator</a:t>
            </a:r>
            <a:endParaRPr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79D869D1-8BA9-5508-66C0-18C1AF9438BB}"/>
              </a:ext>
            </a:extLst>
          </p:cNvPr>
          <p:cNvSpPr/>
          <p:nvPr/>
        </p:nvSpPr>
        <p:spPr>
          <a:xfrm>
            <a:off x="274320" y="2899886"/>
            <a:ext cx="2752345" cy="2642616"/>
          </a:xfrm>
          <a:prstGeom prst="roundRect">
            <a:avLst/>
          </a:prstGeom>
          <a:solidFill>
            <a:srgbClr val="FEEFE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5" name="Google Shape;285;g38db04f3acf_0_21"/>
          <p:cNvSpPr txBox="1">
            <a:spLocks noGrp="1"/>
          </p:cNvSpPr>
          <p:nvPr>
            <p:ph type="ctrTitle"/>
          </p:nvPr>
        </p:nvSpPr>
        <p:spPr>
          <a:xfrm>
            <a:off x="3518175" y="1080093"/>
            <a:ext cx="7313700" cy="99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dirty="0"/>
              <a:t>Next Co-Chair Meeting:</a:t>
            </a:r>
            <a:endParaRPr dirty="0"/>
          </a:p>
        </p:txBody>
      </p:sp>
      <p:graphicFrame>
        <p:nvGraphicFramePr>
          <p:cNvPr id="286" name="Google Shape;286;g38db04f3acf_0_21"/>
          <p:cNvGraphicFramePr/>
          <p:nvPr>
            <p:extLst>
              <p:ext uri="{D42A27DB-BD31-4B8C-83A1-F6EECF244321}">
                <p14:modId xmlns:p14="http://schemas.microsoft.com/office/powerpoint/2010/main" val="4054668873"/>
              </p:ext>
            </p:extLst>
          </p:nvPr>
        </p:nvGraphicFramePr>
        <p:xfrm>
          <a:off x="3518175" y="2157100"/>
          <a:ext cx="7137850" cy="4023030"/>
        </p:xfrm>
        <a:graphic>
          <a:graphicData uri="http://schemas.openxmlformats.org/drawingml/2006/table">
            <a:tbl>
              <a:tblPr>
                <a:noFill/>
                <a:tableStyleId>{9B34BB73-8B2D-4519-82D8-9ECFB3A18B58}</a:tableStyleId>
              </a:tblPr>
              <a:tblGrid>
                <a:gridCol w="3305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66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657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197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dirty="0"/>
                        <a:t>Access &amp; Functional Needs / Older Adults</a:t>
                      </a:r>
                      <a:endParaRPr sz="1200" b="1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Melissa Gerard</a:t>
                      </a:r>
                      <a:endParaRPr sz="12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Devereaux Smith</a:t>
                      </a:r>
                      <a:endParaRPr sz="120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97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/>
                        <a:t>Food Access</a:t>
                      </a:r>
                      <a:endParaRPr sz="1200" b="1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Cara Mae Wooledge</a:t>
                      </a:r>
                      <a:endParaRPr sz="12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Wendi Moore</a:t>
                      </a:r>
                      <a:endParaRPr sz="120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97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/>
                        <a:t>Children &amp; Family Support</a:t>
                      </a:r>
                      <a:endParaRPr sz="1200" b="1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Eva Simonsson</a:t>
                      </a:r>
                      <a:endParaRPr sz="12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>
                          <a:solidFill>
                            <a:srgbClr val="FF0000"/>
                          </a:solidFill>
                        </a:rPr>
                        <a:t>OPEN</a:t>
                      </a:r>
                      <a:endParaRPr sz="1200" b="1">
                        <a:solidFill>
                          <a:srgbClr val="FF0000"/>
                        </a:solidFill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97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/>
                        <a:t>Emergency Financial Assistance</a:t>
                      </a:r>
                      <a:endParaRPr sz="1200" b="1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Lupe Maldonado</a:t>
                      </a:r>
                      <a:endParaRPr sz="12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</a:rPr>
                        <a:t>OPEN</a:t>
                      </a:r>
                      <a:endParaRPr sz="1200" b="1" dirty="0">
                        <a:solidFill>
                          <a:srgbClr val="FF0000"/>
                        </a:solidFill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97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/>
                        <a:t>Communications &amp; Language Access</a:t>
                      </a:r>
                      <a:endParaRPr sz="1200" b="1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200" b="0" dirty="0">
                          <a:solidFill>
                            <a:schemeClr val="bg2"/>
                          </a:solidFill>
                        </a:rPr>
                        <a:t>Celeste Giunta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200" b="0" dirty="0">
                          <a:solidFill>
                            <a:schemeClr val="bg2"/>
                          </a:solidFill>
                        </a:rPr>
                        <a:t>Gio Miramontes</a:t>
                      </a: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97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dirty="0"/>
                        <a:t>Mental &amp; Spiritual Health</a:t>
                      </a:r>
                      <a:endParaRPr sz="1200" b="1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Kerry Ahearn</a:t>
                      </a:r>
                      <a:endParaRPr sz="12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dirty="0"/>
                        <a:t>Pete Shaw</a:t>
                      </a: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97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dirty="0"/>
                        <a:t>Preparedness</a:t>
                      </a:r>
                      <a:endParaRPr sz="1200" b="1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dirty="0"/>
                        <a:t>Xochitl López </a:t>
                      </a:r>
                      <a:endParaRPr sz="1200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dirty="0"/>
                        <a:t>Miguel Ángel Castañón</a:t>
                      </a:r>
                      <a:endParaRPr sz="1000"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97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dirty="0"/>
                        <a:t>Resources</a:t>
                      </a:r>
                      <a:endParaRPr sz="1200" b="1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Danielle Barreca</a:t>
                      </a:r>
                      <a:endParaRPr sz="12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Kara Harrington</a:t>
                      </a:r>
                      <a:endParaRPr sz="120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97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/>
                        <a:t>Volunteers</a:t>
                      </a:r>
                      <a:endParaRPr sz="1200" b="1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dirty="0"/>
                        <a:t>Xochitl López </a:t>
                      </a:r>
                      <a:endParaRPr sz="1200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dirty="0">
                          <a:solidFill>
                            <a:schemeClr val="bg2"/>
                          </a:solidFill>
                        </a:rPr>
                        <a:t>Katelyn Willoughby</a:t>
                      </a:r>
                      <a:endParaRPr sz="1200" b="0" dirty="0">
                        <a:solidFill>
                          <a:schemeClr val="bg2"/>
                        </a:solidFill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197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/>
                        <a:t>Animal Welfare</a:t>
                      </a:r>
                      <a:endParaRPr sz="1200" b="1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Wendi Piscia</a:t>
                      </a:r>
                      <a:endParaRPr sz="12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Saanen Kerson</a:t>
                      </a:r>
                      <a:endParaRPr sz="120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197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/>
                        <a:t>Shelter Support</a:t>
                      </a:r>
                      <a:endParaRPr sz="1200" b="1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dirty="0"/>
                        <a:t>Lynn Perez</a:t>
                      </a:r>
                      <a:endParaRPr sz="1200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dirty="0"/>
                        <a:t>Dar Valencia</a:t>
                      </a:r>
                      <a:endParaRPr sz="1200"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60931F90-6A55-C874-F909-53B4F722F598}"/>
              </a:ext>
            </a:extLst>
          </p:cNvPr>
          <p:cNvSpPr txBox="1"/>
          <p:nvPr/>
        </p:nvSpPr>
        <p:spPr>
          <a:xfrm>
            <a:off x="356616" y="2990088"/>
            <a:ext cx="2752345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To find out more or to join a </a:t>
            </a:r>
            <a:r>
              <a:rPr lang="en-US" b="1" dirty="0"/>
              <a:t>COAD Response Committees   </a:t>
            </a:r>
            <a:r>
              <a:rPr lang="en-US" dirty="0"/>
              <a:t>please contact Xochitl López at Xochitl@NapaValleyCOAD.org</a:t>
            </a:r>
          </a:p>
          <a:p>
            <a:endParaRPr lang="en-US" dirty="0"/>
          </a:p>
          <a:p>
            <a:r>
              <a:rPr lang="en-US" dirty="0"/>
              <a:t>There have been a lot of changes in our community agencies and we may need your organization represented.  We are working on meeting dates now.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11"/>
          <p:cNvSpPr txBox="1">
            <a:spLocks noGrp="1"/>
          </p:cNvSpPr>
          <p:nvPr>
            <p:ph type="ctrTitle"/>
          </p:nvPr>
        </p:nvSpPr>
        <p:spPr>
          <a:xfrm>
            <a:off x="3354388" y="1122363"/>
            <a:ext cx="7313612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6000"/>
              <a:buFont typeface="Roboto Condensed"/>
              <a:buNone/>
            </a:pPr>
            <a:r>
              <a:rPr lang="en-US" dirty="0"/>
              <a:t>Community</a:t>
            </a:r>
            <a:br>
              <a:rPr lang="en-US" dirty="0"/>
            </a:br>
            <a:r>
              <a:rPr lang="en-US" dirty="0"/>
              <a:t>Connections</a:t>
            </a:r>
            <a:br>
              <a:rPr lang="en-US" dirty="0"/>
            </a:br>
            <a:r>
              <a:rPr lang="en-US" dirty="0"/>
              <a:t>Update</a:t>
            </a:r>
            <a:endParaRPr dirty="0"/>
          </a:p>
        </p:txBody>
      </p:sp>
      <p:sp>
        <p:nvSpPr>
          <p:cNvPr id="204" name="Google Shape;204;p11"/>
          <p:cNvSpPr txBox="1">
            <a:spLocks noGrp="1"/>
          </p:cNvSpPr>
          <p:nvPr>
            <p:ph type="subTitle" idx="1"/>
          </p:nvPr>
        </p:nvSpPr>
        <p:spPr>
          <a:xfrm>
            <a:off x="1423358" y="3602037"/>
            <a:ext cx="9244642" cy="2387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F5F5F"/>
              </a:buClr>
              <a:buSzPts val="2400"/>
              <a:buFont typeface="Arial"/>
              <a:buChar char="•"/>
            </a:pPr>
            <a:r>
              <a:rPr lang="en-US" dirty="0">
                <a:sym typeface="Wingdings" panose="05000000000000000000" pitchFamily="2" charset="2"/>
              </a:rPr>
              <a:t></a:t>
            </a:r>
            <a:endParaRPr dirty="0"/>
          </a:p>
          <a:p>
            <a:pPr marL="3429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F5F5F"/>
              </a:buClr>
              <a:buSzPts val="2400"/>
              <a:buFont typeface="Arial"/>
              <a:buChar char="•"/>
            </a:pPr>
            <a:r>
              <a:rPr lang="en-US" dirty="0"/>
              <a:t>Feedback on Connections webpage and any additional needed</a:t>
            </a:r>
            <a:endParaRPr dirty="0"/>
          </a:p>
        </p:txBody>
      </p:sp>
      <p:pic>
        <p:nvPicPr>
          <p:cNvPr id="205" name="Google Shape;205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471804" y="1647349"/>
            <a:ext cx="2005595" cy="21741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"/>
          <p:cNvSpPr txBox="1">
            <a:spLocks noGrp="1"/>
          </p:cNvSpPr>
          <p:nvPr>
            <p:ph type="ctrTitle"/>
          </p:nvPr>
        </p:nvSpPr>
        <p:spPr>
          <a:xfrm>
            <a:off x="715925" y="2650575"/>
            <a:ext cx="10760100" cy="344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CC"/>
              </a:buClr>
              <a:buSzPts val="6700"/>
              <a:buFont typeface="Narkisim"/>
              <a:buNone/>
            </a:pPr>
            <a:r>
              <a:rPr lang="en-US" sz="6700" b="1">
                <a:solidFill>
                  <a:srgbClr val="FFFFCC"/>
                </a:solidFill>
                <a:latin typeface="Narkisim"/>
                <a:ea typeface="Narkisim"/>
                <a:cs typeface="Narkisim"/>
                <a:sym typeface="Narkisim"/>
              </a:rPr>
              <a:t>Community Connections UPDATES</a:t>
            </a:r>
            <a:br>
              <a:rPr lang="en-US" sz="9600" b="1">
                <a:latin typeface="Narkisim"/>
                <a:ea typeface="Narkisim"/>
                <a:cs typeface="Narkisim"/>
                <a:sym typeface="Narkisim"/>
              </a:rPr>
            </a:br>
            <a:endParaRPr/>
          </a:p>
        </p:txBody>
      </p:sp>
      <p:sp>
        <p:nvSpPr>
          <p:cNvPr id="115" name="Google Shape;115;p1"/>
          <p:cNvSpPr/>
          <p:nvPr/>
        </p:nvSpPr>
        <p:spPr>
          <a:xfrm>
            <a:off x="563672" y="6100175"/>
            <a:ext cx="2217510" cy="275573"/>
          </a:xfrm>
          <a:prstGeom prst="roundRect">
            <a:avLst>
              <a:gd name="adj" fmla="val 16667"/>
            </a:avLst>
          </a:prstGeom>
          <a:solidFill>
            <a:srgbClr val="4E2C3D"/>
          </a:solidFill>
          <a:ln w="12700" cap="flat" cmpd="sng">
            <a:solidFill>
              <a:srgbClr val="4E2C3D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E2CBAB"/>
                </a:solidFill>
                <a:latin typeface="Calibri"/>
                <a:ea typeface="Calibri"/>
                <a:cs typeface="Calibri"/>
                <a:sym typeface="Calibri"/>
              </a:rPr>
              <a:t>NapaValleyCOAD.org</a:t>
            </a:r>
            <a:endParaRPr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759D68C1-061B-A8E6-97DF-52E38AE042E8}"/>
              </a:ext>
            </a:extLst>
          </p:cNvPr>
          <p:cNvGrpSpPr/>
          <p:nvPr/>
        </p:nvGrpSpPr>
        <p:grpSpPr>
          <a:xfrm>
            <a:off x="9226296" y="208748"/>
            <a:ext cx="2362942" cy="2349196"/>
            <a:chOff x="9308592" y="208748"/>
            <a:chExt cx="2362942" cy="2349196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573F44D9-B767-B1B3-25C1-D2D2185948B3}"/>
                </a:ext>
              </a:extLst>
            </p:cNvPr>
            <p:cNvSpPr/>
            <p:nvPr/>
          </p:nvSpPr>
          <p:spPr>
            <a:xfrm>
              <a:off x="9308592" y="208750"/>
              <a:ext cx="2362942" cy="2349194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9A729883-FCBF-5EC4-A4AC-92AB62CE59F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406530" y="208748"/>
              <a:ext cx="2167066" cy="234919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3f6bd463375_0_0"/>
          <p:cNvSpPr txBox="1">
            <a:spLocks noGrp="1"/>
          </p:cNvSpPr>
          <p:nvPr>
            <p:ph type="title"/>
          </p:nvPr>
        </p:nvSpPr>
        <p:spPr>
          <a:xfrm>
            <a:off x="2454275" y="365125"/>
            <a:ext cx="88995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Direct Connections</a:t>
            </a:r>
            <a:endParaRPr/>
          </a:p>
        </p:txBody>
      </p:sp>
      <p:sp>
        <p:nvSpPr>
          <p:cNvPr id="123" name="Google Shape;123;g3f6bd463375_0_0"/>
          <p:cNvSpPr/>
          <p:nvPr/>
        </p:nvSpPr>
        <p:spPr>
          <a:xfrm>
            <a:off x="862600" y="2440525"/>
            <a:ext cx="2159100" cy="20214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4800" b="1">
                <a:solidFill>
                  <a:srgbClr val="CC6600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84 </a:t>
            </a:r>
            <a:r>
              <a:rPr lang="en-US" sz="2800" b="1">
                <a:solidFill>
                  <a:schemeClr val="accent5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clients</a:t>
            </a:r>
            <a:endParaRPr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124" name="Google Shape;124;g3f6bd463375_0_0"/>
          <p:cNvSpPr/>
          <p:nvPr/>
        </p:nvSpPr>
        <p:spPr>
          <a:xfrm>
            <a:off x="3459750" y="2440525"/>
            <a:ext cx="2159100" cy="20214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4800" b="1">
                <a:solidFill>
                  <a:srgbClr val="CC6600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116 </a:t>
            </a:r>
            <a:r>
              <a:rPr lang="en-US" sz="2800" b="1">
                <a:solidFill>
                  <a:schemeClr val="accent5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sessions</a:t>
            </a:r>
            <a:endParaRPr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125" name="Google Shape;125;g3f6bd463375_0_0"/>
          <p:cNvSpPr/>
          <p:nvPr/>
        </p:nvSpPr>
        <p:spPr>
          <a:xfrm>
            <a:off x="6056900" y="2440525"/>
            <a:ext cx="2159100" cy="20214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accent5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Latino</a:t>
            </a:r>
            <a:endParaRPr sz="2800" b="1">
              <a:solidFill>
                <a:schemeClr val="accent5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accent5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Asian</a:t>
            </a:r>
            <a:endParaRPr sz="2800" b="1">
              <a:solidFill>
                <a:schemeClr val="accent5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accent5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White</a:t>
            </a:r>
            <a:endParaRPr sz="2800" b="1">
              <a:solidFill>
                <a:schemeClr val="accent5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126" name="Google Shape;126;g3f6bd463375_0_0"/>
          <p:cNvSpPr/>
          <p:nvPr/>
        </p:nvSpPr>
        <p:spPr>
          <a:xfrm>
            <a:off x="8654050" y="2440525"/>
            <a:ext cx="2159100" cy="20214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1">
                <a:solidFill>
                  <a:schemeClr val="accent5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Housing</a:t>
            </a:r>
            <a:endParaRPr sz="2100" b="1">
              <a:solidFill>
                <a:schemeClr val="accent5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1">
                <a:solidFill>
                  <a:schemeClr val="accent5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Food</a:t>
            </a:r>
            <a:endParaRPr sz="2100" b="1">
              <a:solidFill>
                <a:schemeClr val="accent5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1">
                <a:solidFill>
                  <a:schemeClr val="accent5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Medical</a:t>
            </a:r>
            <a:endParaRPr sz="2100" b="1">
              <a:solidFill>
                <a:schemeClr val="accent5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1">
                <a:solidFill>
                  <a:schemeClr val="accent5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School</a:t>
            </a:r>
            <a:endParaRPr sz="2100" b="1">
              <a:solidFill>
                <a:schemeClr val="accent5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1">
                <a:solidFill>
                  <a:schemeClr val="accent5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Financial</a:t>
            </a:r>
            <a:endParaRPr sz="2100" b="1">
              <a:solidFill>
                <a:schemeClr val="accent5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Presentation">
  <a:themeElements>
    <a:clrScheme name="Grayscale">
      <a:dk1>
        <a:srgbClr val="000000"/>
      </a:dk1>
      <a:lt1>
        <a:srgbClr val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" id="{328CB203-DB77-0A40-B2C0-9CB0B7D63ED6}" vid="{8143AAC9-1D4B-7242-B995-93E47C42D150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14611</TotalTime>
  <Words>846</Words>
  <Application>Microsoft Office PowerPoint</Application>
  <PresentationFormat>Widescreen</PresentationFormat>
  <Paragraphs>219</Paragraphs>
  <Slides>32</Slides>
  <Notes>29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32</vt:i4>
      </vt:variant>
    </vt:vector>
  </HeadingPairs>
  <TitlesOfParts>
    <vt:vector size="47" baseType="lpstr">
      <vt:lpstr>Calibri</vt:lpstr>
      <vt:lpstr>Narkisim</vt:lpstr>
      <vt:lpstr>Avenir Book</vt:lpstr>
      <vt:lpstr>Roboto Condensed</vt:lpstr>
      <vt:lpstr>Lora</vt:lpstr>
      <vt:lpstr>Avenir Medium</vt:lpstr>
      <vt:lpstr>Avenir Medium Oblique</vt:lpstr>
      <vt:lpstr>Avenir</vt:lpstr>
      <vt:lpstr>Wingdings</vt:lpstr>
      <vt:lpstr>Quattrocento Sans</vt:lpstr>
      <vt:lpstr>Roboto</vt:lpstr>
      <vt:lpstr>Calibri Light</vt:lpstr>
      <vt:lpstr>Arial</vt:lpstr>
      <vt:lpstr>Presentation</vt:lpstr>
      <vt:lpstr>Office Theme</vt:lpstr>
      <vt:lpstr>PowerPoint Presentation</vt:lpstr>
      <vt:lpstr>Napa Valley COAD General Meeting</vt:lpstr>
      <vt:lpstr>Agenda</vt:lpstr>
      <vt:lpstr>Welcome</vt:lpstr>
      <vt:lpstr>COAD Updates</vt:lpstr>
      <vt:lpstr>Next Co-Chair Meeting:</vt:lpstr>
      <vt:lpstr>Community Connections Update</vt:lpstr>
      <vt:lpstr>Community Connections UPDATES </vt:lpstr>
      <vt:lpstr>Direct Connections</vt:lpstr>
      <vt:lpstr>Indirect Engagement</vt:lpstr>
      <vt:lpstr>COAD Workshops led by Connectors</vt:lpstr>
      <vt:lpstr>Pope Valley Engagement</vt:lpstr>
      <vt:lpstr>Lunch &amp; Learns Completed</vt:lpstr>
      <vt:lpstr>Community Health Worker </vt:lpstr>
      <vt:lpstr>Contact Your Connectors</vt:lpstr>
      <vt:lpstr>Fair Housing Advocates of Northern California</vt:lpstr>
      <vt:lpstr>Fair Housing Advocates of Northern California Merger and Services</vt:lpstr>
      <vt:lpstr>Agenda</vt:lpstr>
      <vt:lpstr>Merger</vt:lpstr>
      <vt:lpstr>FHANC Services</vt:lpstr>
      <vt:lpstr>FHANC Services</vt:lpstr>
      <vt:lpstr>FHANC Services</vt:lpstr>
      <vt:lpstr>What is fair housing?</vt:lpstr>
      <vt:lpstr>What is fair housing?</vt:lpstr>
      <vt:lpstr>Protected Classes</vt:lpstr>
      <vt:lpstr>Prohibited Activities</vt:lpstr>
      <vt:lpstr>Contact FHANC</vt:lpstr>
      <vt:lpstr>Any questions? </vt:lpstr>
      <vt:lpstr>LET’S PLAY! Ember Dodge: Neighborhood Evacuations</vt:lpstr>
      <vt:lpstr>Napa Valley COAD Member Updates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Tonya Peters</dc:creator>
  <cp:lastModifiedBy>Miguel Ángel Castañón - NV COAD</cp:lastModifiedBy>
  <cp:revision>8</cp:revision>
  <dcterms:created xsi:type="dcterms:W3CDTF">2017-12-14T21:10:41Z</dcterms:created>
  <dcterms:modified xsi:type="dcterms:W3CDTF">2026-08-17T17:20:48Z</dcterms:modified>
</cp:coreProperties>
</file>